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309" r:id="rId2"/>
    <p:sldId id="2138105710" r:id="rId3"/>
    <p:sldId id="2138105714" r:id="rId4"/>
    <p:sldId id="2138105708" r:id="rId5"/>
    <p:sldId id="2138105695" r:id="rId6"/>
    <p:sldId id="2138105704" r:id="rId7"/>
    <p:sldId id="213810569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BC8"/>
    <a:srgbClr val="800000"/>
    <a:srgbClr val="CC0099"/>
    <a:srgbClr val="F4E8DC"/>
    <a:srgbClr val="FFFF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4127" autoAdjust="0"/>
  </p:normalViewPr>
  <p:slideViewPr>
    <p:cSldViewPr snapToGrid="0">
      <p:cViewPr>
        <p:scale>
          <a:sx n="90" d="100"/>
          <a:sy n="90" d="100"/>
        </p:scale>
        <p:origin x="278" y="-8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52-Wee</a:t>
            </a:r>
            <a:r>
              <a:rPr lang="en-US" baseline="0"/>
              <a:t>k Fresh Mushroom Sales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rgbClr val="C00000"/>
            </a:solidFill>
            <a:ln>
              <a:noFill/>
            </a:ln>
            <a:effectLst/>
          </c:spPr>
          <c:invertIfNegative val="0"/>
          <c:val>
            <c:numRef>
              <c:f>Sheet1!$A$2:$AZ$2</c:f>
              <c:numCache>
                <c:formatCode>\$#,##0</c:formatCode>
                <c:ptCount val="52"/>
                <c:pt idx="0">
                  <c:v>25261158.865803037</c:v>
                </c:pt>
                <c:pt idx="1">
                  <c:v>27117064.005819432</c:v>
                </c:pt>
                <c:pt idx="2">
                  <c:v>27380296.036952306</c:v>
                </c:pt>
                <c:pt idx="3">
                  <c:v>26970534.287153367</c:v>
                </c:pt>
                <c:pt idx="4">
                  <c:v>26206274.370465308</c:v>
                </c:pt>
                <c:pt idx="5">
                  <c:v>26099634.94756557</c:v>
                </c:pt>
                <c:pt idx="6">
                  <c:v>26457850.495008629</c:v>
                </c:pt>
                <c:pt idx="7">
                  <c:v>25255505.572668958</c:v>
                </c:pt>
                <c:pt idx="8">
                  <c:v>25989320.233862694</c:v>
                </c:pt>
                <c:pt idx="9">
                  <c:v>26056386.563810367</c:v>
                </c:pt>
                <c:pt idx="10">
                  <c:v>25804011.981789548</c:v>
                </c:pt>
                <c:pt idx="11">
                  <c:v>24543262.351244777</c:v>
                </c:pt>
                <c:pt idx="12">
                  <c:v>24585980.952151891</c:v>
                </c:pt>
                <c:pt idx="13">
                  <c:v>24513169.872787233</c:v>
                </c:pt>
                <c:pt idx="14">
                  <c:v>26455059.795371953</c:v>
                </c:pt>
                <c:pt idx="15">
                  <c:v>23160521.709604133</c:v>
                </c:pt>
                <c:pt idx="16">
                  <c:v>23922423.537294894</c:v>
                </c:pt>
                <c:pt idx="17">
                  <c:v>23981545.894943483</c:v>
                </c:pt>
                <c:pt idx="18">
                  <c:v>23932930.719799589</c:v>
                </c:pt>
                <c:pt idx="19">
                  <c:v>24468269.997498713</c:v>
                </c:pt>
                <c:pt idx="20">
                  <c:v>23028147.26465448</c:v>
                </c:pt>
                <c:pt idx="21">
                  <c:v>23731605.346393961</c:v>
                </c:pt>
                <c:pt idx="22">
                  <c:v>23028252.18248868</c:v>
                </c:pt>
                <c:pt idx="23">
                  <c:v>22909504.987255014</c:v>
                </c:pt>
                <c:pt idx="24">
                  <c:v>23702796.758928712</c:v>
                </c:pt>
                <c:pt idx="25">
                  <c:v>22610005.721283682</c:v>
                </c:pt>
                <c:pt idx="26">
                  <c:v>23001393.334717553</c:v>
                </c:pt>
                <c:pt idx="27">
                  <c:v>22781540.151148509</c:v>
                </c:pt>
                <c:pt idx="28">
                  <c:v>22045270.44697573</c:v>
                </c:pt>
                <c:pt idx="29">
                  <c:v>21667645.106484588</c:v>
                </c:pt>
                <c:pt idx="30">
                  <c:v>21338409.730381161</c:v>
                </c:pt>
                <c:pt idx="31">
                  <c:v>22076665.668326378</c:v>
                </c:pt>
                <c:pt idx="32">
                  <c:v>22076170.39859445</c:v>
                </c:pt>
                <c:pt idx="33">
                  <c:v>22060965.815278899</c:v>
                </c:pt>
                <c:pt idx="34">
                  <c:v>21555234.01271465</c:v>
                </c:pt>
                <c:pt idx="35">
                  <c:v>22452376.251479909</c:v>
                </c:pt>
                <c:pt idx="36">
                  <c:v>22542861.136172615</c:v>
                </c:pt>
                <c:pt idx="37">
                  <c:v>22261300.063799348</c:v>
                </c:pt>
                <c:pt idx="38">
                  <c:v>22371756.708369013</c:v>
                </c:pt>
                <c:pt idx="39">
                  <c:v>22335763.070713367</c:v>
                </c:pt>
                <c:pt idx="40">
                  <c:v>22832135.504733346</c:v>
                </c:pt>
                <c:pt idx="41">
                  <c:v>22846877.494677313</c:v>
                </c:pt>
                <c:pt idx="42">
                  <c:v>22778435.929413248</c:v>
                </c:pt>
                <c:pt idx="43">
                  <c:v>22365939.862785824</c:v>
                </c:pt>
                <c:pt idx="44">
                  <c:v>23262518.707901608</c:v>
                </c:pt>
                <c:pt idx="45">
                  <c:v>24968798.877331916</c:v>
                </c:pt>
                <c:pt idx="46">
                  <c:v>27383180.456040993</c:v>
                </c:pt>
                <c:pt idx="47">
                  <c:v>28556003.526551582</c:v>
                </c:pt>
                <c:pt idx="48">
                  <c:v>23676187.535153437</c:v>
                </c:pt>
                <c:pt idx="49">
                  <c:v>24139274.726912457</c:v>
                </c:pt>
                <c:pt idx="50">
                  <c:v>24252386.17373671</c:v>
                </c:pt>
                <c:pt idx="51">
                  <c:v>33271073.216547403</c:v>
                </c:pt>
              </c:numCache>
            </c:numRef>
          </c:val>
          <c:extLst>
            <c:ext xmlns:c16="http://schemas.microsoft.com/office/drawing/2014/chart" uri="{C3380CC4-5D6E-409C-BE32-E72D297353CC}">
              <c16:uniqueId val="{00000000-F271-4162-82FB-63A54A48FA8C}"/>
            </c:ext>
          </c:extLst>
        </c:ser>
        <c:dLbls>
          <c:showLegendKey val="0"/>
          <c:showVal val="0"/>
          <c:showCatName val="0"/>
          <c:showSerName val="0"/>
          <c:showPercent val="0"/>
          <c:showBubbleSize val="0"/>
        </c:dLbls>
        <c:gapWidth val="219"/>
        <c:overlap val="-27"/>
        <c:axId val="1574714672"/>
        <c:axId val="1767328400"/>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Sheet1!$A$1:$AZ$1</c15:sqref>
                        </c15:formulaRef>
                      </c:ext>
                    </c:extLst>
                    <c:numCache>
                      <c:formatCode>@</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val>
                <c:extLst>
                  <c:ext xmlns:c16="http://schemas.microsoft.com/office/drawing/2014/chart" uri="{C3380CC4-5D6E-409C-BE32-E72D297353CC}">
                    <c16:uniqueId val="{00000001-F271-4162-82FB-63A54A48FA8C}"/>
                  </c:ext>
                </c:extLst>
              </c15:ser>
            </c15:filteredBarSeries>
          </c:ext>
        </c:extLst>
      </c:barChart>
      <c:catAx>
        <c:axId val="157471467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67328400"/>
        <c:crosses val="autoZero"/>
        <c:auto val="1"/>
        <c:lblAlgn val="ctr"/>
        <c:lblOffset val="100"/>
        <c:noMultiLvlLbl val="0"/>
      </c:catAx>
      <c:valAx>
        <c:axId val="176732840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74714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52-Wee</a:t>
            </a:r>
            <a:r>
              <a:rPr lang="en-US" baseline="0"/>
              <a:t>k Fresh Mushroom Sales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rgbClr val="C00000"/>
            </a:solidFill>
            <a:ln>
              <a:noFill/>
            </a:ln>
            <a:effectLst/>
          </c:spPr>
          <c:invertIfNegative val="0"/>
          <c:val>
            <c:numRef>
              <c:f>Sheet1!$A$2:$AZ$2</c:f>
              <c:numCache>
                <c:formatCode>\$#,##0</c:formatCode>
                <c:ptCount val="52"/>
                <c:pt idx="0">
                  <c:v>25261158.865803037</c:v>
                </c:pt>
                <c:pt idx="1">
                  <c:v>27117064.005819432</c:v>
                </c:pt>
                <c:pt idx="2">
                  <c:v>27380296.036952306</c:v>
                </c:pt>
                <c:pt idx="3">
                  <c:v>26970534.287153367</c:v>
                </c:pt>
                <c:pt idx="4">
                  <c:v>26206274.370465308</c:v>
                </c:pt>
                <c:pt idx="5">
                  <c:v>26099634.94756557</c:v>
                </c:pt>
                <c:pt idx="6">
                  <c:v>26457850.495008629</c:v>
                </c:pt>
                <c:pt idx="7">
                  <c:v>25255505.572668958</c:v>
                </c:pt>
                <c:pt idx="8">
                  <c:v>25989320.233862694</c:v>
                </c:pt>
                <c:pt idx="9">
                  <c:v>26056386.563810367</c:v>
                </c:pt>
                <c:pt idx="10">
                  <c:v>25804011.981789548</c:v>
                </c:pt>
                <c:pt idx="11">
                  <c:v>24543262.351244777</c:v>
                </c:pt>
                <c:pt idx="12">
                  <c:v>24585980.952151891</c:v>
                </c:pt>
                <c:pt idx="13">
                  <c:v>24513169.872787233</c:v>
                </c:pt>
                <c:pt idx="14">
                  <c:v>26455059.795371953</c:v>
                </c:pt>
                <c:pt idx="15">
                  <c:v>23160521.709604133</c:v>
                </c:pt>
                <c:pt idx="16">
                  <c:v>23922423.537294894</c:v>
                </c:pt>
                <c:pt idx="17">
                  <c:v>23981545.894943483</c:v>
                </c:pt>
                <c:pt idx="18">
                  <c:v>23932930.719799589</c:v>
                </c:pt>
                <c:pt idx="19">
                  <c:v>24468269.997498713</c:v>
                </c:pt>
                <c:pt idx="20">
                  <c:v>23028147.26465448</c:v>
                </c:pt>
                <c:pt idx="21">
                  <c:v>23731605.346393961</c:v>
                </c:pt>
                <c:pt idx="22">
                  <c:v>23028252.18248868</c:v>
                </c:pt>
                <c:pt idx="23">
                  <c:v>22909504.987255014</c:v>
                </c:pt>
                <c:pt idx="24">
                  <c:v>23702796.758928712</c:v>
                </c:pt>
                <c:pt idx="25">
                  <c:v>22610005.721283682</c:v>
                </c:pt>
                <c:pt idx="26">
                  <c:v>23001393.334717553</c:v>
                </c:pt>
                <c:pt idx="27">
                  <c:v>22781540.151148509</c:v>
                </c:pt>
                <c:pt idx="28">
                  <c:v>22045270.44697573</c:v>
                </c:pt>
                <c:pt idx="29">
                  <c:v>21667645.106484588</c:v>
                </c:pt>
                <c:pt idx="30">
                  <c:v>21338409.730381161</c:v>
                </c:pt>
                <c:pt idx="31">
                  <c:v>22076665.668326378</c:v>
                </c:pt>
                <c:pt idx="32">
                  <c:v>22076170.39859445</c:v>
                </c:pt>
                <c:pt idx="33">
                  <c:v>22060965.815278899</c:v>
                </c:pt>
                <c:pt idx="34">
                  <c:v>21555234.01271465</c:v>
                </c:pt>
                <c:pt idx="35">
                  <c:v>22452376.251479909</c:v>
                </c:pt>
                <c:pt idx="36">
                  <c:v>22542861.136172615</c:v>
                </c:pt>
                <c:pt idx="37">
                  <c:v>22261300.063799348</c:v>
                </c:pt>
                <c:pt idx="38">
                  <c:v>22371756.708369013</c:v>
                </c:pt>
                <c:pt idx="39">
                  <c:v>22335763.070713367</c:v>
                </c:pt>
                <c:pt idx="40">
                  <c:v>22832135.504733346</c:v>
                </c:pt>
                <c:pt idx="41">
                  <c:v>22846877.494677313</c:v>
                </c:pt>
                <c:pt idx="42">
                  <c:v>22778435.929413248</c:v>
                </c:pt>
                <c:pt idx="43">
                  <c:v>22365939.862785824</c:v>
                </c:pt>
                <c:pt idx="44">
                  <c:v>23262518.707901608</c:v>
                </c:pt>
                <c:pt idx="45">
                  <c:v>24968798.877331916</c:v>
                </c:pt>
                <c:pt idx="46">
                  <c:v>27383180.456040993</c:v>
                </c:pt>
                <c:pt idx="47">
                  <c:v>28556003.526551582</c:v>
                </c:pt>
                <c:pt idx="48">
                  <c:v>23676187.535153437</c:v>
                </c:pt>
                <c:pt idx="49">
                  <c:v>24139274.726912457</c:v>
                </c:pt>
                <c:pt idx="50">
                  <c:v>24252386.17373671</c:v>
                </c:pt>
                <c:pt idx="51">
                  <c:v>33271073.216547403</c:v>
                </c:pt>
              </c:numCache>
            </c:numRef>
          </c:val>
          <c:extLst>
            <c:ext xmlns:c16="http://schemas.microsoft.com/office/drawing/2014/chart" uri="{C3380CC4-5D6E-409C-BE32-E72D297353CC}">
              <c16:uniqueId val="{00000000-F271-4162-82FB-63A54A48FA8C}"/>
            </c:ext>
          </c:extLst>
        </c:ser>
        <c:dLbls>
          <c:showLegendKey val="0"/>
          <c:showVal val="0"/>
          <c:showCatName val="0"/>
          <c:showSerName val="0"/>
          <c:showPercent val="0"/>
          <c:showBubbleSize val="0"/>
        </c:dLbls>
        <c:gapWidth val="219"/>
        <c:overlap val="-27"/>
        <c:axId val="1574714672"/>
        <c:axId val="1767328400"/>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Sheet1!$A$1:$AZ$1</c15:sqref>
                        </c15:formulaRef>
                      </c:ext>
                    </c:extLst>
                    <c:numCache>
                      <c:formatCode>@</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val>
                <c:extLst>
                  <c:ext xmlns:c16="http://schemas.microsoft.com/office/drawing/2014/chart" uri="{C3380CC4-5D6E-409C-BE32-E72D297353CC}">
                    <c16:uniqueId val="{00000001-F271-4162-82FB-63A54A48FA8C}"/>
                  </c:ext>
                </c:extLst>
              </c15:ser>
            </c15:filteredBarSeries>
          </c:ext>
        </c:extLst>
      </c:barChart>
      <c:catAx>
        <c:axId val="157471467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67328400"/>
        <c:crosses val="autoZero"/>
        <c:auto val="1"/>
        <c:lblAlgn val="ctr"/>
        <c:lblOffset val="100"/>
        <c:noMultiLvlLbl val="0"/>
      </c:catAx>
      <c:valAx>
        <c:axId val="176732840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74714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7685D-A117-48A3-94A4-1AC7A9E3A9BC}"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B7FB7-F81C-49B7-9F11-1F214739B23D}" type="slidenum">
              <a:rPr lang="en-US" smtClean="0"/>
              <a:t>‹#›</a:t>
            </a:fld>
            <a:endParaRPr lang="en-US"/>
          </a:p>
        </p:txBody>
      </p:sp>
    </p:spTree>
    <p:extLst>
      <p:ext uri="{BB962C8B-B14F-4D97-AF65-F5344CB8AC3E}">
        <p14:creationId xmlns:p14="http://schemas.microsoft.com/office/powerpoint/2010/main" val="154557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While mushrooms don’t have true seasons, like cherries, fresh mushroom sales do spike several times a year. The week of Thanksgiving and the week of Christmas drive the biggest spikes in fresh mushroom sales. Don’t miss out on these seasonal opportunities and lean in to existing patterns in purchasing and consumption to get that one extra purchase that makes or breaks the year.  Better yet, understand the usage occasion and thus the ideal mushroom offering, whether sliced, stuffers or specialty mushrooms and support the occasion with prominent front-page placement in the ad — much like seen in the Aldi flyer for the week of Thanksgiving.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1</a:t>
            </a:fld>
            <a:endParaRPr lang="en-US"/>
          </a:p>
        </p:txBody>
      </p:sp>
    </p:spTree>
    <p:extLst>
      <p:ext uri="{BB962C8B-B14F-4D97-AF65-F5344CB8AC3E}">
        <p14:creationId xmlns:p14="http://schemas.microsoft.com/office/powerpoint/2010/main" val="83037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While the two Thanksgiving weeks show impressive sales spikes for fresh mushrooms, the week of Christmas has, by far, the highest sales spike. The last week of the year indexes at 138, meaning sales are 38% higher than the average week in 2023. Don’t miss out on these seasonal opportunities and lean in to existing patterns in purchasing and consumption to get that one extra purchase that makes or breaks the year.  Better yet, understand the usage occasion and thus the ideal mushroom offering, whether sliced, stuffers or specialty mushrooms and support the occasion with prominent front-page placement in the ad.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a:t>
            </a:fld>
            <a:endParaRPr lang="en-US"/>
          </a:p>
        </p:txBody>
      </p:sp>
    </p:spTree>
    <p:extLst>
      <p:ext uri="{BB962C8B-B14F-4D97-AF65-F5344CB8AC3E}">
        <p14:creationId xmlns:p14="http://schemas.microsoft.com/office/powerpoint/2010/main" val="350068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91919"/>
                </a:solidFill>
                <a:effectLst/>
                <a:latin typeface="TT-Norms"/>
              </a:rPr>
              <a:t>Limited time offers (LTOs) are a powerful formula to boost engagement and sales for retail and foodservice alike. Consumers like an opportunity to be part of a unique dining experience and to shake things up from the routine same old dinner.</a:t>
            </a:r>
          </a:p>
          <a:p>
            <a:pPr algn="l"/>
            <a:r>
              <a:rPr lang="en-US" b="0" i="0" dirty="0">
                <a:solidFill>
                  <a:srgbClr val="191919"/>
                </a:solidFill>
                <a:effectLst/>
                <a:latin typeface="TT-Norms"/>
              </a:rPr>
              <a:t>When time is limited and the offer is appealing, customers respond by driving up demand for an item, talking about it, and increasing its popularity. An LTOs success will depend on a number of factors, including how buzzworthy it is, how long it’s available, and its perceived value — to name a few. We might be a bit biased, but it sure seems this double mushroom Swiss LTO by @BurgerKing has all the right ingredients for a buzzworthy and sales boosting powerhouse. </a:t>
            </a: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a:t>
            </a:fld>
            <a:endParaRPr lang="en-US"/>
          </a:p>
        </p:txBody>
      </p:sp>
    </p:spTree>
    <p:extLst>
      <p:ext uri="{BB962C8B-B14F-4D97-AF65-F5344CB8AC3E}">
        <p14:creationId xmlns:p14="http://schemas.microsoft.com/office/powerpoint/2010/main" val="291162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Despite many years of growth, grocery stores continue to successfully build out their sushi programs with chef specials, sushi Wednesdays, different portion sizes and a host of interesting ingredients. This one caught our eye: shiitake mushrooms! A clever “ready to unearth shiitake goodness” alerts shoppers to existence of this unique sushi roll. Mushrooms versatility knows no bounds!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4</a:t>
            </a:fld>
            <a:endParaRPr lang="en-US"/>
          </a:p>
        </p:txBody>
      </p:sp>
    </p:spTree>
    <p:extLst>
      <p:ext uri="{BB962C8B-B14F-4D97-AF65-F5344CB8AC3E}">
        <p14:creationId xmlns:p14="http://schemas.microsoft.com/office/powerpoint/2010/main" val="352410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years ago, grocery deli pizza was a $654 million category. Fast-forward three years and it has risen to a $886 million powerhouse with offerings by the slice, a whole pizza, ready-to-bake, ready-to eat, make your own fresh ingredients and more. Mushrooms are a popular topping and can help </a:t>
            </a:r>
            <a:r>
              <a:rPr lang="en-US" dirty="0" err="1"/>
              <a:t>premiumize</a:t>
            </a:r>
            <a:r>
              <a:rPr lang="en-US" dirty="0"/>
              <a:t> the value of the pizza.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5</a:t>
            </a:fld>
            <a:endParaRPr lang="en-US"/>
          </a:p>
        </p:txBody>
      </p:sp>
    </p:spTree>
    <p:extLst>
      <p:ext uri="{BB962C8B-B14F-4D97-AF65-F5344CB8AC3E}">
        <p14:creationId xmlns:p14="http://schemas.microsoft.com/office/powerpoint/2010/main" val="280741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Oven or air fryer-ready stuffed mushrooms are a fast-growing offering in the produce, deli and meat departments. Stuffed mushrooms are incredibly versatile and can be made into a center-of-plate protein alternative for vegans, vegetarians or those looking for some protein variety. But combined with ground meat or sausage, stuffed mushrooms can also combine the best of both worlds, such as seen here at Bel Air, a Raley’s banner, in the Sacramento, California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Fresh mushroom consumers are more likely to purchase ground sausage: while 13.3% of the total population bought random weight Italian sausage in the past year, 16.2% of fresh mushroom consumers did, resulting in a 122 cross-purchase index.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6</a:t>
            </a:fld>
            <a:endParaRPr lang="en-US"/>
          </a:p>
        </p:txBody>
      </p:sp>
    </p:spTree>
    <p:extLst>
      <p:ext uri="{BB962C8B-B14F-4D97-AF65-F5344CB8AC3E}">
        <p14:creationId xmlns:p14="http://schemas.microsoft.com/office/powerpoint/2010/main" val="34038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Organic mushrooms are making inroads with annual sales reaching $168 million, according to data insights firm </a:t>
            </a:r>
            <a:r>
              <a:rPr lang="en-US" dirty="0" err="1"/>
              <a:t>Circana</a:t>
            </a:r>
            <a:r>
              <a:rPr lang="en-US" dirty="0"/>
              <a:t> (formerly IRI). The performance for organic mushrooms is showing promise with strong third quarter 2023 sales growth in pounds. Organic mushrooms are outperforming the total organic vegetable category that experienced some pound pressure.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7</a:t>
            </a:fld>
            <a:endParaRPr lang="en-US"/>
          </a:p>
        </p:txBody>
      </p:sp>
    </p:spTree>
    <p:extLst>
      <p:ext uri="{BB962C8B-B14F-4D97-AF65-F5344CB8AC3E}">
        <p14:creationId xmlns:p14="http://schemas.microsoft.com/office/powerpoint/2010/main" val="119156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891F-BEC7-476D-8962-8E351D8DA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0CEE7-3E72-4225-B154-EA728142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C1F2C-1FA9-49A9-A5A6-775383456F22}"/>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C2687615-E13B-4CC7-84E1-782BFD21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27FC-1131-4E78-A0CC-2A7C428F50B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6769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BD9-6C3F-4F26-99B9-93911C80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2FB8A-32E9-4198-8500-E4F9CDBB1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BAF49-56B0-4F3F-B069-17A85C729901}"/>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2003B1D5-A10A-4277-9BCB-221B9B9C5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791D7-352C-42AB-97DC-60EE000F5E21}"/>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836660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0863F-ADE8-46D8-866B-52FF18CB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292A1-DE37-4372-9795-D8D873C2C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24DC2-EE0C-40EF-A669-97C31DF287F2}"/>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268BBB60-B912-4257-90C3-CB268C6AB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EC4C-AA95-4B6A-826D-47CDBF21618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04046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20C-2CC4-4046-B97D-7143AAAEF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F297-2F6A-414A-8512-6A5F40279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7C9C-FBEC-49B5-BC71-E70BD57E63AC}"/>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35A84E86-E1D6-4068-A2F4-712BD8798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A967-764C-4030-AF40-7FD374BC6F96}"/>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92675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84C-C582-4561-90AC-9EC17A680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9CB88-5D71-4C1E-8784-45573A06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3E706-B04A-4D17-B531-8CE152688476}"/>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C40A4181-8D77-47DF-8054-ADBA1A38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45D5-C9B0-49B5-94C4-20537BF0A1D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72242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987-DE5B-4F35-8512-12DEB5FE1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BD861-35A9-45D5-94D0-A0E3CBF43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8CD7B-89CE-4381-A1C8-2F1418A60D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6E64-DECC-4DB0-8305-DF025761E9F4}"/>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6" name="Footer Placeholder 5">
            <a:extLst>
              <a:ext uri="{FF2B5EF4-FFF2-40B4-BE49-F238E27FC236}">
                <a16:creationId xmlns:a16="http://schemas.microsoft.com/office/drawing/2014/main" id="{DE5A1698-F464-4288-9ED2-05DBD933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E976-5965-474F-B470-2F2D49E82B8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17920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619D-7F43-415A-A8EF-DBA903022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35690-B4E9-4C07-ADDD-A91C9AA2C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1DC36-8713-4D7F-B421-8D24EC7AB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7A339-EF9B-4040-AC02-13944696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16681-71F3-4280-8E21-34E828280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6FAA-7F1F-47D7-8F32-BC9AA9C2D50A}"/>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8" name="Footer Placeholder 7">
            <a:extLst>
              <a:ext uri="{FF2B5EF4-FFF2-40B4-BE49-F238E27FC236}">
                <a16:creationId xmlns:a16="http://schemas.microsoft.com/office/drawing/2014/main" id="{4C6836A0-2AEE-4A10-AF78-1FC368098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8392A-B263-442F-BC1C-97D9DD9E1E78}"/>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93410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C17-945E-4EE5-B9C7-DC72D492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4E109-33BE-4739-AD83-9DA1414255F9}"/>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4" name="Footer Placeholder 3">
            <a:extLst>
              <a:ext uri="{FF2B5EF4-FFF2-40B4-BE49-F238E27FC236}">
                <a16:creationId xmlns:a16="http://schemas.microsoft.com/office/drawing/2014/main" id="{38613172-FFE2-4A8F-86B6-F77D44F8D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08D7-953F-42EA-A108-0E87E8396273}"/>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29657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34AE-7C16-41B4-85E2-315B375DE08A}"/>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3" name="Footer Placeholder 2">
            <a:extLst>
              <a:ext uri="{FF2B5EF4-FFF2-40B4-BE49-F238E27FC236}">
                <a16:creationId xmlns:a16="http://schemas.microsoft.com/office/drawing/2014/main" id="{92D7F8AF-B515-4253-A9A5-738FAF621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4BC01-F939-4580-B6F2-ED4FB0015EC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444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4D98-6795-4799-A823-BEAF493B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69EAD-C626-4368-B28A-699F87461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AA96E-AE7D-4D43-AFF0-CD6B61AD2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08DB-F0FC-482F-A165-FEF65CD06DF1}"/>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6" name="Footer Placeholder 5">
            <a:extLst>
              <a:ext uri="{FF2B5EF4-FFF2-40B4-BE49-F238E27FC236}">
                <a16:creationId xmlns:a16="http://schemas.microsoft.com/office/drawing/2014/main" id="{689D75E0-5D2D-48CF-8C2B-453C47910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94FC-AF67-4884-9154-D965491C6B6C}"/>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18513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71B3-03CF-4F83-809B-048C52A6C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A3911-D2D3-49CD-A22F-82C1BB02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95AF6-0505-44CF-8FCB-8F6DB2E7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FB87-5148-49D7-9D3E-DE0E036EABC6}"/>
              </a:ext>
            </a:extLst>
          </p:cNvPr>
          <p:cNvSpPr>
            <a:spLocks noGrp="1"/>
          </p:cNvSpPr>
          <p:nvPr>
            <p:ph type="dt" sz="half" idx="10"/>
          </p:nvPr>
        </p:nvSpPr>
        <p:spPr/>
        <p:txBody>
          <a:bodyPr/>
          <a:lstStyle/>
          <a:p>
            <a:fld id="{A74200EE-8C19-4D2B-9FB0-6A3A80BE93A5}" type="datetimeFigureOut">
              <a:rPr lang="en-US" smtClean="0"/>
              <a:t>1/2/2024</a:t>
            </a:fld>
            <a:endParaRPr lang="en-US"/>
          </a:p>
        </p:txBody>
      </p:sp>
      <p:sp>
        <p:nvSpPr>
          <p:cNvPr id="6" name="Footer Placeholder 5">
            <a:extLst>
              <a:ext uri="{FF2B5EF4-FFF2-40B4-BE49-F238E27FC236}">
                <a16:creationId xmlns:a16="http://schemas.microsoft.com/office/drawing/2014/main" id="{FFCEDD12-EB41-4693-879B-7E1C8273E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3AA17-CBC0-4A14-AA5A-FEBDA4BCB95E}"/>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25455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ACDA0-79AA-44C6-B3DF-3950AED1A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AB846-06FA-40C8-A2A9-EAD32CD22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9268-BA5B-46F7-83A9-0DC07D4EE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200EE-8C19-4D2B-9FB0-6A3A80BE93A5}" type="datetimeFigureOut">
              <a:rPr lang="en-US" smtClean="0"/>
              <a:t>1/2/2024</a:t>
            </a:fld>
            <a:endParaRPr lang="en-US"/>
          </a:p>
        </p:txBody>
      </p:sp>
      <p:sp>
        <p:nvSpPr>
          <p:cNvPr id="5" name="Footer Placeholder 4">
            <a:extLst>
              <a:ext uri="{FF2B5EF4-FFF2-40B4-BE49-F238E27FC236}">
                <a16:creationId xmlns:a16="http://schemas.microsoft.com/office/drawing/2014/main" id="{C4B831BA-769A-4455-992D-1714178E9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53B95-7E61-4FF0-A9CB-002D8D91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3858-7AFC-472D-9508-41EBEC0212C8}" type="slidenum">
              <a:rPr lang="en-US" smtClean="0"/>
              <a:t>‹#›</a:t>
            </a:fld>
            <a:endParaRPr lang="en-US"/>
          </a:p>
        </p:txBody>
      </p:sp>
      <p:pic>
        <p:nvPicPr>
          <p:cNvPr id="12" name="Content Placeholder 14">
            <a:extLst>
              <a:ext uri="{FF2B5EF4-FFF2-40B4-BE49-F238E27FC236}">
                <a16:creationId xmlns:a16="http://schemas.microsoft.com/office/drawing/2014/main" id="{05578A35-5CCE-BCFE-AA19-72DCD7A74DF9}"/>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896602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chart" Target="../charts/chart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4" y="1760960"/>
            <a:ext cx="5576509"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118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Bahnschrift Light" panose="020B0502040204020203" pitchFamily="34" charset="0"/>
              </a:rPr>
              <a:t>Dollar index for fresh mushroom sales during Thanksgiving week vs. the weekly average</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11/5/2023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3141312-EB45-FC94-554C-27C4D6F3B81A}"/>
              </a:ext>
            </a:extLst>
          </p:cNvPr>
          <p:cNvSpPr/>
          <p:nvPr/>
        </p:nvSpPr>
        <p:spPr>
          <a:xfrm>
            <a:off x="6370619" y="0"/>
            <a:ext cx="5836622" cy="6858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B4EA39-6C58-3689-0BF3-08AE645BD8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889" t="4498" r="3422" b="15584"/>
          <a:stretch/>
        </p:blipFill>
        <p:spPr>
          <a:xfrm>
            <a:off x="6610554" y="281923"/>
            <a:ext cx="5356751" cy="6294154"/>
          </a:xfrm>
          <a:prstGeom prst="rect">
            <a:avLst/>
          </a:prstGeom>
        </p:spPr>
      </p:pic>
      <p:graphicFrame>
        <p:nvGraphicFramePr>
          <p:cNvPr id="12" name="Chart 11">
            <a:extLst>
              <a:ext uri="{FF2B5EF4-FFF2-40B4-BE49-F238E27FC236}">
                <a16:creationId xmlns:a16="http://schemas.microsoft.com/office/drawing/2014/main" id="{093EDF7C-7377-FBDF-1A00-72F80C8EF7BE}"/>
              </a:ext>
            </a:extLst>
          </p:cNvPr>
          <p:cNvGraphicFramePr>
            <a:graphicFrameLocks/>
          </p:cNvGraphicFramePr>
          <p:nvPr>
            <p:extLst>
              <p:ext uri="{D42A27DB-BD31-4B8C-83A1-F6EECF244321}">
                <p14:modId xmlns:p14="http://schemas.microsoft.com/office/powerpoint/2010/main" val="1472879672"/>
              </p:ext>
            </p:extLst>
          </p:nvPr>
        </p:nvGraphicFramePr>
        <p:xfrm>
          <a:off x="554174" y="3699932"/>
          <a:ext cx="5671754" cy="2709335"/>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a:extLst>
              <a:ext uri="{FF2B5EF4-FFF2-40B4-BE49-F238E27FC236}">
                <a16:creationId xmlns:a16="http://schemas.microsoft.com/office/drawing/2014/main" id="{DA929C34-AE13-6E28-E7E6-9FC960999E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3288" y="4225105"/>
            <a:ext cx="1337363" cy="752267"/>
          </a:xfrm>
          <a:prstGeom prst="rect">
            <a:avLst/>
          </a:prstGeom>
        </p:spPr>
      </p:pic>
    </p:spTree>
    <p:extLst>
      <p:ext uri="{BB962C8B-B14F-4D97-AF65-F5344CB8AC3E}">
        <p14:creationId xmlns:p14="http://schemas.microsoft.com/office/powerpoint/2010/main" val="2439757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4" y="1760960"/>
            <a:ext cx="5576509"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138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Bahnschrift Light" panose="020B0502040204020203" pitchFamily="34" charset="0"/>
              </a:rPr>
              <a:t>Dollar index for fresh mushroom sales during Christmas week vs. the weekly average</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11/5/2023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hart 11">
            <a:extLst>
              <a:ext uri="{FF2B5EF4-FFF2-40B4-BE49-F238E27FC236}">
                <a16:creationId xmlns:a16="http://schemas.microsoft.com/office/drawing/2014/main" id="{093EDF7C-7377-FBDF-1A00-72F80C8EF7BE}"/>
              </a:ext>
            </a:extLst>
          </p:cNvPr>
          <p:cNvGraphicFramePr>
            <a:graphicFrameLocks/>
          </p:cNvGraphicFramePr>
          <p:nvPr/>
        </p:nvGraphicFramePr>
        <p:xfrm>
          <a:off x="554174" y="3699932"/>
          <a:ext cx="5671754" cy="2709335"/>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8B66A193-F4A6-C170-3B64-D3A7A31E7E7B}"/>
              </a:ext>
            </a:extLst>
          </p:cNvPr>
          <p:cNvSpPr/>
          <p:nvPr/>
        </p:nvSpPr>
        <p:spPr>
          <a:xfrm>
            <a:off x="6355378" y="0"/>
            <a:ext cx="5836622" cy="6858000"/>
          </a:xfrm>
          <a:prstGeom prst="rect">
            <a:avLst/>
          </a:prstGeom>
          <a:solidFill>
            <a:srgbClr val="EED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Snowflake">
            <a:extLst>
              <a:ext uri="{FF2B5EF4-FFF2-40B4-BE49-F238E27FC236}">
                <a16:creationId xmlns:a16="http://schemas.microsoft.com/office/drawing/2014/main" id="{98FC6B81-C512-5614-BD5F-2A9704FBD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3411" y="5766561"/>
            <a:ext cx="677295" cy="677295"/>
          </a:xfrm>
          <a:prstGeom prst="rect">
            <a:avLst/>
          </a:prstGeom>
        </p:spPr>
      </p:pic>
      <p:pic>
        <p:nvPicPr>
          <p:cNvPr id="9" name="Graphic 8" descr="Snowflake">
            <a:extLst>
              <a:ext uri="{FF2B5EF4-FFF2-40B4-BE49-F238E27FC236}">
                <a16:creationId xmlns:a16="http://schemas.microsoft.com/office/drawing/2014/main" id="{E858A649-860D-A67A-0194-CE4ED203C6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9224" y="180508"/>
            <a:ext cx="590267" cy="590267"/>
          </a:xfrm>
          <a:prstGeom prst="rect">
            <a:avLst/>
          </a:prstGeom>
        </p:spPr>
      </p:pic>
      <p:pic>
        <p:nvPicPr>
          <p:cNvPr id="10" name="Graphic 9" descr="Snowflake">
            <a:extLst>
              <a:ext uri="{FF2B5EF4-FFF2-40B4-BE49-F238E27FC236}">
                <a16:creationId xmlns:a16="http://schemas.microsoft.com/office/drawing/2014/main" id="{9A23FDF7-37B6-C3CA-B776-DBAB6F8CFC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231" y="190625"/>
            <a:ext cx="805741" cy="805741"/>
          </a:xfrm>
          <a:prstGeom prst="rect">
            <a:avLst/>
          </a:prstGeom>
        </p:spPr>
      </p:pic>
      <p:pic>
        <p:nvPicPr>
          <p:cNvPr id="14" name="Graphic 13" descr="Snowflake">
            <a:extLst>
              <a:ext uri="{FF2B5EF4-FFF2-40B4-BE49-F238E27FC236}">
                <a16:creationId xmlns:a16="http://schemas.microsoft.com/office/drawing/2014/main" id="{2157A3DD-F140-0EB0-4D14-7D12780F8D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02987" y="0"/>
            <a:ext cx="524933" cy="524933"/>
          </a:xfrm>
          <a:prstGeom prst="rect">
            <a:avLst/>
          </a:prstGeom>
        </p:spPr>
      </p:pic>
      <p:pic>
        <p:nvPicPr>
          <p:cNvPr id="15" name="Graphic 14" descr="Snowflake">
            <a:extLst>
              <a:ext uri="{FF2B5EF4-FFF2-40B4-BE49-F238E27FC236}">
                <a16:creationId xmlns:a16="http://schemas.microsoft.com/office/drawing/2014/main" id="{FD54D2F7-EB67-D57C-8100-6F4D199DAA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6424" y="703083"/>
            <a:ext cx="677295" cy="677295"/>
          </a:xfrm>
          <a:prstGeom prst="rect">
            <a:avLst/>
          </a:prstGeom>
        </p:spPr>
      </p:pic>
      <p:pic>
        <p:nvPicPr>
          <p:cNvPr id="16" name="Graphic 15" descr="Snowflake">
            <a:extLst>
              <a:ext uri="{FF2B5EF4-FFF2-40B4-BE49-F238E27FC236}">
                <a16:creationId xmlns:a16="http://schemas.microsoft.com/office/drawing/2014/main" id="{8D1AD583-F967-6448-C883-1675D70387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86934" y="-191984"/>
            <a:ext cx="677295" cy="677295"/>
          </a:xfrm>
          <a:prstGeom prst="rect">
            <a:avLst/>
          </a:prstGeom>
        </p:spPr>
      </p:pic>
      <p:pic>
        <p:nvPicPr>
          <p:cNvPr id="17" name="Graphic 16" descr="Snowflake">
            <a:extLst>
              <a:ext uri="{FF2B5EF4-FFF2-40B4-BE49-F238E27FC236}">
                <a16:creationId xmlns:a16="http://schemas.microsoft.com/office/drawing/2014/main" id="{73B2920B-D35D-FEA2-B5A0-456D3FFDC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4090" y="5909892"/>
            <a:ext cx="590267" cy="590267"/>
          </a:xfrm>
          <a:prstGeom prst="rect">
            <a:avLst/>
          </a:prstGeom>
        </p:spPr>
      </p:pic>
      <p:pic>
        <p:nvPicPr>
          <p:cNvPr id="18" name="Graphic 17" descr="Snowflake">
            <a:extLst>
              <a:ext uri="{FF2B5EF4-FFF2-40B4-BE49-F238E27FC236}">
                <a16:creationId xmlns:a16="http://schemas.microsoft.com/office/drawing/2014/main" id="{4057A15F-4A5F-1211-FC76-0E633A40C0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0848" y="6127737"/>
            <a:ext cx="805741" cy="805741"/>
          </a:xfrm>
          <a:prstGeom prst="rect">
            <a:avLst/>
          </a:prstGeom>
        </p:spPr>
      </p:pic>
      <p:pic>
        <p:nvPicPr>
          <p:cNvPr id="19" name="Graphic 18" descr="Snowflake">
            <a:extLst>
              <a:ext uri="{FF2B5EF4-FFF2-40B4-BE49-F238E27FC236}">
                <a16:creationId xmlns:a16="http://schemas.microsoft.com/office/drawing/2014/main" id="{8F160EB0-D35E-2AEC-C44F-F33C046E4C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6419" y="6206635"/>
            <a:ext cx="418203" cy="418203"/>
          </a:xfrm>
          <a:prstGeom prst="rect">
            <a:avLst/>
          </a:prstGeom>
        </p:spPr>
      </p:pic>
      <p:pic>
        <p:nvPicPr>
          <p:cNvPr id="20" name="Graphic 19" descr="Snowflake">
            <a:extLst>
              <a:ext uri="{FF2B5EF4-FFF2-40B4-BE49-F238E27FC236}">
                <a16:creationId xmlns:a16="http://schemas.microsoft.com/office/drawing/2014/main" id="{A5C66A20-1AFD-B66B-8B77-9CAEE96C7F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62847" y="6313365"/>
            <a:ext cx="418203" cy="418203"/>
          </a:xfrm>
          <a:prstGeom prst="rect">
            <a:avLst/>
          </a:prstGeom>
        </p:spPr>
      </p:pic>
      <p:pic>
        <p:nvPicPr>
          <p:cNvPr id="21" name="Graphic 20" descr="Snowflake">
            <a:extLst>
              <a:ext uri="{FF2B5EF4-FFF2-40B4-BE49-F238E27FC236}">
                <a16:creationId xmlns:a16="http://schemas.microsoft.com/office/drawing/2014/main" id="{1FFB7D25-06E0-0DDD-FC56-DDDAE21E94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784" y="5665126"/>
            <a:ext cx="418203" cy="418203"/>
          </a:xfrm>
          <a:prstGeom prst="rect">
            <a:avLst/>
          </a:prstGeom>
        </p:spPr>
      </p:pic>
      <p:grpSp>
        <p:nvGrpSpPr>
          <p:cNvPr id="13" name="Group 12">
            <a:extLst>
              <a:ext uri="{FF2B5EF4-FFF2-40B4-BE49-F238E27FC236}">
                <a16:creationId xmlns:a16="http://schemas.microsoft.com/office/drawing/2014/main" id="{39FD8C93-8C77-C77B-0C74-CC646D81433E}"/>
              </a:ext>
            </a:extLst>
          </p:cNvPr>
          <p:cNvGrpSpPr/>
          <p:nvPr/>
        </p:nvGrpSpPr>
        <p:grpSpPr>
          <a:xfrm>
            <a:off x="6526824" y="730263"/>
            <a:ext cx="5501096" cy="5061557"/>
            <a:chOff x="6450622" y="381918"/>
            <a:chExt cx="5501096" cy="5061557"/>
          </a:xfrm>
        </p:grpSpPr>
        <p:pic>
          <p:nvPicPr>
            <p:cNvPr id="8" name="Picture 7">
              <a:extLst>
                <a:ext uri="{FF2B5EF4-FFF2-40B4-BE49-F238E27FC236}">
                  <a16:creationId xmlns:a16="http://schemas.microsoft.com/office/drawing/2014/main" id="{248503BC-DA1A-B01E-6611-D8F5012CB4FA}"/>
                </a:ext>
              </a:extLst>
            </p:cNvPr>
            <p:cNvPicPr>
              <a:picLocks noChangeAspect="1"/>
            </p:cNvPicPr>
            <p:nvPr/>
          </p:nvPicPr>
          <p:blipFill>
            <a:blip r:embed="rId7"/>
            <a:stretch>
              <a:fillRect/>
            </a:stretch>
          </p:blipFill>
          <p:spPr>
            <a:xfrm>
              <a:off x="6450623" y="381918"/>
              <a:ext cx="5501095" cy="5061557"/>
            </a:xfrm>
            <a:prstGeom prst="rect">
              <a:avLst/>
            </a:prstGeom>
          </p:spPr>
        </p:pic>
        <p:pic>
          <p:nvPicPr>
            <p:cNvPr id="11" name="Picture 10">
              <a:extLst>
                <a:ext uri="{FF2B5EF4-FFF2-40B4-BE49-F238E27FC236}">
                  <a16:creationId xmlns:a16="http://schemas.microsoft.com/office/drawing/2014/main" id="{24BC7699-CE78-50F1-27AC-B1815768C613}"/>
                </a:ext>
              </a:extLst>
            </p:cNvPr>
            <p:cNvPicPr>
              <a:picLocks noChangeAspect="1"/>
            </p:cNvPicPr>
            <p:nvPr/>
          </p:nvPicPr>
          <p:blipFill>
            <a:blip r:embed="rId8"/>
            <a:stretch>
              <a:fillRect/>
            </a:stretch>
          </p:blipFill>
          <p:spPr>
            <a:xfrm>
              <a:off x="6450622" y="4359851"/>
              <a:ext cx="4180735" cy="974007"/>
            </a:xfrm>
            <a:prstGeom prst="rect">
              <a:avLst/>
            </a:prstGeom>
          </p:spPr>
        </p:pic>
      </p:grpSp>
      <p:pic>
        <p:nvPicPr>
          <p:cNvPr id="23" name="Picture 22">
            <a:extLst>
              <a:ext uri="{FF2B5EF4-FFF2-40B4-BE49-F238E27FC236}">
                <a16:creationId xmlns:a16="http://schemas.microsoft.com/office/drawing/2014/main" id="{E98EF0BD-FFDD-C33C-43CB-2712D4F4E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5385" y="3930840"/>
            <a:ext cx="1337363" cy="752267"/>
          </a:xfrm>
          <a:prstGeom prst="rect">
            <a:avLst/>
          </a:prstGeom>
        </p:spPr>
      </p:pic>
    </p:spTree>
    <p:extLst>
      <p:ext uri="{BB962C8B-B14F-4D97-AF65-F5344CB8AC3E}">
        <p14:creationId xmlns:p14="http://schemas.microsoft.com/office/powerpoint/2010/main" val="388073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064F3-2BD6-FE41-83B5-BF35688932A0}"/>
              </a:ext>
            </a:extLst>
          </p:cNvPr>
          <p:cNvPicPr>
            <a:picLocks noChangeAspect="1"/>
          </p:cNvPicPr>
          <p:nvPr/>
        </p:nvPicPr>
        <p:blipFill rotWithShape="1">
          <a:blip r:embed="rId3"/>
          <a:srcRect r="35136" b="85877"/>
          <a:stretch/>
        </p:blipFill>
        <p:spPr>
          <a:xfrm>
            <a:off x="6705600" y="15602"/>
            <a:ext cx="5486399" cy="695951"/>
          </a:xfrm>
          <a:prstGeom prst="rect">
            <a:avLst/>
          </a:prstGeom>
        </p:spPr>
      </p:pic>
      <p:pic>
        <p:nvPicPr>
          <p:cNvPr id="7" name="Picture 6">
            <a:extLst>
              <a:ext uri="{FF2B5EF4-FFF2-40B4-BE49-F238E27FC236}">
                <a16:creationId xmlns:a16="http://schemas.microsoft.com/office/drawing/2014/main" id="{3F6C49C5-A5BF-975B-C0F6-CB7D79156427}"/>
              </a:ext>
            </a:extLst>
          </p:cNvPr>
          <p:cNvPicPr>
            <a:picLocks noChangeAspect="1"/>
          </p:cNvPicPr>
          <p:nvPr/>
        </p:nvPicPr>
        <p:blipFill rotWithShape="1">
          <a:blip r:embed="rId3"/>
          <a:srcRect l="-99" t="16435" r="41506" b="36751"/>
          <a:stretch/>
        </p:blipFill>
        <p:spPr>
          <a:xfrm>
            <a:off x="6705600" y="694901"/>
            <a:ext cx="5486401" cy="2553784"/>
          </a:xfrm>
          <a:prstGeom prst="rect">
            <a:avLst/>
          </a:prstGeom>
        </p:spPr>
      </p:pic>
      <p:pic>
        <p:nvPicPr>
          <p:cNvPr id="8" name="Picture 7">
            <a:extLst>
              <a:ext uri="{FF2B5EF4-FFF2-40B4-BE49-F238E27FC236}">
                <a16:creationId xmlns:a16="http://schemas.microsoft.com/office/drawing/2014/main" id="{B5531AFA-E966-02F4-0DC2-D28A5CD456D5}"/>
              </a:ext>
            </a:extLst>
          </p:cNvPr>
          <p:cNvPicPr>
            <a:picLocks noChangeAspect="1"/>
          </p:cNvPicPr>
          <p:nvPr/>
        </p:nvPicPr>
        <p:blipFill rotWithShape="1">
          <a:blip r:embed="rId3"/>
          <a:srcRect l="58965" t="38515" b="12736"/>
          <a:stretch/>
        </p:blipFill>
        <p:spPr>
          <a:xfrm>
            <a:off x="6698672" y="3221184"/>
            <a:ext cx="5504747" cy="3621214"/>
          </a:xfrm>
          <a:prstGeom prst="rect">
            <a:avLst/>
          </a:prstGeom>
        </p:spPr>
      </p:pic>
      <p:sp>
        <p:nvSpPr>
          <p:cNvPr id="9" name="TextBox 8">
            <a:extLst>
              <a:ext uri="{FF2B5EF4-FFF2-40B4-BE49-F238E27FC236}">
                <a16:creationId xmlns:a16="http://schemas.microsoft.com/office/drawing/2014/main" id="{7E3E4064-31CC-D00D-4751-4F7AA0E2C480}"/>
              </a:ext>
            </a:extLst>
          </p:cNvPr>
          <p:cNvSpPr txBox="1"/>
          <p:nvPr/>
        </p:nvSpPr>
        <p:spPr>
          <a:xfrm>
            <a:off x="554174" y="1760960"/>
            <a:ext cx="5576509"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Bahnschrift Light" panose="020B0502040204020203" pitchFamily="34" charset="0"/>
              </a:rPr>
              <a:t>Of consumers say it’s important for restaurants to offer signature items that they can’t get elsewhere.</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10" name="TextBox 9">
            <a:extLst>
              <a:ext uri="{FF2B5EF4-FFF2-40B4-BE49-F238E27FC236}">
                <a16:creationId xmlns:a16="http://schemas.microsoft.com/office/drawing/2014/main" id="{F403F404-FDE1-9E9E-CA71-AE597A2D7774}"/>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Technomic 2020 future of FSR: Family Style and Casual Dining Consumer Trend Report</a:t>
            </a:r>
          </a:p>
        </p:txBody>
      </p:sp>
      <p:pic>
        <p:nvPicPr>
          <p:cNvPr id="11" name="Picture 2">
            <a:extLst>
              <a:ext uri="{FF2B5EF4-FFF2-40B4-BE49-F238E27FC236}">
                <a16:creationId xmlns:a16="http://schemas.microsoft.com/office/drawing/2014/main" id="{8B8B776A-E8DC-1668-5573-2C59167A69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16F0C5-8DE2-EABE-5E8E-01F435C5AD74}"/>
              </a:ext>
            </a:extLst>
          </p:cNvPr>
          <p:cNvSpPr txBox="1"/>
          <p:nvPr/>
        </p:nvSpPr>
        <p:spPr>
          <a:xfrm>
            <a:off x="554174" y="4342738"/>
            <a:ext cx="4754425"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41% say it’s important to </a:t>
            </a:r>
            <a:r>
              <a:rPr lang="en-US" sz="2400" dirty="0">
                <a:solidFill>
                  <a:prstClr val="black"/>
                </a:solidFill>
                <a:latin typeface="Bahnschrift SemiCondensed" panose="020B0502040204020203" pitchFamily="34" charset="0"/>
              </a:rPr>
              <a:t>offer menu items with unique flavors. LTOs are a great way for retailers and operators to drive up demand and create buzz.</a:t>
            </a:r>
            <a:endPar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Tree>
    <p:extLst>
      <p:ext uri="{BB962C8B-B14F-4D97-AF65-F5344CB8AC3E}">
        <p14:creationId xmlns:p14="http://schemas.microsoft.com/office/powerpoint/2010/main" val="278815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6DFD3C-6C98-BD9B-E0F8-A9888698AFDB}"/>
              </a:ext>
            </a:extLst>
          </p:cNvPr>
          <p:cNvSpPr txBox="1"/>
          <p:nvPr/>
        </p:nvSpPr>
        <p:spPr>
          <a:xfrm>
            <a:off x="554174" y="1760961"/>
            <a:ext cx="5576509" cy="121084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Shiitake sushi</a:t>
            </a:r>
          </a:p>
        </p:txBody>
      </p:sp>
      <p:pic>
        <p:nvPicPr>
          <p:cNvPr id="5" name="Picture 2">
            <a:extLst>
              <a:ext uri="{FF2B5EF4-FFF2-40B4-BE49-F238E27FC236}">
                <a16:creationId xmlns:a16="http://schemas.microsoft.com/office/drawing/2014/main" id="{8B8C0042-1E2F-3907-06A0-DB3787EA3E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2662D92-7522-E114-DD4B-1E06949D5C7E}"/>
              </a:ext>
            </a:extLst>
          </p:cNvPr>
          <p:cNvSpPr txBox="1"/>
          <p:nvPr/>
        </p:nvSpPr>
        <p:spPr>
          <a:xfrm>
            <a:off x="554174" y="3369561"/>
            <a:ext cx="4754425" cy="242407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00000"/>
                </a:solidFill>
                <a:effectLst/>
                <a:uLnTx/>
                <a:uFillTx/>
                <a:latin typeface="Bahnschrift SemiCondensed" panose="020B0502040204020203" pitchFamily="34" charset="0"/>
                <a:ea typeface="+mn-ea"/>
                <a:cs typeface="+mn-cs"/>
              </a:rPr>
              <a:t>$2.4 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Deli sushi sales have become a sales powerhouse. While tuna and salmon offerings dominate, some retailers are experimenting with plant-based sushi. In this case, a starring role for shiitake.</a:t>
            </a:r>
          </a:p>
        </p:txBody>
      </p:sp>
      <p:pic>
        <p:nvPicPr>
          <p:cNvPr id="7" name="Picture 6">
            <a:extLst>
              <a:ext uri="{FF2B5EF4-FFF2-40B4-BE49-F238E27FC236}">
                <a16:creationId xmlns:a16="http://schemas.microsoft.com/office/drawing/2014/main" id="{DDCCA0CB-74C6-672F-70DD-3FF2BFEB95DE}"/>
              </a:ext>
            </a:extLst>
          </p:cNvPr>
          <p:cNvPicPr>
            <a:picLocks noChangeAspect="1"/>
          </p:cNvPicPr>
          <p:nvPr/>
        </p:nvPicPr>
        <p:blipFill>
          <a:blip r:embed="rId4"/>
          <a:stretch>
            <a:fillRect/>
          </a:stretch>
        </p:blipFill>
        <p:spPr>
          <a:xfrm>
            <a:off x="7009823" y="0"/>
            <a:ext cx="5291611" cy="6858000"/>
          </a:xfrm>
          <a:prstGeom prst="rect">
            <a:avLst/>
          </a:prstGeom>
        </p:spPr>
      </p:pic>
      <p:pic>
        <p:nvPicPr>
          <p:cNvPr id="8" name="Picture 7">
            <a:extLst>
              <a:ext uri="{FF2B5EF4-FFF2-40B4-BE49-F238E27FC236}">
                <a16:creationId xmlns:a16="http://schemas.microsoft.com/office/drawing/2014/main" id="{6C3D05F7-9145-E5BC-B1FC-1E13A945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543" y="3542576"/>
            <a:ext cx="2819399" cy="1585912"/>
          </a:xfrm>
          <a:prstGeom prst="rect">
            <a:avLst/>
          </a:prstGeom>
        </p:spPr>
      </p:pic>
      <p:sp>
        <p:nvSpPr>
          <p:cNvPr id="9" name="TextBox 8">
            <a:extLst>
              <a:ext uri="{FF2B5EF4-FFF2-40B4-BE49-F238E27FC236}">
                <a16:creationId xmlns:a16="http://schemas.microsoft.com/office/drawing/2014/main" id="{077915AB-A84B-A1BF-FAE6-6C8E28C6E4EB}"/>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11/5/2023</a:t>
            </a:r>
          </a:p>
        </p:txBody>
      </p:sp>
    </p:spTree>
    <p:extLst>
      <p:ext uri="{BB962C8B-B14F-4D97-AF65-F5344CB8AC3E}">
        <p14:creationId xmlns:p14="http://schemas.microsoft.com/office/powerpoint/2010/main" val="943841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9"/>
            <a:ext cx="5538945" cy="127099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$886 million</a:t>
            </a:r>
          </a:p>
          <a:p>
            <a:pPr>
              <a:defRPr/>
            </a:pPr>
            <a:r>
              <a:rPr lang="en-US" sz="2300" dirty="0">
                <a:solidFill>
                  <a:prstClr val="black"/>
                </a:solidFill>
                <a:latin typeface="Bahnschrift Light" panose="020B0502040204020203" pitchFamily="34" charset="0"/>
              </a:rPr>
              <a:t>Grocery deli-prepared pizza sales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endParaRPr>
          </a:p>
        </p:txBody>
      </p:sp>
      <p:sp>
        <p:nvSpPr>
          <p:cNvPr id="8" name="TextBox 7">
            <a:extLst>
              <a:ext uri="{FF2B5EF4-FFF2-40B4-BE49-F238E27FC236}">
                <a16:creationId xmlns:a16="http://schemas.microsoft.com/office/drawing/2014/main" id="{9EAD1CEB-5049-9DD4-6B4E-10F35502C759}"/>
              </a:ext>
            </a:extLst>
          </p:cNvPr>
          <p:cNvSpPr txBox="1"/>
          <p:nvPr/>
        </p:nvSpPr>
        <p:spPr>
          <a:xfrm>
            <a:off x="554177" y="3767494"/>
            <a:ext cx="4224012" cy="242407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Grocery stores are closing in on an important landmark: $1 billion in deli-prepared pizza sales. </a:t>
            </a:r>
          </a:p>
        </p:txBody>
      </p:sp>
      <p:pic>
        <p:nvPicPr>
          <p:cNvPr id="5" name="Picture 4">
            <a:extLst>
              <a:ext uri="{FF2B5EF4-FFF2-40B4-BE49-F238E27FC236}">
                <a16:creationId xmlns:a16="http://schemas.microsoft.com/office/drawing/2014/main" id="{4A492AD3-FF45-E6B7-341D-9DBA43A0CE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718" r="12903"/>
          <a:stretch/>
        </p:blipFill>
        <p:spPr>
          <a:xfrm>
            <a:off x="5390870" y="0"/>
            <a:ext cx="6801130" cy="6858000"/>
          </a:xfrm>
          <a:prstGeom prst="rect">
            <a:avLst/>
          </a:prstGeom>
        </p:spPr>
      </p:pic>
      <p:sp>
        <p:nvSpPr>
          <p:cNvPr id="6" name="TextBox 5">
            <a:extLst>
              <a:ext uri="{FF2B5EF4-FFF2-40B4-BE49-F238E27FC236}">
                <a16:creationId xmlns:a16="http://schemas.microsoft.com/office/drawing/2014/main" id="{1643B064-B58D-3248-94D3-F86CF842A390}"/>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11/5/2023</a:t>
            </a:r>
          </a:p>
        </p:txBody>
      </p:sp>
    </p:spTree>
    <p:extLst>
      <p:ext uri="{BB962C8B-B14F-4D97-AF65-F5344CB8AC3E}">
        <p14:creationId xmlns:p14="http://schemas.microsoft.com/office/powerpoint/2010/main" val="51919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177E9-0478-DC72-2372-12AF55EA02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644DA77-3B69-A120-4D8C-054EC9DDD6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6703" t="10417" r="34124" b="10417"/>
          <a:stretch/>
        </p:blipFill>
        <p:spPr>
          <a:xfrm>
            <a:off x="7178843" y="18730"/>
            <a:ext cx="5013158" cy="6858000"/>
          </a:xfrm>
          <a:prstGeom prst="rect">
            <a:avLst/>
          </a:prstGeom>
        </p:spPr>
      </p:pic>
      <p:sp>
        <p:nvSpPr>
          <p:cNvPr id="9" name="TextBox 8">
            <a:extLst>
              <a:ext uri="{FF2B5EF4-FFF2-40B4-BE49-F238E27FC236}">
                <a16:creationId xmlns:a16="http://schemas.microsoft.com/office/drawing/2014/main" id="{F8C835BC-3C3E-57E5-AE7B-4B471ADE692D}"/>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800000"/>
                </a:solidFill>
                <a:effectLst/>
                <a:uLnTx/>
                <a:uFillTx/>
                <a:latin typeface="Bahnschrift SemiBold" panose="020B0502040204020203" pitchFamily="34" charset="0"/>
                <a:ea typeface="+mn-ea"/>
                <a:cs typeface="+mn-cs"/>
              </a:rPr>
              <a:t>122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Italian sausage</a:t>
            </a:r>
          </a:p>
        </p:txBody>
      </p:sp>
      <p:sp>
        <p:nvSpPr>
          <p:cNvPr id="10" name="TextBox 9">
            <a:extLst>
              <a:ext uri="{FF2B5EF4-FFF2-40B4-BE49-F238E27FC236}">
                <a16:creationId xmlns:a16="http://schemas.microsoft.com/office/drawing/2014/main" id="{4EC0969F-67B7-0D73-699C-3F0E85F8BC09}"/>
              </a:ext>
            </a:extLst>
          </p:cNvPr>
          <p:cNvSpPr txBox="1"/>
          <p:nvPr/>
        </p:nvSpPr>
        <p:spPr>
          <a:xfrm>
            <a:off x="554175" y="3853214"/>
            <a:ext cx="5877863"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Stuffed mushrooms provide endless possibilities, from vegan and vegetarian options to this sausage pairing found at Kroger.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Fresh mushroom households purchase sausage at far greater rates than average — making this a very enticing offering for many. </a:t>
            </a:r>
          </a:p>
        </p:txBody>
      </p:sp>
      <p:sp>
        <p:nvSpPr>
          <p:cNvPr id="11" name="TextBox 10">
            <a:extLst>
              <a:ext uri="{FF2B5EF4-FFF2-40B4-BE49-F238E27FC236}">
                <a16:creationId xmlns:a16="http://schemas.microsoft.com/office/drawing/2014/main" id="{7DE0A98B-6BC1-D538-81B9-F653609D2B15}"/>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spTree>
    <p:extLst>
      <p:ext uri="{BB962C8B-B14F-4D97-AF65-F5344CB8AC3E}">
        <p14:creationId xmlns:p14="http://schemas.microsoft.com/office/powerpoint/2010/main" val="45370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670A3C-F4EC-5C8F-C604-D73E319338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658"/>
          <a:stretch/>
        </p:blipFill>
        <p:spPr>
          <a:xfrm>
            <a:off x="7267074" y="0"/>
            <a:ext cx="4919471" cy="6858000"/>
          </a:xfrm>
          <a:prstGeom prst="rect">
            <a:avLst/>
          </a:prstGeom>
        </p:spPr>
      </p:pic>
      <p:pic>
        <p:nvPicPr>
          <p:cNvPr id="12" name="Picture 11">
            <a:extLst>
              <a:ext uri="{FF2B5EF4-FFF2-40B4-BE49-F238E27FC236}">
                <a16:creationId xmlns:a16="http://schemas.microsoft.com/office/drawing/2014/main" id="{9931C8E7-9F00-39CA-5781-E3FEEA2BA193}"/>
              </a:ext>
            </a:extLst>
          </p:cNvPr>
          <p:cNvPicPr>
            <a:picLocks noChangeAspect="1"/>
          </p:cNvPicPr>
          <p:nvPr/>
        </p:nvPicPr>
        <p:blipFill>
          <a:blip r:embed="rId5"/>
          <a:stretch>
            <a:fillRect/>
          </a:stretch>
        </p:blipFill>
        <p:spPr>
          <a:xfrm>
            <a:off x="8711449" y="1435260"/>
            <a:ext cx="256858" cy="281964"/>
          </a:xfrm>
          <a:prstGeom prst="rect">
            <a:avLst/>
          </a:prstGeom>
        </p:spPr>
      </p:pic>
      <p:pic>
        <p:nvPicPr>
          <p:cNvPr id="15" name="Picture 14">
            <a:extLst>
              <a:ext uri="{FF2B5EF4-FFF2-40B4-BE49-F238E27FC236}">
                <a16:creationId xmlns:a16="http://schemas.microsoft.com/office/drawing/2014/main" id="{808895A9-D897-880B-16B5-73CD588A0354}"/>
              </a:ext>
            </a:extLst>
          </p:cNvPr>
          <p:cNvPicPr>
            <a:picLocks noChangeAspect="1"/>
          </p:cNvPicPr>
          <p:nvPr/>
        </p:nvPicPr>
        <p:blipFill>
          <a:blip r:embed="rId6"/>
          <a:stretch>
            <a:fillRect/>
          </a:stretch>
        </p:blipFill>
        <p:spPr>
          <a:xfrm>
            <a:off x="10970398" y="1616172"/>
            <a:ext cx="256858" cy="280328"/>
          </a:xfrm>
          <a:prstGeom prst="rect">
            <a:avLst/>
          </a:prstGeom>
        </p:spPr>
      </p:pic>
      <p:pic>
        <p:nvPicPr>
          <p:cNvPr id="17" name="Picture 16">
            <a:extLst>
              <a:ext uri="{FF2B5EF4-FFF2-40B4-BE49-F238E27FC236}">
                <a16:creationId xmlns:a16="http://schemas.microsoft.com/office/drawing/2014/main" id="{271806D7-DD72-FE51-BC78-422E7240F07D}"/>
              </a:ext>
            </a:extLst>
          </p:cNvPr>
          <p:cNvPicPr>
            <a:picLocks noChangeAspect="1"/>
          </p:cNvPicPr>
          <p:nvPr/>
        </p:nvPicPr>
        <p:blipFill>
          <a:blip r:embed="rId7"/>
          <a:stretch>
            <a:fillRect/>
          </a:stretch>
        </p:blipFill>
        <p:spPr>
          <a:xfrm rot="21365354">
            <a:off x="8581575" y="4150286"/>
            <a:ext cx="220421" cy="173065"/>
          </a:xfrm>
          <a:prstGeom prst="rect">
            <a:avLst/>
          </a:prstGeom>
        </p:spPr>
      </p:pic>
      <p:pic>
        <p:nvPicPr>
          <p:cNvPr id="20" name="Picture 19">
            <a:extLst>
              <a:ext uri="{FF2B5EF4-FFF2-40B4-BE49-F238E27FC236}">
                <a16:creationId xmlns:a16="http://schemas.microsoft.com/office/drawing/2014/main" id="{A4D68D8D-AC88-7FFB-A9E9-DDE09EB44C53}"/>
              </a:ext>
            </a:extLst>
          </p:cNvPr>
          <p:cNvPicPr>
            <a:picLocks noChangeAspect="1"/>
          </p:cNvPicPr>
          <p:nvPr/>
        </p:nvPicPr>
        <p:blipFill>
          <a:blip r:embed="rId8"/>
          <a:stretch>
            <a:fillRect/>
          </a:stretch>
        </p:blipFill>
        <p:spPr>
          <a:xfrm rot="358859">
            <a:off x="10298841" y="4276331"/>
            <a:ext cx="231713" cy="187697"/>
          </a:xfrm>
          <a:prstGeom prst="rect">
            <a:avLst/>
          </a:prstGeom>
        </p:spPr>
      </p:pic>
      <p:pic>
        <p:nvPicPr>
          <p:cNvPr id="22" name="Picture 21">
            <a:extLst>
              <a:ext uri="{FF2B5EF4-FFF2-40B4-BE49-F238E27FC236}">
                <a16:creationId xmlns:a16="http://schemas.microsoft.com/office/drawing/2014/main" id="{78E7E5FA-D09D-B96C-D6E2-23898C6178D8}"/>
              </a:ext>
            </a:extLst>
          </p:cNvPr>
          <p:cNvPicPr>
            <a:picLocks noChangeAspect="1"/>
          </p:cNvPicPr>
          <p:nvPr/>
        </p:nvPicPr>
        <p:blipFill>
          <a:blip r:embed="rId9"/>
          <a:stretch>
            <a:fillRect/>
          </a:stretch>
        </p:blipFill>
        <p:spPr>
          <a:xfrm>
            <a:off x="11380217" y="3673572"/>
            <a:ext cx="139626" cy="154703"/>
          </a:xfrm>
          <a:prstGeom prst="rect">
            <a:avLst/>
          </a:prstGeom>
        </p:spPr>
      </p:pic>
      <p:pic>
        <p:nvPicPr>
          <p:cNvPr id="24" name="Picture 23">
            <a:extLst>
              <a:ext uri="{FF2B5EF4-FFF2-40B4-BE49-F238E27FC236}">
                <a16:creationId xmlns:a16="http://schemas.microsoft.com/office/drawing/2014/main" id="{F137E2CB-C7D6-AA40-7548-CE1F70BAE9AD}"/>
              </a:ext>
            </a:extLst>
          </p:cNvPr>
          <p:cNvPicPr>
            <a:picLocks noChangeAspect="1"/>
          </p:cNvPicPr>
          <p:nvPr/>
        </p:nvPicPr>
        <p:blipFill>
          <a:blip r:embed="rId9"/>
          <a:stretch>
            <a:fillRect/>
          </a:stretch>
        </p:blipFill>
        <p:spPr>
          <a:xfrm>
            <a:off x="8822283" y="6024484"/>
            <a:ext cx="177969" cy="167655"/>
          </a:xfrm>
          <a:prstGeom prst="rect">
            <a:avLst/>
          </a:prstGeom>
        </p:spPr>
      </p:pic>
      <p:pic>
        <p:nvPicPr>
          <p:cNvPr id="26" name="Picture 25">
            <a:extLst>
              <a:ext uri="{FF2B5EF4-FFF2-40B4-BE49-F238E27FC236}">
                <a16:creationId xmlns:a16="http://schemas.microsoft.com/office/drawing/2014/main" id="{F65A5427-44EF-C8B5-C0E9-C31F1D76B0DF}"/>
              </a:ext>
            </a:extLst>
          </p:cNvPr>
          <p:cNvPicPr>
            <a:picLocks noChangeAspect="1"/>
          </p:cNvPicPr>
          <p:nvPr/>
        </p:nvPicPr>
        <p:blipFill>
          <a:blip r:embed="rId9"/>
          <a:stretch>
            <a:fillRect/>
          </a:stretch>
        </p:blipFill>
        <p:spPr>
          <a:xfrm>
            <a:off x="11571536" y="5793862"/>
            <a:ext cx="147957" cy="146717"/>
          </a:xfrm>
          <a:prstGeom prst="rect">
            <a:avLst/>
          </a:prstGeom>
        </p:spPr>
      </p:pic>
      <p:sp>
        <p:nvSpPr>
          <p:cNvPr id="27" name="TextBox 26">
            <a:extLst>
              <a:ext uri="{FF2B5EF4-FFF2-40B4-BE49-F238E27FC236}">
                <a16:creationId xmlns:a16="http://schemas.microsoft.com/office/drawing/2014/main" id="{D9B30C77-449E-32E8-E847-4D2E357526E9}"/>
              </a:ext>
            </a:extLst>
          </p:cNvPr>
          <p:cNvSpPr txBox="1"/>
          <p:nvPr/>
        </p:nvSpPr>
        <p:spPr>
          <a:xfrm>
            <a:off x="448986" y="1748465"/>
            <a:ext cx="5647013" cy="175950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Increase of organic fresh mushroom pounds at retail</a:t>
            </a:r>
          </a:p>
        </p:txBody>
      </p:sp>
      <p:sp>
        <p:nvSpPr>
          <p:cNvPr id="28" name="TextBox 27">
            <a:extLst>
              <a:ext uri="{FF2B5EF4-FFF2-40B4-BE49-F238E27FC236}">
                <a16:creationId xmlns:a16="http://schemas.microsoft.com/office/drawing/2014/main" id="{72FFCBB8-B9D5-12D5-52D7-5E6DBAC073C1}"/>
              </a:ext>
            </a:extLst>
          </p:cNvPr>
          <p:cNvSpPr txBox="1"/>
          <p:nvPr/>
        </p:nvSpPr>
        <p:spPr>
          <a:xfrm>
            <a:off x="541351" y="4036958"/>
            <a:ext cx="4527953" cy="198752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Organic sales are driving growth for fresh mushroom sales in the last quarter: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6.5 million pounds | +1.2% vs. year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Total vegetables</a:t>
            </a:r>
            <a:br>
              <a:rPr lang="en-US" sz="2000" dirty="0">
                <a:solidFill>
                  <a:prstClr val="black"/>
                </a:solidFill>
                <a:latin typeface="Bahnschrift SemiCondensed" panose="020B0502040204020203" pitchFamily="34" charset="0"/>
              </a:rPr>
            </a:br>
            <a:r>
              <a:rPr lang="en-US" sz="2000" dirty="0">
                <a:solidFill>
                  <a:prstClr val="black"/>
                </a:solidFill>
                <a:latin typeface="Bahnschrift SemiCondensed" panose="020B0502040204020203" pitchFamily="34" charset="0"/>
              </a:rPr>
              <a:t>302 million pounds | -0.8%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Bahnschrift SemiCondensed" panose="020B0502040204020203" pitchFamily="34" charset="0"/>
            </a:endParaRPr>
          </a:p>
        </p:txBody>
      </p:sp>
      <p:sp>
        <p:nvSpPr>
          <p:cNvPr id="29" name="TextBox 28">
            <a:extLst>
              <a:ext uri="{FF2B5EF4-FFF2-40B4-BE49-F238E27FC236}">
                <a16:creationId xmlns:a16="http://schemas.microsoft.com/office/drawing/2014/main" id="{61E43AEB-8404-1EF7-E788-07E31182D629}"/>
              </a:ext>
            </a:extLst>
          </p:cNvPr>
          <p:cNvSpPr txBox="1"/>
          <p:nvPr/>
        </p:nvSpPr>
        <p:spPr>
          <a:xfrm>
            <a:off x="515132" y="618458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13 weeks ending 11/5/2023 </a:t>
            </a:r>
          </a:p>
        </p:txBody>
      </p:sp>
    </p:spTree>
    <p:extLst>
      <p:ext uri="{BB962C8B-B14F-4D97-AF65-F5344CB8AC3E}">
        <p14:creationId xmlns:p14="http://schemas.microsoft.com/office/powerpoint/2010/main" val="33937085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15003</TotalTime>
  <Words>1142</Words>
  <Application>Microsoft Office PowerPoint</Application>
  <PresentationFormat>Widescreen</PresentationFormat>
  <Paragraphs>59</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Bahnschrift Light</vt:lpstr>
      <vt:lpstr>Bahnschrift SemiBold</vt:lpstr>
      <vt:lpstr>Bahnschrift SemiCondensed</vt:lpstr>
      <vt:lpstr>Calibri</vt:lpstr>
      <vt:lpstr>Calibri Light</vt:lpstr>
      <vt:lpstr>TT-Norms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Roerink</dc:creator>
  <cp:lastModifiedBy>Craig M</cp:lastModifiedBy>
  <cp:revision>71</cp:revision>
  <dcterms:created xsi:type="dcterms:W3CDTF">2022-08-26T14:51:35Z</dcterms:created>
  <dcterms:modified xsi:type="dcterms:W3CDTF">2024-01-03T02:42:08Z</dcterms:modified>
</cp:coreProperties>
</file>