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138105712" r:id="rId2"/>
    <p:sldId id="2138105696" r:id="rId3"/>
    <p:sldId id="2138105700" r:id="rId4"/>
    <p:sldId id="2138105716" r:id="rId5"/>
    <p:sldId id="2138105717" r:id="rId6"/>
    <p:sldId id="2138105718" r:id="rId7"/>
    <p:sldId id="2138105715" r:id="rId8"/>
    <p:sldId id="213810571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EDBC8"/>
    <a:srgbClr val="CC0099"/>
    <a:srgbClr val="F4E8DC"/>
    <a:srgbClr val="FF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4127" autoAdjust="0"/>
  </p:normalViewPr>
  <p:slideViewPr>
    <p:cSldViewPr snapToGrid="0">
      <p:cViewPr varScale="1">
        <p:scale>
          <a:sx n="69" d="100"/>
          <a:sy n="69" d="100"/>
        </p:scale>
        <p:origin x="11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52-Wee</a:t>
            </a:r>
            <a:r>
              <a:rPr lang="en-US" baseline="0"/>
              <a:t>k Fresh Mushroom Sales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spPr>
            <a:solidFill>
              <a:srgbClr val="C00000"/>
            </a:solidFill>
            <a:ln>
              <a:noFill/>
            </a:ln>
            <a:effectLst/>
          </c:spPr>
          <c:invertIfNegative val="0"/>
          <c:val>
            <c:numRef>
              <c:f>Sheet1!$A$2:$AZ$2</c:f>
              <c:numCache>
                <c:formatCode>\$#,##0</c:formatCode>
                <c:ptCount val="52"/>
                <c:pt idx="0">
                  <c:v>25261158.865803037</c:v>
                </c:pt>
                <c:pt idx="1">
                  <c:v>27117064.005819432</c:v>
                </c:pt>
                <c:pt idx="2">
                  <c:v>27380296.036952306</c:v>
                </c:pt>
                <c:pt idx="3">
                  <c:v>26970534.287153367</c:v>
                </c:pt>
                <c:pt idx="4">
                  <c:v>26206274.370465308</c:v>
                </c:pt>
                <c:pt idx="5">
                  <c:v>26099634.94756557</c:v>
                </c:pt>
                <c:pt idx="6">
                  <c:v>26457850.495008629</c:v>
                </c:pt>
                <c:pt idx="7">
                  <c:v>25255505.572668958</c:v>
                </c:pt>
                <c:pt idx="8">
                  <c:v>25989320.233862694</c:v>
                </c:pt>
                <c:pt idx="9">
                  <c:v>26056386.563810367</c:v>
                </c:pt>
                <c:pt idx="10">
                  <c:v>25804011.981789548</c:v>
                </c:pt>
                <c:pt idx="11">
                  <c:v>24543262.351244777</c:v>
                </c:pt>
                <c:pt idx="12">
                  <c:v>24585980.952151891</c:v>
                </c:pt>
                <c:pt idx="13">
                  <c:v>24513169.872787233</c:v>
                </c:pt>
                <c:pt idx="14">
                  <c:v>26455059.795371953</c:v>
                </c:pt>
                <c:pt idx="15">
                  <c:v>23160521.709604133</c:v>
                </c:pt>
                <c:pt idx="16">
                  <c:v>23922423.537294894</c:v>
                </c:pt>
                <c:pt idx="17">
                  <c:v>23981545.894943483</c:v>
                </c:pt>
                <c:pt idx="18">
                  <c:v>23932930.719799589</c:v>
                </c:pt>
                <c:pt idx="19">
                  <c:v>24468269.997498713</c:v>
                </c:pt>
                <c:pt idx="20">
                  <c:v>23028147.26465448</c:v>
                </c:pt>
                <c:pt idx="21">
                  <c:v>23731605.346393961</c:v>
                </c:pt>
                <c:pt idx="22">
                  <c:v>23028252.18248868</c:v>
                </c:pt>
                <c:pt idx="23">
                  <c:v>22909504.987255014</c:v>
                </c:pt>
                <c:pt idx="24">
                  <c:v>23702796.758928712</c:v>
                </c:pt>
                <c:pt idx="25">
                  <c:v>22610005.721283682</c:v>
                </c:pt>
                <c:pt idx="26">
                  <c:v>23001393.334717553</c:v>
                </c:pt>
                <c:pt idx="27">
                  <c:v>22781540.151148509</c:v>
                </c:pt>
                <c:pt idx="28">
                  <c:v>22045270.44697573</c:v>
                </c:pt>
                <c:pt idx="29">
                  <c:v>21667645.106484588</c:v>
                </c:pt>
                <c:pt idx="30">
                  <c:v>21338409.730381161</c:v>
                </c:pt>
                <c:pt idx="31">
                  <c:v>22076665.668326378</c:v>
                </c:pt>
                <c:pt idx="32">
                  <c:v>22076170.39859445</c:v>
                </c:pt>
                <c:pt idx="33">
                  <c:v>22060965.815278899</c:v>
                </c:pt>
                <c:pt idx="34">
                  <c:v>21555234.01271465</c:v>
                </c:pt>
                <c:pt idx="35">
                  <c:v>22452376.251479909</c:v>
                </c:pt>
                <c:pt idx="36">
                  <c:v>22542861.136172615</c:v>
                </c:pt>
                <c:pt idx="37">
                  <c:v>22261300.063799348</c:v>
                </c:pt>
                <c:pt idx="38">
                  <c:v>22371756.708369013</c:v>
                </c:pt>
                <c:pt idx="39">
                  <c:v>22335763.070713367</c:v>
                </c:pt>
                <c:pt idx="40">
                  <c:v>22832135.504733346</c:v>
                </c:pt>
                <c:pt idx="41">
                  <c:v>22846877.494677313</c:v>
                </c:pt>
                <c:pt idx="42">
                  <c:v>22778435.929413248</c:v>
                </c:pt>
                <c:pt idx="43">
                  <c:v>22365939.862785824</c:v>
                </c:pt>
                <c:pt idx="44">
                  <c:v>23262518.707901608</c:v>
                </c:pt>
                <c:pt idx="45">
                  <c:v>24968798.877331916</c:v>
                </c:pt>
                <c:pt idx="46">
                  <c:v>27383180.456040993</c:v>
                </c:pt>
                <c:pt idx="47">
                  <c:v>28556003.526551582</c:v>
                </c:pt>
                <c:pt idx="48">
                  <c:v>23676187.535153437</c:v>
                </c:pt>
                <c:pt idx="49">
                  <c:v>24139274.726912457</c:v>
                </c:pt>
                <c:pt idx="50">
                  <c:v>24252386.17373671</c:v>
                </c:pt>
                <c:pt idx="51">
                  <c:v>33271073.216547403</c:v>
                </c:pt>
              </c:numCache>
            </c:numRef>
          </c:val>
          <c:extLst>
            <c:ext xmlns:c16="http://schemas.microsoft.com/office/drawing/2014/chart" uri="{C3380CC4-5D6E-409C-BE32-E72D297353CC}">
              <c16:uniqueId val="{00000000-50A7-4585-84D3-FB6340AB9C2D}"/>
            </c:ext>
          </c:extLst>
        </c:ser>
        <c:dLbls>
          <c:showLegendKey val="0"/>
          <c:showVal val="0"/>
          <c:showCatName val="0"/>
          <c:showSerName val="0"/>
          <c:showPercent val="0"/>
          <c:showBubbleSize val="0"/>
        </c:dLbls>
        <c:gapWidth val="219"/>
        <c:overlap val="-27"/>
        <c:axId val="1574714672"/>
        <c:axId val="1767328400"/>
        <c:extLst>
          <c:ext xmlns:c15="http://schemas.microsoft.com/office/drawing/2012/chart" uri="{02D57815-91ED-43cb-92C2-25804820EDAC}">
            <c15:filteredBarSeries>
              <c15:ser>
                <c:idx val="0"/>
                <c:order val="0"/>
                <c:spPr>
                  <a:solidFill>
                    <a:schemeClr val="accent1"/>
                  </a:solidFill>
                  <a:ln>
                    <a:noFill/>
                  </a:ln>
                  <a:effectLst/>
                </c:spPr>
                <c:invertIfNegative val="0"/>
                <c:val>
                  <c:numRef>
                    <c:extLst>
                      <c:ext uri="{02D57815-91ED-43cb-92C2-25804820EDAC}">
                        <c15:formulaRef>
                          <c15:sqref>Sheet1!$A$1:$AZ$1</c15:sqref>
                        </c15:formulaRef>
                      </c:ext>
                    </c:extLst>
                    <c:numCache>
                      <c:formatCode>@</c:formatCode>
                      <c:ptCount val="5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numCache>
                  </c:numRef>
                </c:val>
                <c:extLst>
                  <c:ext xmlns:c16="http://schemas.microsoft.com/office/drawing/2014/chart" uri="{C3380CC4-5D6E-409C-BE32-E72D297353CC}">
                    <c16:uniqueId val="{00000001-50A7-4585-84D3-FB6340AB9C2D}"/>
                  </c:ext>
                </c:extLst>
              </c15:ser>
            </c15:filteredBarSeries>
          </c:ext>
        </c:extLst>
      </c:barChart>
      <c:catAx>
        <c:axId val="1574714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767328400"/>
        <c:crosses val="autoZero"/>
        <c:auto val="1"/>
        <c:lblAlgn val="ctr"/>
        <c:lblOffset val="100"/>
        <c:noMultiLvlLbl val="0"/>
      </c:catAx>
      <c:valAx>
        <c:axId val="176732840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574714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7685D-A117-48A3-94A4-1AC7A9E3A9BC}"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B7FB7-F81C-49B7-9F11-1F214739B23D}" type="slidenum">
              <a:rPr lang="en-US" smtClean="0"/>
              <a:t>‹#›</a:t>
            </a:fld>
            <a:endParaRPr lang="en-US"/>
          </a:p>
        </p:txBody>
      </p:sp>
    </p:spTree>
    <p:extLst>
      <p:ext uri="{BB962C8B-B14F-4D97-AF65-F5344CB8AC3E}">
        <p14:creationId xmlns:p14="http://schemas.microsoft.com/office/powerpoint/2010/main" val="1545576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prstClr val="black"/>
                </a:solidFill>
                <a:effectLst/>
                <a:latin typeface="Bahnschrift SemiCondensed" panose="020B0502040204020203" pitchFamily="34" charset="0"/>
              </a:rPr>
              <a:t>The three biggest sales weeks of the year are surrounding the Thanksgiving and Christmas holidays. The last week of the year indexes at 138, meaning sales are 38% higher than the average week in 2023. Don’t miss out on these seasonal opportunities and lean in to existing patterns in purchasing and consumption to get that one extra purchase that can help bring home the win for the year.  Integrate fresh mushrooms in the holiday produce set, right along with other seasonal classics such as celery, carrots, squash and cranberries. </a:t>
            </a:r>
            <a:r>
              <a:rPr lang="en-US" dirty="0"/>
              <a:t>For more insights and merchandising inspiration, visit www.mushroomcouncil.org! </a:t>
            </a:r>
            <a:endParaRPr kumimoji="0" lang="en-US"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F6B7FB7-F81C-49B7-9F11-1F214739B23D}" type="slidenum">
              <a:rPr lang="en-US" smtClean="0"/>
              <a:t>1</a:t>
            </a:fld>
            <a:endParaRPr lang="en-US"/>
          </a:p>
        </p:txBody>
      </p:sp>
    </p:spTree>
    <p:extLst>
      <p:ext uri="{BB962C8B-B14F-4D97-AF65-F5344CB8AC3E}">
        <p14:creationId xmlns:p14="http://schemas.microsoft.com/office/powerpoint/2010/main" val="257589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Grocery deli prepared has emerged as one of the growth leaders in a difficult marketplace. Consumers recognize home-cooked meals are more cost effective than ordering from restaurants, but also value convenience and some time-saving solutions. Deli salad sales reached $4.3 billion in 2023 up from $3.1 billion in 2020, an increase of 37.1%. Units were flat in 2023, which is a far better accomplishments than most items around the store, and unit sales increased 12.1% compared to 2020. </a:t>
            </a:r>
            <a:r>
              <a:rPr lang="en-US" dirty="0"/>
              <a:t>For more insights and merchandising inspiration, visit www.mushroomcouncil.org! </a:t>
            </a:r>
            <a:endParaRPr kumimoji="0" lang="en-US"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F6B7FB7-F81C-49B7-9F11-1F214739B23D}" type="slidenum">
              <a:rPr lang="en-US" smtClean="0"/>
              <a:t>2</a:t>
            </a:fld>
            <a:endParaRPr lang="en-US"/>
          </a:p>
        </p:txBody>
      </p:sp>
    </p:spTree>
    <p:extLst>
      <p:ext uri="{BB962C8B-B14F-4D97-AF65-F5344CB8AC3E}">
        <p14:creationId xmlns:p14="http://schemas.microsoft.com/office/powerpoint/2010/main" val="3880958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Locally grown is a popular, cross-population growing attribute with staying power. Nearly two-thirds of shoppers would love to see more locally-sourced items. Locally-sourced has a different meaning for many retailers and consumers alike, ranging from country to city. Highlight grower partnerships for an extra reason to love mushrooms. </a:t>
            </a:r>
            <a:r>
              <a:rPr lang="en-US" dirty="0"/>
              <a:t>For more insights and merchandising inspiration, visit www.mushroomcouncil.org! </a:t>
            </a:r>
            <a:endParaRPr kumimoji="0" lang="en-US"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F6B7FB7-F81C-49B7-9F11-1F214739B23D}" type="slidenum">
              <a:rPr lang="en-US" smtClean="0"/>
              <a:t>3</a:t>
            </a:fld>
            <a:endParaRPr lang="en-US"/>
          </a:p>
        </p:txBody>
      </p:sp>
    </p:spTree>
    <p:extLst>
      <p:ext uri="{BB962C8B-B14F-4D97-AF65-F5344CB8AC3E}">
        <p14:creationId xmlns:p14="http://schemas.microsoft.com/office/powerpoint/2010/main" val="282419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Insights firm </a:t>
            </a:r>
            <a:r>
              <a:rPr lang="en-US" dirty="0" err="1"/>
              <a:t>Datassential</a:t>
            </a:r>
            <a:r>
              <a:rPr lang="en-US" dirty="0"/>
              <a:t> keeps an eye on exciting new menu introductions and flagged the December NY Strip Contadina on Maggiano’s LTO menu. Mushrooms are on the menu many times, including the stuffed mushroom appetizer that made the restaurant chain’s list of the most popular choices. This is right in line with the growing popularity of stuffed mushrooms at retail across the produce, meat and deli departments. </a:t>
            </a:r>
          </a:p>
        </p:txBody>
      </p:sp>
      <p:sp>
        <p:nvSpPr>
          <p:cNvPr id="4" name="Slide Number Placeholder 3"/>
          <p:cNvSpPr>
            <a:spLocks noGrp="1"/>
          </p:cNvSpPr>
          <p:nvPr>
            <p:ph type="sldNum" sz="quarter" idx="5"/>
          </p:nvPr>
        </p:nvSpPr>
        <p:spPr/>
        <p:txBody>
          <a:bodyPr/>
          <a:lstStyle/>
          <a:p>
            <a:fld id="{7F6B7FB7-F81C-49B7-9F11-1F214739B23D}" type="slidenum">
              <a:rPr lang="en-US" smtClean="0"/>
              <a:t>4</a:t>
            </a:fld>
            <a:endParaRPr lang="en-US"/>
          </a:p>
        </p:txBody>
      </p:sp>
    </p:spTree>
    <p:extLst>
      <p:ext uri="{BB962C8B-B14F-4D97-AF65-F5344CB8AC3E}">
        <p14:creationId xmlns:p14="http://schemas.microsoft.com/office/powerpoint/2010/main" val="3931865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Insights firm </a:t>
            </a:r>
            <a:r>
              <a:rPr lang="en-US" dirty="0" err="1"/>
              <a:t>Datassential</a:t>
            </a:r>
            <a:r>
              <a:rPr lang="en-US" dirty="0"/>
              <a:t> keeps an eye on exciting new menu introductions and flagged three November 2023 LTOs on the Huddle House Menu. Guests could enjoy limited-time dishes with mushrooms for breakfast, lunch or dinner, with the choice of:</a:t>
            </a:r>
          </a:p>
          <a:p>
            <a:r>
              <a:rPr lang="en-US" dirty="0"/>
              <a:t>- The Roasted Prime Rib Tips Sandwich</a:t>
            </a:r>
          </a:p>
          <a:p>
            <a:r>
              <a:rPr lang="en-US" dirty="0"/>
              <a:t>- Prime Rib Tips Dinner</a:t>
            </a:r>
          </a:p>
          <a:p>
            <a:r>
              <a:rPr lang="en-US" dirty="0"/>
              <a:t>- Prime Rib Tips Omelet</a:t>
            </a:r>
          </a:p>
        </p:txBody>
      </p:sp>
      <p:sp>
        <p:nvSpPr>
          <p:cNvPr id="4" name="Slide Number Placeholder 3"/>
          <p:cNvSpPr>
            <a:spLocks noGrp="1"/>
          </p:cNvSpPr>
          <p:nvPr>
            <p:ph type="sldNum" sz="quarter" idx="5"/>
          </p:nvPr>
        </p:nvSpPr>
        <p:spPr/>
        <p:txBody>
          <a:bodyPr/>
          <a:lstStyle/>
          <a:p>
            <a:fld id="{7F6B7FB7-F81C-49B7-9F11-1F214739B23D}" type="slidenum">
              <a:rPr lang="en-US" smtClean="0"/>
              <a:t>5</a:t>
            </a:fld>
            <a:endParaRPr lang="en-US"/>
          </a:p>
        </p:txBody>
      </p:sp>
    </p:spTree>
    <p:extLst>
      <p:ext uri="{BB962C8B-B14F-4D97-AF65-F5344CB8AC3E}">
        <p14:creationId xmlns:p14="http://schemas.microsoft.com/office/powerpoint/2010/main" val="108631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Insights firm </a:t>
            </a:r>
            <a:r>
              <a:rPr lang="en-US" dirty="0" err="1"/>
              <a:t>Datassential</a:t>
            </a:r>
            <a:r>
              <a:rPr lang="en-US" dirty="0"/>
              <a:t> keeps an eye on exciting new menu introductions and flagged the new Roadhouse ‘Shroom &amp; Swiss burger on the Logan Roadhouse menu. It is not the only burger featuring sauteed mushrooms. The Roadhouse Deluxe and the hand-battered fresh mushrooms with </a:t>
            </a:r>
            <a:r>
              <a:rPr lang="en-US" dirty="0" err="1"/>
              <a:t>rockin</a:t>
            </a:r>
            <a:r>
              <a:rPr lang="en-US" dirty="0"/>
              <a:t>’ horseradish sauce are other popular menu items. </a:t>
            </a:r>
          </a:p>
        </p:txBody>
      </p:sp>
      <p:sp>
        <p:nvSpPr>
          <p:cNvPr id="4" name="Slide Number Placeholder 3"/>
          <p:cNvSpPr>
            <a:spLocks noGrp="1"/>
          </p:cNvSpPr>
          <p:nvPr>
            <p:ph type="sldNum" sz="quarter" idx="5"/>
          </p:nvPr>
        </p:nvSpPr>
        <p:spPr/>
        <p:txBody>
          <a:bodyPr/>
          <a:lstStyle/>
          <a:p>
            <a:fld id="{7F6B7FB7-F81C-49B7-9F11-1F214739B23D}" type="slidenum">
              <a:rPr lang="en-US" smtClean="0"/>
              <a:t>6</a:t>
            </a:fld>
            <a:endParaRPr lang="en-US"/>
          </a:p>
        </p:txBody>
      </p:sp>
    </p:spTree>
    <p:extLst>
      <p:ext uri="{BB962C8B-B14F-4D97-AF65-F5344CB8AC3E}">
        <p14:creationId xmlns:p14="http://schemas.microsoft.com/office/powerpoint/2010/main" val="167182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Arial Narrow" panose="020B0606020202030204" pitchFamily="34" charset="0"/>
              </a:rPr>
              <a:t>According to a January 30 article by Melissa Kravitz </a:t>
            </a:r>
            <a:r>
              <a:rPr lang="en-US" sz="1200" b="0" i="0" dirty="0" err="1">
                <a:solidFill>
                  <a:srgbClr val="333333"/>
                </a:solidFill>
                <a:effectLst/>
                <a:latin typeface="Arial Narrow" panose="020B0606020202030204" pitchFamily="34" charset="0"/>
              </a:rPr>
              <a:t>Hoeffner</a:t>
            </a:r>
            <a:r>
              <a:rPr lang="en-US" sz="1200" b="0" i="0" dirty="0">
                <a:solidFill>
                  <a:srgbClr val="333333"/>
                </a:solidFill>
                <a:effectLst/>
                <a:latin typeface="Arial Narrow" panose="020B0606020202030204" pitchFamily="34" charset="0"/>
              </a:rPr>
              <a:t>, New York will soon be able to enjoy not just a mushroom LTO or permanent menu feature, but an entire mushroom-based restaurant. A direct quote from the article: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33333"/>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“It’s no secret that mushrooms have skyrocketed in popularity over the past decade, and the incredible response to &amp;Beer encouraged us to take mushroom-centric dining to the next level,” </a:t>
            </a:r>
            <a:r>
              <a:rPr lang="en-US" b="0" i="0" dirty="0" err="1">
                <a:solidFill>
                  <a:srgbClr val="333333"/>
                </a:solidFill>
                <a:effectLst/>
                <a:latin typeface="Georgia" panose="02040502050405020303" pitchFamily="18" charset="0"/>
              </a:rPr>
              <a:t>DeRossi</a:t>
            </a:r>
            <a:r>
              <a:rPr lang="en-US" b="0" i="0" dirty="0">
                <a:solidFill>
                  <a:srgbClr val="333333"/>
                </a:solidFill>
                <a:effectLst/>
                <a:latin typeface="Georgia" panose="02040502050405020303" pitchFamily="18" charset="0"/>
              </a:rPr>
              <a:t>, who was recently nominated for a 2024 James Beard Award for Outstanding Restaurateur.</a:t>
            </a:r>
            <a:endParaRPr kumimoji="0" lang="en-US" sz="12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7F6B7FB7-F81C-49B7-9F11-1F214739B23D}" type="slidenum">
              <a:rPr lang="en-US" smtClean="0"/>
              <a:t>7</a:t>
            </a:fld>
            <a:endParaRPr lang="en-US"/>
          </a:p>
        </p:txBody>
      </p:sp>
    </p:spTree>
    <p:extLst>
      <p:ext uri="{BB962C8B-B14F-4D97-AF65-F5344CB8AC3E}">
        <p14:creationId xmlns:p14="http://schemas.microsoft.com/office/powerpoint/2010/main" val="368783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1891F-BEC7-476D-8962-8E351D8DA4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60CEE7-3E72-4225-B154-EA728142C1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DC1F2C-1FA9-49A9-A5A6-775383456F22}"/>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5" name="Footer Placeholder 4">
            <a:extLst>
              <a:ext uri="{FF2B5EF4-FFF2-40B4-BE49-F238E27FC236}">
                <a16:creationId xmlns:a16="http://schemas.microsoft.com/office/drawing/2014/main" id="{C2687615-E13B-4CC7-84E1-782BFD211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627FC-1131-4E78-A0CC-2A7C428F50B5}"/>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26769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3BD9-6C3F-4F26-99B9-93911C80C1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E2FB8A-32E9-4198-8500-E4F9CDBB1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0BAF49-56B0-4F3F-B069-17A85C729901}"/>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5" name="Footer Placeholder 4">
            <a:extLst>
              <a:ext uri="{FF2B5EF4-FFF2-40B4-BE49-F238E27FC236}">
                <a16:creationId xmlns:a16="http://schemas.microsoft.com/office/drawing/2014/main" id="{2003B1D5-A10A-4277-9BCB-221B9B9C57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791D7-352C-42AB-97DC-60EE000F5E21}"/>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2836660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0863F-ADE8-46D8-866B-52FF18CB94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A292A1-DE37-4372-9795-D8D873C2CE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24DC2-EE0C-40EF-A669-97C31DF287F2}"/>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5" name="Footer Placeholder 4">
            <a:extLst>
              <a:ext uri="{FF2B5EF4-FFF2-40B4-BE49-F238E27FC236}">
                <a16:creationId xmlns:a16="http://schemas.microsoft.com/office/drawing/2014/main" id="{268BBB60-B912-4257-90C3-CB268C6AB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0EC4C-AA95-4B6A-826D-47CDBF21618D}"/>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404046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220C-2CC4-4046-B97D-7143AAAEF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8F297-2F6A-414A-8512-6A5F40279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C7C9C-FBEC-49B5-BC71-E70BD57E63AC}"/>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5" name="Footer Placeholder 4">
            <a:extLst>
              <a:ext uri="{FF2B5EF4-FFF2-40B4-BE49-F238E27FC236}">
                <a16:creationId xmlns:a16="http://schemas.microsoft.com/office/drawing/2014/main" id="{35A84E86-E1D6-4068-A2F4-712BD8798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BA967-764C-4030-AF40-7FD374BC6F96}"/>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292675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AD84C-C582-4561-90AC-9EC17A680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B9CB88-5D71-4C1E-8784-45573A06D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F3E706-B04A-4D17-B531-8CE152688476}"/>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5" name="Footer Placeholder 4">
            <a:extLst>
              <a:ext uri="{FF2B5EF4-FFF2-40B4-BE49-F238E27FC236}">
                <a16:creationId xmlns:a16="http://schemas.microsoft.com/office/drawing/2014/main" id="{C40A4181-8D77-47DF-8054-ADBA1A38D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745D5-C9B0-49B5-94C4-20537BF0A1D5}"/>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272242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CA987-DE5B-4F35-8512-12DEB5FE1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5BD861-35A9-45D5-94D0-A0E3CBF43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F8CD7B-89CE-4381-A1C8-2F1418A60D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B6E64-DECC-4DB0-8305-DF025761E9F4}"/>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6" name="Footer Placeholder 5">
            <a:extLst>
              <a:ext uri="{FF2B5EF4-FFF2-40B4-BE49-F238E27FC236}">
                <a16:creationId xmlns:a16="http://schemas.microsoft.com/office/drawing/2014/main" id="{DE5A1698-F464-4288-9ED2-05DBD933D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B8E976-5965-474F-B470-2F2D49E82B85}"/>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117920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619D-7F43-415A-A8EF-DBA9030220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635690-B4E9-4C07-ADDD-A91C9AA2C9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C1DC36-8713-4D7F-B421-8D24EC7AB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B7A339-EF9B-4040-AC02-13944696A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A16681-71F3-4280-8E21-34E8282803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1B6FAA-7F1F-47D7-8F32-BC9AA9C2D50A}"/>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8" name="Footer Placeholder 7">
            <a:extLst>
              <a:ext uri="{FF2B5EF4-FFF2-40B4-BE49-F238E27FC236}">
                <a16:creationId xmlns:a16="http://schemas.microsoft.com/office/drawing/2014/main" id="{4C6836A0-2AEE-4A10-AF78-1FC3680983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38392A-B263-442F-BC1C-97D9DD9E1E78}"/>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293410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2C17-945E-4EE5-B9C7-DC72D492D5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64E109-33BE-4739-AD83-9DA1414255F9}"/>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4" name="Footer Placeholder 3">
            <a:extLst>
              <a:ext uri="{FF2B5EF4-FFF2-40B4-BE49-F238E27FC236}">
                <a16:creationId xmlns:a16="http://schemas.microsoft.com/office/drawing/2014/main" id="{38613172-FFE2-4A8F-86B6-F77D44F8D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B108D7-953F-42EA-A108-0E87E8396273}"/>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129657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634AE-7C16-41B4-85E2-315B375DE08A}"/>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3" name="Footer Placeholder 2">
            <a:extLst>
              <a:ext uri="{FF2B5EF4-FFF2-40B4-BE49-F238E27FC236}">
                <a16:creationId xmlns:a16="http://schemas.microsoft.com/office/drawing/2014/main" id="{92D7F8AF-B515-4253-A9A5-738FAF6216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54BC01-F939-4580-B6F2-ED4FB0015ECD}"/>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34443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4D98-6795-4799-A823-BEAF493B7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69EAD-C626-4368-B28A-699F87461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AA96E-AE7D-4D43-AFF0-CD6B61AD2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A08DB-F0FC-482F-A165-FEF65CD06DF1}"/>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6" name="Footer Placeholder 5">
            <a:extLst>
              <a:ext uri="{FF2B5EF4-FFF2-40B4-BE49-F238E27FC236}">
                <a16:creationId xmlns:a16="http://schemas.microsoft.com/office/drawing/2014/main" id="{689D75E0-5D2D-48CF-8C2B-453C47910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D94FC-AF67-4884-9154-D965491C6B6C}"/>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21851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71B3-03CF-4F83-809B-048C52A6C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A3911-D2D3-49CD-A22F-82C1BB025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F95AF6-0505-44CF-8FCB-8F6DB2E7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CFB87-5148-49D7-9D3E-DE0E036EABC6}"/>
              </a:ext>
            </a:extLst>
          </p:cNvPr>
          <p:cNvSpPr>
            <a:spLocks noGrp="1"/>
          </p:cNvSpPr>
          <p:nvPr>
            <p:ph type="dt" sz="half" idx="10"/>
          </p:nvPr>
        </p:nvSpPr>
        <p:spPr/>
        <p:txBody>
          <a:bodyPr/>
          <a:lstStyle/>
          <a:p>
            <a:fld id="{A74200EE-8C19-4D2B-9FB0-6A3A80BE93A5}" type="datetimeFigureOut">
              <a:rPr lang="en-US" smtClean="0"/>
              <a:t>2/2/2024</a:t>
            </a:fld>
            <a:endParaRPr lang="en-US"/>
          </a:p>
        </p:txBody>
      </p:sp>
      <p:sp>
        <p:nvSpPr>
          <p:cNvPr id="6" name="Footer Placeholder 5">
            <a:extLst>
              <a:ext uri="{FF2B5EF4-FFF2-40B4-BE49-F238E27FC236}">
                <a16:creationId xmlns:a16="http://schemas.microsoft.com/office/drawing/2014/main" id="{FFCEDD12-EB41-4693-879B-7E1C8273E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3AA17-CBC0-4A14-AA5A-FEBDA4BCB95E}"/>
              </a:ext>
            </a:extLst>
          </p:cNvPr>
          <p:cNvSpPr>
            <a:spLocks noGrp="1"/>
          </p:cNvSpPr>
          <p:nvPr>
            <p:ph type="sldNum" sz="quarter" idx="12"/>
          </p:nvPr>
        </p:nvSpPr>
        <p:spPr/>
        <p:txBody>
          <a:bodyPr/>
          <a:lstStyle/>
          <a:p>
            <a:fld id="{E2333858-7AFC-472D-9508-41EBEC0212C8}" type="slidenum">
              <a:rPr lang="en-US" smtClean="0"/>
              <a:t>‹#›</a:t>
            </a:fld>
            <a:endParaRPr lang="en-US"/>
          </a:p>
        </p:txBody>
      </p:sp>
    </p:spTree>
    <p:extLst>
      <p:ext uri="{BB962C8B-B14F-4D97-AF65-F5344CB8AC3E}">
        <p14:creationId xmlns:p14="http://schemas.microsoft.com/office/powerpoint/2010/main" val="425455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6ACDA0-79AA-44C6-B3DF-3950AED1A0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1AB846-06FA-40C8-A2A9-EAD32CD22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39268-BA5B-46F7-83A9-0DC07D4EE2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200EE-8C19-4D2B-9FB0-6A3A80BE93A5}" type="datetimeFigureOut">
              <a:rPr lang="en-US" smtClean="0"/>
              <a:t>2/2/2024</a:t>
            </a:fld>
            <a:endParaRPr lang="en-US"/>
          </a:p>
        </p:txBody>
      </p:sp>
      <p:sp>
        <p:nvSpPr>
          <p:cNvPr id="5" name="Footer Placeholder 4">
            <a:extLst>
              <a:ext uri="{FF2B5EF4-FFF2-40B4-BE49-F238E27FC236}">
                <a16:creationId xmlns:a16="http://schemas.microsoft.com/office/drawing/2014/main" id="{C4B831BA-769A-4455-992D-1714178E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853B95-7E61-4FF0-A9CB-002D8D91B0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33858-7AFC-472D-9508-41EBEC0212C8}" type="slidenum">
              <a:rPr lang="en-US" smtClean="0"/>
              <a:t>‹#›</a:t>
            </a:fld>
            <a:endParaRPr lang="en-US"/>
          </a:p>
        </p:txBody>
      </p:sp>
      <p:pic>
        <p:nvPicPr>
          <p:cNvPr id="12" name="Content Placeholder 14">
            <a:extLst>
              <a:ext uri="{FF2B5EF4-FFF2-40B4-BE49-F238E27FC236}">
                <a16:creationId xmlns:a16="http://schemas.microsoft.com/office/drawing/2014/main" id="{05578A35-5CCE-BCFE-AA19-72DCD7A74DF9}"/>
              </a:ext>
            </a:extLst>
          </p:cNvPr>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896602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2EDB7B-85E3-961B-9530-44F0B360C2FC}"/>
              </a:ext>
            </a:extLst>
          </p:cNvPr>
          <p:cNvPicPr>
            <a:picLocks noChangeAspect="1"/>
          </p:cNvPicPr>
          <p:nvPr/>
        </p:nvPicPr>
        <p:blipFill>
          <a:blip r:embed="rId3"/>
          <a:stretch>
            <a:fillRect/>
          </a:stretch>
        </p:blipFill>
        <p:spPr>
          <a:xfrm>
            <a:off x="7022191" y="0"/>
            <a:ext cx="5169809" cy="6858000"/>
          </a:xfrm>
          <a:prstGeom prst="rect">
            <a:avLst/>
          </a:prstGeom>
        </p:spPr>
      </p:pic>
      <p:sp>
        <p:nvSpPr>
          <p:cNvPr id="6" name="TextBox 5">
            <a:extLst>
              <a:ext uri="{FF2B5EF4-FFF2-40B4-BE49-F238E27FC236}">
                <a16:creationId xmlns:a16="http://schemas.microsoft.com/office/drawing/2014/main" id="{8862AED7-0615-522E-3B8C-1D5F145AF653}"/>
              </a:ext>
            </a:extLst>
          </p:cNvPr>
          <p:cNvSpPr txBox="1"/>
          <p:nvPr/>
        </p:nvSpPr>
        <p:spPr>
          <a:xfrm>
            <a:off x="554174" y="1760960"/>
            <a:ext cx="5576509" cy="203105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138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solidFill>
                  <a:prstClr val="black"/>
                </a:solidFill>
                <a:latin typeface="Bahnschrift Light" panose="020B0502040204020203" pitchFamily="34" charset="0"/>
              </a:rPr>
              <a:t>Dollar index for fresh mushroom sales during Christmas week vs. the weekly average</a:t>
            </a:r>
            <a:endParaRPr kumimoji="0" lang="en-US" sz="23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p:txBody>
      </p:sp>
      <p:sp>
        <p:nvSpPr>
          <p:cNvPr id="7" name="TextBox 6">
            <a:extLst>
              <a:ext uri="{FF2B5EF4-FFF2-40B4-BE49-F238E27FC236}">
                <a16:creationId xmlns:a16="http://schemas.microsoft.com/office/drawing/2014/main" id="{3AB55D0F-0209-6B1F-CA6E-31B0881492B9}"/>
              </a:ext>
            </a:extLst>
          </p:cNvPr>
          <p:cNvSpPr txBox="1"/>
          <p:nvPr/>
        </p:nvSpPr>
        <p:spPr>
          <a:xfrm>
            <a:off x="554175" y="6331458"/>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Source: </a:t>
            </a:r>
            <a:r>
              <a:rPr kumimoji="0" lang="en-US" sz="1000" b="0" i="0" u="none" strike="noStrike" kern="1200" cap="none" spc="0" normalizeH="0" baseline="0" noProof="0" dirty="0" err="1">
                <a:ln>
                  <a:noFill/>
                </a:ln>
                <a:solidFill>
                  <a:prstClr val="black"/>
                </a:solidFill>
                <a:effectLst/>
                <a:uLnTx/>
                <a:uFillTx/>
                <a:latin typeface="Bahnschrift Light" panose="020B0502040204020203" pitchFamily="34" charset="0"/>
                <a:ea typeface="+mn-ea"/>
                <a:cs typeface="+mn-cs"/>
              </a:rPr>
              <a:t>Circana</a:t>
            </a: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 Integrated Fresh, MULO, 52 weeks ending 11/5/2023</a:t>
            </a:r>
          </a:p>
        </p:txBody>
      </p:sp>
      <p:pic>
        <p:nvPicPr>
          <p:cNvPr id="8" name="Picture 2">
            <a:extLst>
              <a:ext uri="{FF2B5EF4-FFF2-40B4-BE49-F238E27FC236}">
                <a16:creationId xmlns:a16="http://schemas.microsoft.com/office/drawing/2014/main" id="{8DD5D3D9-682A-1181-06FB-83738BF1FE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3594B972-34A3-FC77-892D-C510913AFDD0}"/>
              </a:ext>
            </a:extLst>
          </p:cNvPr>
          <p:cNvGraphicFramePr>
            <a:graphicFrameLocks/>
          </p:cNvGraphicFramePr>
          <p:nvPr/>
        </p:nvGraphicFramePr>
        <p:xfrm>
          <a:off x="554174" y="3699932"/>
          <a:ext cx="5671754" cy="27093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5163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BBBC46A-121D-1FA6-09B3-A4E772EF93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60C150-BE40-D71E-C562-6D7D608C5679}"/>
              </a:ext>
            </a:extLst>
          </p:cNvPr>
          <p:cNvSpPr txBox="1"/>
          <p:nvPr/>
        </p:nvSpPr>
        <p:spPr>
          <a:xfrm>
            <a:off x="557055" y="1672728"/>
            <a:ext cx="5741387" cy="203105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$4.3B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Deli salad sales at retail in 2023</a:t>
            </a:r>
          </a:p>
        </p:txBody>
      </p:sp>
      <p:sp>
        <p:nvSpPr>
          <p:cNvPr id="2" name="TextBox 1">
            <a:extLst>
              <a:ext uri="{FF2B5EF4-FFF2-40B4-BE49-F238E27FC236}">
                <a16:creationId xmlns:a16="http://schemas.microsoft.com/office/drawing/2014/main" id="{259AD08C-45C4-A165-1F85-353C9FA6B7CE}"/>
              </a:ext>
            </a:extLst>
          </p:cNvPr>
          <p:cNvSpPr txBox="1"/>
          <p:nvPr/>
        </p:nvSpPr>
        <p:spPr>
          <a:xfrm>
            <a:off x="554175" y="3962929"/>
            <a:ext cx="5106792" cy="21806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Deli salads have grown to a $4.3 billion category over the past year, up 3.6% versus 2022. Whether the salad bar or pre-packaged salads, make sure to offer sliced mushrooms for that extra flavor and nutrition.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3" name="TextBox 12">
            <a:extLst>
              <a:ext uri="{FF2B5EF4-FFF2-40B4-BE49-F238E27FC236}">
                <a16:creationId xmlns:a16="http://schemas.microsoft.com/office/drawing/2014/main" id="{89942918-D48E-EAE1-B110-E6B2FA71352F}"/>
              </a:ext>
            </a:extLst>
          </p:cNvPr>
          <p:cNvSpPr txBox="1"/>
          <p:nvPr/>
        </p:nvSpPr>
        <p:spPr>
          <a:xfrm>
            <a:off x="554175" y="2926576"/>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Source: </a:t>
            </a:r>
            <a:r>
              <a:rPr kumimoji="0" lang="en-US" sz="1000" b="0" i="0" u="none" strike="noStrike" kern="1200" cap="none" spc="0" normalizeH="0" baseline="0" noProof="0" dirty="0" err="1">
                <a:ln>
                  <a:noFill/>
                </a:ln>
                <a:solidFill>
                  <a:prstClr val="black"/>
                </a:solidFill>
                <a:effectLst/>
                <a:uLnTx/>
                <a:uFillTx/>
                <a:latin typeface="Bahnschrift Light" panose="020B0502040204020203" pitchFamily="34" charset="0"/>
                <a:ea typeface="+mn-ea"/>
                <a:cs typeface="+mn-cs"/>
              </a:rPr>
              <a:t>Circana</a:t>
            </a: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 Integrated Fresh, Total US, MULO, 52  weeks ending 12/31/2023 </a:t>
            </a:r>
          </a:p>
        </p:txBody>
      </p:sp>
      <p:pic>
        <p:nvPicPr>
          <p:cNvPr id="14" name="Picture 13">
            <a:extLst>
              <a:ext uri="{FF2B5EF4-FFF2-40B4-BE49-F238E27FC236}">
                <a16:creationId xmlns:a16="http://schemas.microsoft.com/office/drawing/2014/main" id="{F376C363-8546-5723-AC5C-E1D8D3117CA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98619" y="0"/>
            <a:ext cx="5793381" cy="6858000"/>
          </a:xfrm>
          <a:prstGeom prst="rect">
            <a:avLst/>
          </a:prstGeom>
        </p:spPr>
      </p:pic>
      <p:sp>
        <p:nvSpPr>
          <p:cNvPr id="7" name="TextBox 6">
            <a:extLst>
              <a:ext uri="{FF2B5EF4-FFF2-40B4-BE49-F238E27FC236}">
                <a16:creationId xmlns:a16="http://schemas.microsoft.com/office/drawing/2014/main" id="{B475F7F7-8F66-2DDF-ABA7-18EFEB06BB66}"/>
              </a:ext>
            </a:extLst>
          </p:cNvPr>
          <p:cNvSpPr txBox="1"/>
          <p:nvPr/>
        </p:nvSpPr>
        <p:spPr>
          <a:xfrm>
            <a:off x="554175" y="6253262"/>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Source: </a:t>
            </a:r>
            <a:r>
              <a:rPr kumimoji="0" lang="en-US" sz="1000" b="0" i="0" u="none" strike="noStrike" kern="1200" cap="none" spc="0" normalizeH="0" baseline="0" noProof="0" dirty="0" err="1">
                <a:ln>
                  <a:noFill/>
                </a:ln>
                <a:solidFill>
                  <a:prstClr val="black"/>
                </a:solidFill>
                <a:effectLst/>
                <a:uLnTx/>
                <a:uFillTx/>
                <a:latin typeface="Bahnschrift Light" panose="020B0502040204020203" pitchFamily="34" charset="0"/>
                <a:ea typeface="+mn-ea"/>
                <a:cs typeface="+mn-cs"/>
              </a:rPr>
              <a:t>Circana</a:t>
            </a: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 Integrated Fresh, Total US, MULO, 52  weeks ending 12/31/2023 </a:t>
            </a:r>
          </a:p>
        </p:txBody>
      </p:sp>
    </p:spTree>
    <p:extLst>
      <p:ext uri="{BB962C8B-B14F-4D97-AF65-F5344CB8AC3E}">
        <p14:creationId xmlns:p14="http://schemas.microsoft.com/office/powerpoint/2010/main" val="251722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25882-9C87-621F-6510-A5FC0AE64A2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48500" y="0"/>
            <a:ext cx="5143500" cy="6858000"/>
          </a:xfrm>
          <a:prstGeom prst="rect">
            <a:avLst/>
          </a:prstGeom>
        </p:spPr>
      </p:pic>
      <p:pic>
        <p:nvPicPr>
          <p:cNvPr id="5" name="Picture 2">
            <a:extLst>
              <a:ext uri="{FF2B5EF4-FFF2-40B4-BE49-F238E27FC236}">
                <a16:creationId xmlns:a16="http://schemas.microsoft.com/office/drawing/2014/main" id="{538109D7-AC2F-697D-A858-02FBB25E7F4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0A6CE58-7217-7AAD-1A19-30BBA07A549D}"/>
              </a:ext>
            </a:extLst>
          </p:cNvPr>
          <p:cNvSpPr txBox="1"/>
          <p:nvPr/>
        </p:nvSpPr>
        <p:spPr>
          <a:xfrm>
            <a:off x="554175" y="3628193"/>
            <a:ext cx="6336482" cy="21806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00"/>
                </a:solidFill>
                <a:effectLst/>
                <a:uLnTx/>
                <a:uFillTx/>
                <a:latin typeface="Bahnschrift SemiCondensed" panose="020B0502040204020203" pitchFamily="34" charset="0"/>
                <a:ea typeface="+mn-ea"/>
                <a:cs typeface="+mn-cs"/>
              </a:rPr>
              <a:t>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of shoppers can be persuaded to </a:t>
            </a:r>
            <a:r>
              <a:rPr lang="en-US" sz="2400" dirty="0">
                <a:solidFill>
                  <a:prstClr val="black"/>
                </a:solidFill>
                <a:latin typeface="Bahnschrift SemiCondensed" panose="020B0502040204020203" pitchFamily="34" charset="0"/>
              </a:rPr>
              <a:t>make an impulse purchase when seeing a locally grown item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0000"/>
                </a:solidFill>
                <a:effectLst/>
                <a:uLnTx/>
                <a:uFillTx/>
                <a:latin typeface="Bahnschrift SemiCondensed" panose="020B0502040204020203" pitchFamily="34" charset="0"/>
                <a:ea typeface="+mn-ea"/>
                <a:cs typeface="+mn-cs"/>
              </a:rPr>
              <a:t>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Say a good variety of locally-grown items is a trait of a GREAT produce department</a:t>
            </a:r>
            <a:endPar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pic>
        <p:nvPicPr>
          <p:cNvPr id="12" name="Picture 11">
            <a:extLst>
              <a:ext uri="{FF2B5EF4-FFF2-40B4-BE49-F238E27FC236}">
                <a16:creationId xmlns:a16="http://schemas.microsoft.com/office/drawing/2014/main" id="{3C40C630-1C7E-5BF5-FF6E-2B75C227829D}"/>
              </a:ext>
            </a:extLst>
          </p:cNvPr>
          <p:cNvPicPr>
            <a:picLocks noChangeAspect="1"/>
          </p:cNvPicPr>
          <p:nvPr/>
        </p:nvPicPr>
        <p:blipFill>
          <a:blip r:embed="rId5"/>
          <a:stretch>
            <a:fillRect/>
          </a:stretch>
        </p:blipFill>
        <p:spPr>
          <a:xfrm>
            <a:off x="8366747" y="2628900"/>
            <a:ext cx="337819" cy="106680"/>
          </a:xfrm>
          <a:prstGeom prst="rect">
            <a:avLst/>
          </a:prstGeom>
        </p:spPr>
      </p:pic>
      <p:pic>
        <p:nvPicPr>
          <p:cNvPr id="14" name="Picture 13">
            <a:extLst>
              <a:ext uri="{FF2B5EF4-FFF2-40B4-BE49-F238E27FC236}">
                <a16:creationId xmlns:a16="http://schemas.microsoft.com/office/drawing/2014/main" id="{12A6638D-16EE-BA55-FFA8-2C0AB74BA3C9}"/>
              </a:ext>
            </a:extLst>
          </p:cNvPr>
          <p:cNvPicPr>
            <a:picLocks noChangeAspect="1"/>
          </p:cNvPicPr>
          <p:nvPr/>
        </p:nvPicPr>
        <p:blipFill>
          <a:blip r:embed="rId5"/>
          <a:stretch>
            <a:fillRect/>
          </a:stretch>
        </p:blipFill>
        <p:spPr>
          <a:xfrm>
            <a:off x="10454627" y="2651487"/>
            <a:ext cx="289585" cy="91448"/>
          </a:xfrm>
          <a:prstGeom prst="rect">
            <a:avLst/>
          </a:prstGeom>
        </p:spPr>
      </p:pic>
      <p:pic>
        <p:nvPicPr>
          <p:cNvPr id="15" name="Picture 14">
            <a:extLst>
              <a:ext uri="{FF2B5EF4-FFF2-40B4-BE49-F238E27FC236}">
                <a16:creationId xmlns:a16="http://schemas.microsoft.com/office/drawing/2014/main" id="{09CE437E-AA33-DD3D-54BA-862F0D16718C}"/>
              </a:ext>
            </a:extLst>
          </p:cNvPr>
          <p:cNvPicPr>
            <a:picLocks noChangeAspect="1"/>
          </p:cNvPicPr>
          <p:nvPr/>
        </p:nvPicPr>
        <p:blipFill>
          <a:blip r:embed="rId6"/>
          <a:stretch>
            <a:fillRect/>
          </a:stretch>
        </p:blipFill>
        <p:spPr>
          <a:xfrm rot="21365354">
            <a:off x="7994901" y="5290152"/>
            <a:ext cx="278662" cy="218793"/>
          </a:xfrm>
          <a:prstGeom prst="rect">
            <a:avLst/>
          </a:prstGeom>
        </p:spPr>
      </p:pic>
      <p:pic>
        <p:nvPicPr>
          <p:cNvPr id="16" name="Picture 15">
            <a:extLst>
              <a:ext uri="{FF2B5EF4-FFF2-40B4-BE49-F238E27FC236}">
                <a16:creationId xmlns:a16="http://schemas.microsoft.com/office/drawing/2014/main" id="{A0B36CB1-CA76-8167-CB53-4D3D74E28AC9}"/>
              </a:ext>
            </a:extLst>
          </p:cNvPr>
          <p:cNvPicPr>
            <a:picLocks noChangeAspect="1"/>
          </p:cNvPicPr>
          <p:nvPr/>
        </p:nvPicPr>
        <p:blipFill>
          <a:blip r:embed="rId5"/>
          <a:stretch>
            <a:fillRect/>
          </a:stretch>
        </p:blipFill>
        <p:spPr>
          <a:xfrm>
            <a:off x="10116809" y="5692140"/>
            <a:ext cx="269252" cy="85027"/>
          </a:xfrm>
          <a:prstGeom prst="rect">
            <a:avLst/>
          </a:prstGeom>
        </p:spPr>
      </p:pic>
      <p:sp>
        <p:nvSpPr>
          <p:cNvPr id="2" name="TextBox 1">
            <a:extLst>
              <a:ext uri="{FF2B5EF4-FFF2-40B4-BE49-F238E27FC236}">
                <a16:creationId xmlns:a16="http://schemas.microsoft.com/office/drawing/2014/main" id="{8AEA80A5-2E81-D566-9809-89DA05CAB914}"/>
              </a:ext>
            </a:extLst>
          </p:cNvPr>
          <p:cNvSpPr txBox="1"/>
          <p:nvPr/>
        </p:nvSpPr>
        <p:spPr>
          <a:xfrm>
            <a:off x="557055" y="1460458"/>
            <a:ext cx="5741387" cy="203105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Of produce shoppers want their produce department to carry more locally-grown items in their assortment</a:t>
            </a:r>
          </a:p>
        </p:txBody>
      </p:sp>
      <p:sp>
        <p:nvSpPr>
          <p:cNvPr id="3" name="TextBox 2">
            <a:extLst>
              <a:ext uri="{FF2B5EF4-FFF2-40B4-BE49-F238E27FC236}">
                <a16:creationId xmlns:a16="http://schemas.microsoft.com/office/drawing/2014/main" id="{3643ECAD-324B-7BBE-FF0A-3181D2F137C1}"/>
              </a:ext>
            </a:extLst>
          </p:cNvPr>
          <p:cNvSpPr txBox="1"/>
          <p:nvPr/>
        </p:nvSpPr>
        <p:spPr>
          <a:xfrm>
            <a:off x="554175" y="6408383"/>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mn-cs"/>
              </a:rPr>
              <a:t>Source: FMI | The Power of Produce 2024</a:t>
            </a:r>
          </a:p>
        </p:txBody>
      </p:sp>
    </p:spTree>
    <p:extLst>
      <p:ext uri="{BB962C8B-B14F-4D97-AF65-F5344CB8AC3E}">
        <p14:creationId xmlns:p14="http://schemas.microsoft.com/office/powerpoint/2010/main" val="386249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15994-0CA9-C613-8EA9-07FCED497F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149DBF-E52A-77DC-C899-E83695AA9D8A}"/>
              </a:ext>
            </a:extLst>
          </p:cNvPr>
          <p:cNvSpPr txBox="1"/>
          <p:nvPr/>
        </p:nvSpPr>
        <p:spPr>
          <a:xfrm>
            <a:off x="557055" y="1848218"/>
            <a:ext cx="6913266" cy="133882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Mushroom menu introductions</a:t>
            </a:r>
          </a:p>
        </p:txBody>
      </p:sp>
      <p:sp>
        <p:nvSpPr>
          <p:cNvPr id="4" name="TextBox 3">
            <a:extLst>
              <a:ext uri="{FF2B5EF4-FFF2-40B4-BE49-F238E27FC236}">
                <a16:creationId xmlns:a16="http://schemas.microsoft.com/office/drawing/2014/main" id="{14B2232F-14DD-D24D-EB93-EDB8E4E9FFF0}"/>
              </a:ext>
            </a:extLst>
          </p:cNvPr>
          <p:cNvSpPr txBox="1"/>
          <p:nvPr/>
        </p:nvSpPr>
        <p:spPr>
          <a:xfrm>
            <a:off x="554175" y="3962929"/>
            <a:ext cx="5106792" cy="21806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Maggiano’s Little Italy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800000"/>
                </a:solidFill>
                <a:latin typeface="Bahnschrift SemiCondensed" panose="020B0502040204020203" pitchFamily="34" charset="0"/>
              </a:rPr>
              <a:t>New York Strip Contadina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A 16-ounce strip steak, Italian sausage links, roasted peppers and mushrooms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pic>
        <p:nvPicPr>
          <p:cNvPr id="7" name="Picture 6">
            <a:extLst>
              <a:ext uri="{FF2B5EF4-FFF2-40B4-BE49-F238E27FC236}">
                <a16:creationId xmlns:a16="http://schemas.microsoft.com/office/drawing/2014/main" id="{DF04E50C-B433-05EF-D36C-184320662B05}"/>
              </a:ext>
            </a:extLst>
          </p:cNvPr>
          <p:cNvPicPr>
            <a:picLocks noChangeAspect="1"/>
          </p:cNvPicPr>
          <p:nvPr/>
        </p:nvPicPr>
        <p:blipFill>
          <a:blip r:embed="rId4"/>
          <a:stretch>
            <a:fillRect/>
          </a:stretch>
        </p:blipFill>
        <p:spPr>
          <a:xfrm>
            <a:off x="6784909" y="185322"/>
            <a:ext cx="5407091" cy="2383361"/>
          </a:xfrm>
          <a:prstGeom prst="rect">
            <a:avLst/>
          </a:prstGeom>
        </p:spPr>
      </p:pic>
      <p:pic>
        <p:nvPicPr>
          <p:cNvPr id="9" name="Picture 8">
            <a:extLst>
              <a:ext uri="{FF2B5EF4-FFF2-40B4-BE49-F238E27FC236}">
                <a16:creationId xmlns:a16="http://schemas.microsoft.com/office/drawing/2014/main" id="{C2B30FAC-D5E2-B05C-5E5F-0C2836D37592}"/>
              </a:ext>
            </a:extLst>
          </p:cNvPr>
          <p:cNvPicPr>
            <a:picLocks noChangeAspect="1"/>
          </p:cNvPicPr>
          <p:nvPr/>
        </p:nvPicPr>
        <p:blipFill>
          <a:blip r:embed="rId5"/>
          <a:stretch>
            <a:fillRect/>
          </a:stretch>
        </p:blipFill>
        <p:spPr>
          <a:xfrm>
            <a:off x="6805084" y="2719110"/>
            <a:ext cx="5407091" cy="2084250"/>
          </a:xfrm>
          <a:prstGeom prst="rect">
            <a:avLst/>
          </a:prstGeom>
        </p:spPr>
      </p:pic>
      <p:pic>
        <p:nvPicPr>
          <p:cNvPr id="11" name="Picture 10">
            <a:extLst>
              <a:ext uri="{FF2B5EF4-FFF2-40B4-BE49-F238E27FC236}">
                <a16:creationId xmlns:a16="http://schemas.microsoft.com/office/drawing/2014/main" id="{9360BD08-1529-C817-27E1-25AA34595E15}"/>
              </a:ext>
            </a:extLst>
          </p:cNvPr>
          <p:cNvPicPr>
            <a:picLocks noChangeAspect="1"/>
          </p:cNvPicPr>
          <p:nvPr/>
        </p:nvPicPr>
        <p:blipFill>
          <a:blip r:embed="rId6"/>
          <a:stretch>
            <a:fillRect/>
          </a:stretch>
        </p:blipFill>
        <p:spPr>
          <a:xfrm>
            <a:off x="6784909" y="5002386"/>
            <a:ext cx="5427266" cy="1486804"/>
          </a:xfrm>
          <a:prstGeom prst="rect">
            <a:avLst/>
          </a:prstGeom>
        </p:spPr>
      </p:pic>
    </p:spTree>
    <p:extLst>
      <p:ext uri="{BB962C8B-B14F-4D97-AF65-F5344CB8AC3E}">
        <p14:creationId xmlns:p14="http://schemas.microsoft.com/office/powerpoint/2010/main" val="374307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15994-0CA9-C613-8EA9-07FCED497F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149DBF-E52A-77DC-C899-E83695AA9D8A}"/>
              </a:ext>
            </a:extLst>
          </p:cNvPr>
          <p:cNvSpPr txBox="1"/>
          <p:nvPr/>
        </p:nvSpPr>
        <p:spPr>
          <a:xfrm>
            <a:off x="557055" y="1569441"/>
            <a:ext cx="6913266" cy="133882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Mushroom menu introductions</a:t>
            </a:r>
          </a:p>
        </p:txBody>
      </p:sp>
      <p:sp>
        <p:nvSpPr>
          <p:cNvPr id="4" name="TextBox 3">
            <a:extLst>
              <a:ext uri="{FF2B5EF4-FFF2-40B4-BE49-F238E27FC236}">
                <a16:creationId xmlns:a16="http://schemas.microsoft.com/office/drawing/2014/main" id="{14B2232F-14DD-D24D-EB93-EDB8E4E9FFF0}"/>
              </a:ext>
            </a:extLst>
          </p:cNvPr>
          <p:cNvSpPr txBox="1"/>
          <p:nvPr/>
        </p:nvSpPr>
        <p:spPr>
          <a:xfrm>
            <a:off x="554175" y="3684152"/>
            <a:ext cx="5106792" cy="21806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Huddle 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November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800000"/>
                </a:solidFill>
                <a:latin typeface="Bahnschrift SemiCondensed" panose="020B0502040204020203" pitchFamily="34" charset="0"/>
              </a:rPr>
              <a:t>Roasted Prime Rib Tips Sandwich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Tender prime rib tips piled on a toasted brioche bun, topped with Swiss American cheese, sauteed mushrooms and caramelized onions, served with au jus.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
        <p:nvSpPr>
          <p:cNvPr id="16" name="Rectangle 15">
            <a:extLst>
              <a:ext uri="{FF2B5EF4-FFF2-40B4-BE49-F238E27FC236}">
                <a16:creationId xmlns:a16="http://schemas.microsoft.com/office/drawing/2014/main" id="{BEA22C9B-99B6-B539-2FBD-3DB3E1F14DA6}"/>
              </a:ext>
            </a:extLst>
          </p:cNvPr>
          <p:cNvSpPr/>
          <p:nvPr/>
        </p:nvSpPr>
        <p:spPr>
          <a:xfrm>
            <a:off x="7470321" y="0"/>
            <a:ext cx="4721679" cy="6858000"/>
          </a:xfrm>
          <a:prstGeom prst="rect">
            <a:avLst/>
          </a:prstGeom>
          <a:solidFill>
            <a:srgbClr val="800000"/>
          </a:solidFill>
          <a:ln>
            <a:solidFill>
              <a:srgbClr val="8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Roasted Prime Rib Tips Sandwich">
            <a:extLst>
              <a:ext uri="{FF2B5EF4-FFF2-40B4-BE49-F238E27FC236}">
                <a16:creationId xmlns:a16="http://schemas.microsoft.com/office/drawing/2014/main" id="{12F12F80-3B8B-EF66-5859-E5D8DF8B4A1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706283" y="0"/>
            <a:ext cx="2485717" cy="22763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4" descr="Prime Rib Tips Dinner">
            <a:extLst>
              <a:ext uri="{FF2B5EF4-FFF2-40B4-BE49-F238E27FC236}">
                <a16:creationId xmlns:a16="http://schemas.microsoft.com/office/drawing/2014/main" id="{723A331F-7089-A7C6-2D86-579E053EFD4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70321" y="2320952"/>
            <a:ext cx="2481473" cy="23573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6" descr="Prime Rib Tips Omelet">
            <a:extLst>
              <a:ext uri="{FF2B5EF4-FFF2-40B4-BE49-F238E27FC236}">
                <a16:creationId xmlns:a16="http://schemas.microsoft.com/office/drawing/2014/main" id="{35FCCDCD-D6B2-AAA9-5F6D-0989B7911DD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21792" y="4678352"/>
            <a:ext cx="2430354" cy="21362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4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15994-0CA9-C613-8EA9-07FCED497F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149DBF-E52A-77DC-C899-E83695AA9D8A}"/>
              </a:ext>
            </a:extLst>
          </p:cNvPr>
          <p:cNvSpPr txBox="1"/>
          <p:nvPr/>
        </p:nvSpPr>
        <p:spPr>
          <a:xfrm>
            <a:off x="557055" y="1848218"/>
            <a:ext cx="6913266" cy="133882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Mushroom menu introductions</a:t>
            </a:r>
          </a:p>
        </p:txBody>
      </p:sp>
      <p:sp>
        <p:nvSpPr>
          <p:cNvPr id="4" name="TextBox 3">
            <a:extLst>
              <a:ext uri="{FF2B5EF4-FFF2-40B4-BE49-F238E27FC236}">
                <a16:creationId xmlns:a16="http://schemas.microsoft.com/office/drawing/2014/main" id="{14B2232F-14DD-D24D-EB93-EDB8E4E9FFF0}"/>
              </a:ext>
            </a:extLst>
          </p:cNvPr>
          <p:cNvSpPr txBox="1"/>
          <p:nvPr/>
        </p:nvSpPr>
        <p:spPr>
          <a:xfrm>
            <a:off x="554175" y="3962929"/>
            <a:ext cx="5106792" cy="21806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Logan’s Roadhouse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November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Bahnschrift SemiCondensed"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800000"/>
                </a:solidFill>
                <a:latin typeface="Bahnschrift SemiCondensed" panose="020B0502040204020203" pitchFamily="34" charset="0"/>
              </a:rPr>
              <a:t>Roadhouse ‘Shroom &amp; Swiss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rgbClr val="000000"/>
                </a:solidFill>
                <a:effectLst/>
                <a:latin typeface="Arial Narrow" panose="020B0606020202030204" pitchFamily="34" charset="0"/>
              </a:rPr>
              <a:t>Melted Swiss cheese, sautéed mushrooms, crispy onions and Parmesan Peppercorn sauce.</a:t>
            </a:r>
            <a:endParaRPr kumimoji="0" lang="en-US" sz="2400"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6" name="Picture 5">
            <a:extLst>
              <a:ext uri="{FF2B5EF4-FFF2-40B4-BE49-F238E27FC236}">
                <a16:creationId xmlns:a16="http://schemas.microsoft.com/office/drawing/2014/main" id="{6A024C66-5907-0C4F-0ECB-BD398DEE5329}"/>
              </a:ext>
            </a:extLst>
          </p:cNvPr>
          <p:cNvPicPr>
            <a:picLocks noChangeAspect="1"/>
          </p:cNvPicPr>
          <p:nvPr/>
        </p:nvPicPr>
        <p:blipFill>
          <a:blip r:embed="rId4"/>
          <a:stretch>
            <a:fillRect/>
          </a:stretch>
        </p:blipFill>
        <p:spPr>
          <a:xfrm>
            <a:off x="6346953" y="248986"/>
            <a:ext cx="5845047" cy="2575783"/>
          </a:xfrm>
          <a:prstGeom prst="rect">
            <a:avLst/>
          </a:prstGeom>
        </p:spPr>
      </p:pic>
      <p:pic>
        <p:nvPicPr>
          <p:cNvPr id="10" name="Picture 9">
            <a:extLst>
              <a:ext uri="{FF2B5EF4-FFF2-40B4-BE49-F238E27FC236}">
                <a16:creationId xmlns:a16="http://schemas.microsoft.com/office/drawing/2014/main" id="{E59040BA-D720-AECD-3DDB-9AB9DFC3D8C0}"/>
              </a:ext>
            </a:extLst>
          </p:cNvPr>
          <p:cNvPicPr>
            <a:picLocks noChangeAspect="1"/>
          </p:cNvPicPr>
          <p:nvPr/>
        </p:nvPicPr>
        <p:blipFill>
          <a:blip r:embed="rId5"/>
          <a:stretch>
            <a:fillRect/>
          </a:stretch>
        </p:blipFill>
        <p:spPr>
          <a:xfrm>
            <a:off x="10407525" y="2965782"/>
            <a:ext cx="1864221" cy="3039793"/>
          </a:xfrm>
          <a:prstGeom prst="rect">
            <a:avLst/>
          </a:prstGeom>
        </p:spPr>
      </p:pic>
      <p:pic>
        <p:nvPicPr>
          <p:cNvPr id="15" name="Picture 14">
            <a:extLst>
              <a:ext uri="{FF2B5EF4-FFF2-40B4-BE49-F238E27FC236}">
                <a16:creationId xmlns:a16="http://schemas.microsoft.com/office/drawing/2014/main" id="{75BEFD52-2B80-AA31-4E7E-425C504A5CD1}"/>
              </a:ext>
            </a:extLst>
          </p:cNvPr>
          <p:cNvPicPr>
            <a:picLocks noChangeAspect="1"/>
          </p:cNvPicPr>
          <p:nvPr/>
        </p:nvPicPr>
        <p:blipFill>
          <a:blip r:embed="rId6"/>
          <a:stretch>
            <a:fillRect/>
          </a:stretch>
        </p:blipFill>
        <p:spPr>
          <a:xfrm>
            <a:off x="6346953" y="2965782"/>
            <a:ext cx="1993282" cy="3055877"/>
          </a:xfrm>
          <a:prstGeom prst="rect">
            <a:avLst/>
          </a:prstGeom>
        </p:spPr>
      </p:pic>
      <p:pic>
        <p:nvPicPr>
          <p:cNvPr id="17" name="Picture 16">
            <a:extLst>
              <a:ext uri="{FF2B5EF4-FFF2-40B4-BE49-F238E27FC236}">
                <a16:creationId xmlns:a16="http://schemas.microsoft.com/office/drawing/2014/main" id="{73BB1718-56CA-80AC-22F3-79B8753244FC}"/>
              </a:ext>
            </a:extLst>
          </p:cNvPr>
          <p:cNvPicPr>
            <a:picLocks noChangeAspect="1"/>
          </p:cNvPicPr>
          <p:nvPr/>
        </p:nvPicPr>
        <p:blipFill>
          <a:blip r:embed="rId7"/>
          <a:stretch>
            <a:fillRect/>
          </a:stretch>
        </p:blipFill>
        <p:spPr>
          <a:xfrm>
            <a:off x="8382002" y="3818207"/>
            <a:ext cx="2004660" cy="3039793"/>
          </a:xfrm>
          <a:prstGeom prst="rect">
            <a:avLst/>
          </a:prstGeom>
        </p:spPr>
      </p:pic>
    </p:spTree>
    <p:extLst>
      <p:ext uri="{BB962C8B-B14F-4D97-AF65-F5344CB8AC3E}">
        <p14:creationId xmlns:p14="http://schemas.microsoft.com/office/powerpoint/2010/main" val="367505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9D317B-E0DD-5620-27F2-0FE031FF4F39}"/>
              </a:ext>
            </a:extLst>
          </p:cNvPr>
          <p:cNvPicPr>
            <a:picLocks noChangeAspect="1"/>
          </p:cNvPicPr>
          <p:nvPr/>
        </p:nvPicPr>
        <p:blipFill>
          <a:blip r:embed="rId3"/>
          <a:stretch>
            <a:fillRect/>
          </a:stretch>
        </p:blipFill>
        <p:spPr>
          <a:xfrm>
            <a:off x="6539709" y="0"/>
            <a:ext cx="5652292" cy="6858000"/>
          </a:xfrm>
          <a:prstGeom prst="rect">
            <a:avLst/>
          </a:prstGeom>
        </p:spPr>
      </p:pic>
      <p:pic>
        <p:nvPicPr>
          <p:cNvPr id="4" name="Picture 2">
            <a:extLst>
              <a:ext uri="{FF2B5EF4-FFF2-40B4-BE49-F238E27FC236}">
                <a16:creationId xmlns:a16="http://schemas.microsoft.com/office/drawing/2014/main" id="{175ADE4F-A935-CF42-145E-56B9A48767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D1E9A56-10DE-FF82-1BD1-A46401E2EF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420" y="381918"/>
            <a:ext cx="2352398" cy="8436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CF10673-0F3E-147B-84F2-CE49A0282AF0}"/>
              </a:ext>
            </a:extLst>
          </p:cNvPr>
          <p:cNvSpPr txBox="1"/>
          <p:nvPr/>
        </p:nvSpPr>
        <p:spPr>
          <a:xfrm>
            <a:off x="557055" y="1569441"/>
            <a:ext cx="6913266" cy="133882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800000"/>
                </a:solidFill>
                <a:effectLst/>
                <a:uLnTx/>
                <a:uFillTx/>
                <a:latin typeface="Bahnschrift SemiBold" panose="020B0502040204020203" pitchFamily="34" charset="0"/>
                <a:ea typeface="+mn-ea"/>
                <a:cs typeface="+mn-cs"/>
              </a:rPr>
              <a:t>Mushroom menu introductions</a:t>
            </a:r>
          </a:p>
        </p:txBody>
      </p:sp>
      <p:sp>
        <p:nvSpPr>
          <p:cNvPr id="10" name="TextBox 9">
            <a:extLst>
              <a:ext uri="{FF2B5EF4-FFF2-40B4-BE49-F238E27FC236}">
                <a16:creationId xmlns:a16="http://schemas.microsoft.com/office/drawing/2014/main" id="{25058E3C-75D8-98F5-F25C-65D57BBBFDCD}"/>
              </a:ext>
            </a:extLst>
          </p:cNvPr>
          <p:cNvSpPr txBox="1"/>
          <p:nvPr/>
        </p:nvSpPr>
        <p:spPr>
          <a:xfrm>
            <a:off x="554175" y="3394223"/>
            <a:ext cx="5106792" cy="218066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Bahnschrift SemiCondensed" panose="020B0502040204020203" pitchFamily="34" charset="0"/>
              </a:rPr>
              <a:t>Third Kingdom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New York, 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Bahnschrift SemiCondensed" panose="020B0502040204020203" pitchFamily="34" charset="0"/>
            </a:endParaRPr>
          </a:p>
          <a:p>
            <a:pPr algn="l"/>
            <a:r>
              <a:rPr lang="en-US" sz="2400" b="0" i="0" dirty="0">
                <a:solidFill>
                  <a:srgbClr val="333333"/>
                </a:solidFill>
                <a:effectLst/>
                <a:latin typeface="Arial Narrow" panose="020B0606020202030204" pitchFamily="34" charset="0"/>
              </a:rPr>
              <a:t>Fungi are everywhere in 2024, and one restaurant is dedicating its entire menu to mycelium. Third Kingdom, New York’s first ever entirely mushroom-focused dining concept will open on Thursday, February 1 in the East Village.</a:t>
            </a:r>
            <a:endParaRPr kumimoji="0" lang="en-US" sz="2400" b="0"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endParaRPr>
          </a:p>
        </p:txBody>
      </p:sp>
    </p:spTree>
    <p:extLst>
      <p:ext uri="{BB962C8B-B14F-4D97-AF65-F5344CB8AC3E}">
        <p14:creationId xmlns:p14="http://schemas.microsoft.com/office/powerpoint/2010/main" val="210789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6C0EE8B-63C1-5493-55F9-4830DC6F2677}"/>
              </a:ext>
            </a:extLst>
          </p:cNvPr>
          <p:cNvGraphicFramePr>
            <a:graphicFrameLocks noGrp="1"/>
          </p:cNvGraphicFramePr>
          <p:nvPr>
            <p:extLst>
              <p:ext uri="{D42A27DB-BD31-4B8C-83A1-F6EECF244321}">
                <p14:modId xmlns:p14="http://schemas.microsoft.com/office/powerpoint/2010/main" val="1841277692"/>
              </p:ext>
            </p:extLst>
          </p:nvPr>
        </p:nvGraphicFramePr>
        <p:xfrm>
          <a:off x="741136" y="1218906"/>
          <a:ext cx="8293099" cy="693420"/>
        </p:xfrm>
        <a:graphic>
          <a:graphicData uri="http://schemas.openxmlformats.org/drawingml/2006/table">
            <a:tbl>
              <a:tblPr>
                <a:tableStyleId>{5C22544A-7EE6-4342-B048-85BDC9FD1C3A}</a:tableStyleId>
              </a:tblPr>
              <a:tblGrid>
                <a:gridCol w="2223734">
                  <a:extLst>
                    <a:ext uri="{9D8B030D-6E8A-4147-A177-3AD203B41FA5}">
                      <a16:colId xmlns:a16="http://schemas.microsoft.com/office/drawing/2014/main" val="2596254629"/>
                    </a:ext>
                  </a:extLst>
                </a:gridCol>
                <a:gridCol w="969058">
                  <a:extLst>
                    <a:ext uri="{9D8B030D-6E8A-4147-A177-3AD203B41FA5}">
                      <a16:colId xmlns:a16="http://schemas.microsoft.com/office/drawing/2014/main" val="2474145192"/>
                    </a:ext>
                  </a:extLst>
                </a:gridCol>
                <a:gridCol w="642639">
                  <a:extLst>
                    <a:ext uri="{9D8B030D-6E8A-4147-A177-3AD203B41FA5}">
                      <a16:colId xmlns:a16="http://schemas.microsoft.com/office/drawing/2014/main" val="940557778"/>
                    </a:ext>
                  </a:extLst>
                </a:gridCol>
                <a:gridCol w="632438">
                  <a:extLst>
                    <a:ext uri="{9D8B030D-6E8A-4147-A177-3AD203B41FA5}">
                      <a16:colId xmlns:a16="http://schemas.microsoft.com/office/drawing/2014/main" val="1795176661"/>
                    </a:ext>
                  </a:extLst>
                </a:gridCol>
                <a:gridCol w="632438">
                  <a:extLst>
                    <a:ext uri="{9D8B030D-6E8A-4147-A177-3AD203B41FA5}">
                      <a16:colId xmlns:a16="http://schemas.microsoft.com/office/drawing/2014/main" val="3831140991"/>
                    </a:ext>
                  </a:extLst>
                </a:gridCol>
                <a:gridCol w="744645">
                  <a:extLst>
                    <a:ext uri="{9D8B030D-6E8A-4147-A177-3AD203B41FA5}">
                      <a16:colId xmlns:a16="http://schemas.microsoft.com/office/drawing/2014/main" val="2428995626"/>
                    </a:ext>
                  </a:extLst>
                </a:gridCol>
                <a:gridCol w="816049">
                  <a:extLst>
                    <a:ext uri="{9D8B030D-6E8A-4147-A177-3AD203B41FA5}">
                      <a16:colId xmlns:a16="http://schemas.microsoft.com/office/drawing/2014/main" val="1759468778"/>
                    </a:ext>
                  </a:extLst>
                </a:gridCol>
                <a:gridCol w="816049">
                  <a:extLst>
                    <a:ext uri="{9D8B030D-6E8A-4147-A177-3AD203B41FA5}">
                      <a16:colId xmlns:a16="http://schemas.microsoft.com/office/drawing/2014/main" val="2921771671"/>
                    </a:ext>
                  </a:extLst>
                </a:gridCol>
                <a:gridCol w="816049">
                  <a:extLst>
                    <a:ext uri="{9D8B030D-6E8A-4147-A177-3AD203B41FA5}">
                      <a16:colId xmlns:a16="http://schemas.microsoft.com/office/drawing/2014/main" val="4214905498"/>
                    </a:ext>
                  </a:extLst>
                </a:gridCol>
              </a:tblGrid>
              <a:tr h="182880">
                <a:tc>
                  <a:txBody>
                    <a:bodyPr/>
                    <a:lstStyle/>
                    <a:p>
                      <a:pPr algn="l" fontAlgn="b"/>
                      <a:r>
                        <a:rPr lang="en-US" sz="1100" u="none" strike="noStrike">
                          <a:effectLst/>
                        </a:rPr>
                        <a:t>Product</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Dollars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vs. YA</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vs. 2YA</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vs. 3YA</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Units</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Units vs. YA</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Unit Sales Change vs 3 YA</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Unit Sales % Change vs 3 YA</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72145306"/>
                  </a:ext>
                </a:extLst>
              </a:tr>
              <a:tr h="182880">
                <a:tc>
                  <a:txBody>
                    <a:bodyPr/>
                    <a:lstStyle/>
                    <a:p>
                      <a:pPr algn="l" fontAlgn="b"/>
                      <a:r>
                        <a:rPr lang="en-US" sz="1100" u="none" strike="noStrike">
                          <a:effectLst/>
                        </a:rPr>
                        <a:t>DELI SALADS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$4,295,701,083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15.4%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832,717,144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-0.1%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89,582,321</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12.1%</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593271"/>
                  </a:ext>
                </a:extLst>
              </a:tr>
            </a:tbl>
          </a:graphicData>
        </a:graphic>
      </p:graphicFrame>
    </p:spTree>
    <p:extLst>
      <p:ext uri="{BB962C8B-B14F-4D97-AF65-F5344CB8AC3E}">
        <p14:creationId xmlns:p14="http://schemas.microsoft.com/office/powerpoint/2010/main" val="21057969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15072</TotalTime>
  <Words>932</Words>
  <Application>Microsoft Office PowerPoint</Application>
  <PresentationFormat>Widescreen</PresentationFormat>
  <Paragraphs>81</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Narrow</vt:lpstr>
      <vt:lpstr>Bahnschrift Light</vt:lpstr>
      <vt:lpstr>Bahnschrift SemiBold</vt:lpstr>
      <vt:lpstr>Bahnschrift SemiCondensed</vt:lpstr>
      <vt:lpstr>Calibri</vt:lpstr>
      <vt:lpstr>Calibri Light</vt:lpstr>
      <vt:lpstr>Georgia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Roerink</dc:creator>
  <cp:lastModifiedBy>Anne-Marie Roerink</cp:lastModifiedBy>
  <cp:revision>74</cp:revision>
  <dcterms:created xsi:type="dcterms:W3CDTF">2022-08-26T14:51:35Z</dcterms:created>
  <dcterms:modified xsi:type="dcterms:W3CDTF">2024-02-02T18:36:11Z</dcterms:modified>
</cp:coreProperties>
</file>