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handoutMasterIdLst>
    <p:handoutMasterId r:id="rId28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20" r:id="rId18"/>
    <p:sldId id="621" r:id="rId19"/>
    <p:sldId id="622" r:id="rId20"/>
    <p:sldId id="623" r:id="rId21"/>
    <p:sldId id="610" r:id="rId22"/>
    <p:sldId id="626" r:id="rId23"/>
    <p:sldId id="611" r:id="rId24"/>
    <p:sldId id="613" r:id="rId25"/>
    <p:sldId id="61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CCFF66"/>
    <a:srgbClr val="FF00FF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02" d="100"/>
          <a:sy n="102" d="100"/>
        </p:scale>
        <p:origin x="182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4/21/2024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4/21/24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112296324</c:v>
                </c:pt>
                <c:pt idx="1">
                  <c:v>107883185</c:v>
                </c:pt>
                <c:pt idx="2">
                  <c:v>105979546</c:v>
                </c:pt>
                <c:pt idx="3">
                  <c:v>103011939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88219544846051E-2"/>
          <c:y val="0.18972798027279031"/>
          <c:w val="0.88076137884872829"/>
          <c:h val="0.5092179570448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44.2M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50333631.994155094</c:v>
                </c:pt>
                <c:pt idx="1">
                  <c:v>45293074.756953955</c:v>
                </c:pt>
                <c:pt idx="2">
                  <c:v>42017106.284923084</c:v>
                </c:pt>
                <c:pt idx="3">
                  <c:v>46080343.303856455</c:v>
                </c:pt>
                <c:pt idx="4">
                  <c:v>47073490.854081728</c:v>
                </c:pt>
                <c:pt idx="5">
                  <c:v>43832485.640003681</c:v>
                </c:pt>
                <c:pt idx="6">
                  <c:v>40806430.930399843</c:v>
                </c:pt>
                <c:pt idx="7">
                  <c:v>43588275.619025528</c:v>
                </c:pt>
                <c:pt idx="8">
                  <c:v>44232552</c:v>
                </c:pt>
                <c:pt idx="9" formatCode="General">
                  <c:v>13489229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-0.11546896897145499</c:v>
                </c:pt>
                <c:pt idx="1">
                  <c:v>-9.885092664153064E-2</c:v>
                </c:pt>
                <c:pt idx="2">
                  <c:v>-0.10348623352954409</c:v>
                </c:pt>
                <c:pt idx="3">
                  <c:v>-7.4840925950690598E-2</c:v>
                </c:pt>
                <c:pt idx="4">
                  <c:v>-6.4770631701124431E-2</c:v>
                </c:pt>
                <c:pt idx="5">
                  <c:v>-3.2247515205975054E-2</c:v>
                </c:pt>
                <c:pt idx="6">
                  <c:v>-2.8813868006841874E-2</c:v>
                </c:pt>
                <c:pt idx="7">
                  <c:v>-5.4080927053822253E-2</c:v>
                </c:pt>
                <c:pt idx="8">
                  <c:v>-6.3E-2</c:v>
                </c:pt>
                <c:pt idx="9">
                  <c:v>-4.5999999999999999E-2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32797858099063E-2"/>
          <c:y val="0.19378788338927819"/>
          <c:w val="0.88704183400267722"/>
          <c:h val="0.486315851797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-4.0160642570320088E-5"/>
                  <c:y val="-1.637688884032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$118M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$122M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$120M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$109.3M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Sheet1!$B$2:$B$11</c:f>
              <c:numCache>
                <c:formatCode>\$#,##0</c:formatCode>
                <c:ptCount val="10"/>
                <c:pt idx="0">
                  <c:v>114333680.12456873</c:v>
                </c:pt>
                <c:pt idx="1">
                  <c:v>104195699.19863369</c:v>
                </c:pt>
                <c:pt idx="2">
                  <c:v>103476610.70383602</c:v>
                </c:pt>
                <c:pt idx="3">
                  <c:v>118496876.04643211</c:v>
                </c:pt>
                <c:pt idx="4">
                  <c:v>122448283.90400067</c:v>
                </c:pt>
                <c:pt idx="5">
                  <c:v>110392632.00797273</c:v>
                </c:pt>
                <c:pt idx="6">
                  <c:v>102595035.64953455</c:v>
                </c:pt>
                <c:pt idx="7">
                  <c:v>115663057.62222514</c:v>
                </c:pt>
                <c:pt idx="8">
                  <c:v>120336462</c:v>
                </c:pt>
                <c:pt idx="9" formatCode="General">
                  <c:v>34591923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-1.8654132340915248E-2</c:v>
                </c:pt>
                <c:pt idx="1">
                  <c:v>2.0217013006497135E-2</c:v>
                </c:pt>
                <c:pt idx="2">
                  <c:v>7.7107100483905733E-2</c:v>
                </c:pt>
                <c:pt idx="3">
                  <c:v>0.10145149446808271</c:v>
                </c:pt>
                <c:pt idx="4">
                  <c:v>7.0972995626406313E-2</c:v>
                </c:pt>
                <c:pt idx="5">
                  <c:v>5.9473978839812869E-2</c:v>
                </c:pt>
                <c:pt idx="6">
                  <c:v>-8.519558654899187E-3</c:v>
                </c:pt>
                <c:pt idx="7">
                  <c:v>-2.3914709980173577E-2</c:v>
                </c:pt>
                <c:pt idx="8">
                  <c:v>-1.7000000000000001E-2</c:v>
                </c:pt>
                <c:pt idx="9">
                  <c:v>-2.1000000000000001E-2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805890227576975E-2"/>
          <c:y val="0.20101811293950514"/>
          <c:w val="0.87959270414993296"/>
          <c:h val="0.478963131555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3.53167251936615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7.3M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24727616.040232543</c:v>
                </c:pt>
                <c:pt idx="1">
                  <c:v>21552879.227141</c:v>
                </c:pt>
                <c:pt idx="2">
                  <c:v>21121193.220056918</c:v>
                </c:pt>
                <c:pt idx="3">
                  <c:v>24051044.879493542</c:v>
                </c:pt>
                <c:pt idx="4">
                  <c:v>24977254.508863028</c:v>
                </c:pt>
                <c:pt idx="5">
                  <c:v>22679752.642164316</c:v>
                </c:pt>
                <c:pt idx="6">
                  <c:v>20983610.587974314</c:v>
                </c:pt>
                <c:pt idx="7">
                  <c:v>24064226.11760186</c:v>
                </c:pt>
                <c:pt idx="8">
                  <c:v>24975389</c:v>
                </c:pt>
                <c:pt idx="9" formatCode="General">
                  <c:v>7200834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-7.2191448071310269E-2</c:v>
                </c:pt>
                <c:pt idx="1">
                  <c:v>-7.6481124538984049E-2</c:v>
                </c:pt>
                <c:pt idx="2">
                  <c:v>-1.3167610754616001E-2</c:v>
                </c:pt>
                <c:pt idx="3">
                  <c:v>1.6587251402831994E-2</c:v>
                </c:pt>
                <c:pt idx="4">
                  <c:v>1.0095533197551777E-2</c:v>
                </c:pt>
                <c:pt idx="5">
                  <c:v>5.2284124229874225E-2</c:v>
                </c:pt>
                <c:pt idx="6">
                  <c:v>-6.5139611502606862E-3</c:v>
                </c:pt>
                <c:pt idx="7">
                  <c:v>5.4805261785411351E-4</c:v>
                </c:pt>
                <c:pt idx="8">
                  <c:v>1E-3</c:v>
                </c:pt>
                <c:pt idx="9">
                  <c:v>-1.6E-2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4</a:t>
            </a:r>
            <a:r>
              <a:rPr lang="en-US" sz="1600" dirty="0"/>
              <a:t>/21/2024</a:t>
            </a:r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4/21/24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1500421949</c:v>
                </c:pt>
                <c:pt idx="1">
                  <c:v>1393830062</c:v>
                </c:pt>
                <c:pt idx="2">
                  <c:v>1381059165</c:v>
                </c:pt>
                <c:pt idx="3">
                  <c:v>1337814370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4/21/2024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4/21/24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43648798</c:v>
                </c:pt>
                <c:pt idx="1">
                  <c:v>39546571</c:v>
                </c:pt>
                <c:pt idx="2">
                  <c:v>37995496</c:v>
                </c:pt>
                <c:pt idx="3">
                  <c:v>36847194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4/21/2024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4/21/24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581893479</c:v>
                </c:pt>
                <c:pt idx="1">
                  <c:v>523556877</c:v>
                </c:pt>
                <c:pt idx="2">
                  <c:v>489078424</c:v>
                </c:pt>
                <c:pt idx="3">
                  <c:v>476438753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4/21/2024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4/21/24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27114231</c:v>
                </c:pt>
                <c:pt idx="1">
                  <c:v>24258106</c:v>
                </c:pt>
                <c:pt idx="2">
                  <c:v>23545612</c:v>
                </c:pt>
                <c:pt idx="3">
                  <c:v>22717230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4/21/2024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4/21/24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359467767</c:v>
                </c:pt>
                <c:pt idx="1">
                  <c:v>323201877</c:v>
                </c:pt>
                <c:pt idx="2">
                  <c:v>301047976</c:v>
                </c:pt>
                <c:pt idx="3">
                  <c:v>292295433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Q1 24</c:v>
                </c:pt>
                <c:pt idx="13">
                  <c:v>4 w.e. 4/21/24</c:v>
                </c:pt>
              </c:strCache>
            </c:strRef>
          </c:cat>
          <c:val>
            <c:numRef>
              <c:f>Sheet1!$B$2:$B$15</c:f>
              <c:numCache>
                <c:formatCode>\$#,##0.00;\-\$#,##0.00</c:formatCode>
                <c:ptCount val="14"/>
                <c:pt idx="0">
                  <c:v>4.04</c:v>
                </c:pt>
                <c:pt idx="1">
                  <c:v>4.01</c:v>
                </c:pt>
                <c:pt idx="2">
                  <c:v>4.1500000000000004</c:v>
                </c:pt>
                <c:pt idx="3">
                  <c:v>4.2300000000000004</c:v>
                </c:pt>
                <c:pt idx="4" formatCode="&quot;$&quot;#,##0.00_);[Red]\(&quot;$&quot;#,##0.00\)">
                  <c:v>4.41</c:v>
                </c:pt>
                <c:pt idx="5" formatCode="&quot;$&quot;#,##0.00_);[Red]\(&quot;$&quot;#,##0.00\)">
                  <c:v>4.51</c:v>
                </c:pt>
                <c:pt idx="6" formatCode="&quot;$&quot;#,##0.00_);[Red]\(&quot;$&quot;#,##0.00\)">
                  <c:v>4.59</c:v>
                </c:pt>
                <c:pt idx="7" formatCode="&quot;$&quot;#,##0.00_);[Red]\(&quot;$&quot;#,##0.00\)">
                  <c:v>4.62</c:v>
                </c:pt>
                <c:pt idx="8" formatCode="&quot;$&quot;#,##0.00_);[Red]\(&quot;$&quot;#,##0.00\)">
                  <c:v>4.5999999999999996</c:v>
                </c:pt>
                <c:pt idx="9" formatCode="&quot;$&quot;#,##0.00_);[Red]\(&quot;$&quot;#,##0.00\)">
                  <c:v>4.53</c:v>
                </c:pt>
                <c:pt idx="10" formatCode="&quot;$&quot;#,##0.00_);[Red]\(&quot;$&quot;#,##0.00\)">
                  <c:v>4.5599999999999996</c:v>
                </c:pt>
                <c:pt idx="11" formatCode="&quot;$&quot;#,##0.00_);[Red]\(&quot;$&quot;#,##0.00\)">
                  <c:v>4.57</c:v>
                </c:pt>
                <c:pt idx="12" formatCode="&quot;$&quot;#,##0.00_);[Red]\(&quot;$&quot;#,##0.00\)">
                  <c:v>4.62</c:v>
                </c:pt>
                <c:pt idx="13" formatCode="&quot;$&quot;#,##0.00_);[Red]\(&quot;$&quot;#,##0.00\)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Q1 24</c:v>
                </c:pt>
                <c:pt idx="13">
                  <c:v>4 w.e. 4/21/24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1">
                  <c:v>-6.0000000000000001E-3</c:v>
                </c:pt>
                <c:pt idx="2">
                  <c:v>3.3000000000000002E-2</c:v>
                </c:pt>
                <c:pt idx="3">
                  <c:v>0.02</c:v>
                </c:pt>
                <c:pt idx="4">
                  <c:v>5.3999999999999999E-2</c:v>
                </c:pt>
                <c:pt idx="5">
                  <c:v>0.08</c:v>
                </c:pt>
                <c:pt idx="6">
                  <c:v>8.2000000000000003E-2</c:v>
                </c:pt>
                <c:pt idx="7">
                  <c:v>6.7000000000000004E-2</c:v>
                </c:pt>
                <c:pt idx="8">
                  <c:v>4.2000000000000003E-2</c:v>
                </c:pt>
                <c:pt idx="9">
                  <c:v>4.0000000000000001E-3</c:v>
                </c:pt>
                <c:pt idx="10">
                  <c:v>-7.0000000000000001E-3</c:v>
                </c:pt>
                <c:pt idx="11">
                  <c:v>-1.0999999999999999E-2</c:v>
                </c:pt>
                <c:pt idx="12">
                  <c:v>3.0000000000000001E-3</c:v>
                </c:pt>
                <c:pt idx="13">
                  <c:v>7.0000000000000001E-3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2"/>
              <c:layout>
                <c:manualLayout>
                  <c:x val="-5.969681078901564E-2"/>
                  <c:y val="9.39076496583717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4.0927907954541813E-2"/>
                  <c:y val="1.9844153962780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Blad1!$A$2:$A$14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Q1 '24</c:v>
                </c:pt>
                <c:pt idx="12">
                  <c:v>4 W.E. 4/21/24</c:v>
                </c:pt>
              </c:strCache>
            </c:strRef>
          </c:cat>
          <c:val>
            <c:numRef>
              <c:f>Blad1!$B$2:$B$14</c:f>
              <c:numCache>
                <c:formatCode>0.0%</c:formatCode>
                <c:ptCount val="13"/>
                <c:pt idx="0">
                  <c:v>5.6000000000000001E-2</c:v>
                </c:pt>
                <c:pt idx="1">
                  <c:v>0.14399999999999999</c:v>
                </c:pt>
                <c:pt idx="2">
                  <c:v>-4.8000000000000001E-2</c:v>
                </c:pt>
                <c:pt idx="3">
                  <c:v>-4.2000000000000003E-2</c:v>
                </c:pt>
                <c:pt idx="4">
                  <c:v>-1.2999999999999999E-2</c:v>
                </c:pt>
                <c:pt idx="5">
                  <c:v>-2.5000000000000001E-2</c:v>
                </c:pt>
                <c:pt idx="6">
                  <c:v>-8.9999999999999993E-3</c:v>
                </c:pt>
                <c:pt idx="7">
                  <c:v>-1.7000000000000001E-2</c:v>
                </c:pt>
                <c:pt idx="8">
                  <c:v>3.0000000000000001E-3</c:v>
                </c:pt>
                <c:pt idx="9">
                  <c:v>0.01</c:v>
                </c:pt>
                <c:pt idx="10">
                  <c:v>-4.0000000000000001E-3</c:v>
                </c:pt>
                <c:pt idx="11">
                  <c:v>3.5999999999999997E-2</c:v>
                </c:pt>
                <c:pt idx="12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896E-2"/>
                  <c:y val="-5.3329569015825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2.6709601968715278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Blad1!$A$2:$A$14</c:f>
              <c:strCache>
                <c:ptCount val="1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Q1 '24</c:v>
                </c:pt>
                <c:pt idx="12">
                  <c:v>4 W.E. 4/21/24</c:v>
                </c:pt>
              </c:strCache>
            </c:strRef>
          </c:cat>
          <c:val>
            <c:numRef>
              <c:f>Blad1!$D$2:$D$14</c:f>
              <c:numCache>
                <c:formatCode>0.0%</c:formatCode>
                <c:ptCount val="13"/>
                <c:pt idx="0">
                  <c:v>4.9000000000000002E-2</c:v>
                </c:pt>
                <c:pt idx="1">
                  <c:v>0.16800000000000001</c:v>
                </c:pt>
                <c:pt idx="2">
                  <c:v>-6.0999999999999999E-2</c:v>
                </c:pt>
                <c:pt idx="3">
                  <c:v>-0.10299999999999999</c:v>
                </c:pt>
                <c:pt idx="4">
                  <c:v>-9.8000000000000004E-2</c:v>
                </c:pt>
                <c:pt idx="5">
                  <c:v>-8.4000000000000005E-2</c:v>
                </c:pt>
                <c:pt idx="6">
                  <c:v>-5.8000000000000003E-2</c:v>
                </c:pt>
                <c:pt idx="7">
                  <c:v>-5.6000000000000001E-2</c:v>
                </c:pt>
                <c:pt idx="8">
                  <c:v>-2.1000000000000001E-2</c:v>
                </c:pt>
                <c:pt idx="9">
                  <c:v>-2.5000000000000001E-2</c:v>
                </c:pt>
                <c:pt idx="10">
                  <c:v>-2.9000000000000001E-2</c:v>
                </c:pt>
                <c:pt idx="11">
                  <c:v>-3.5999999999999997E-2</c:v>
                </c:pt>
                <c:pt idx="12">
                  <c:v>-3.5000000000000003E-2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4912534910373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$187M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$190M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$174M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$164M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$165.0M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17E-3"/>
                  <c:y val="-1.11052815669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$53.3M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5542168674689E-2"/>
                      <c:h val="3.4074851346624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$53.0M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Sheet1!$B$2:$B$11</c:f>
              <c:numCache>
                <c:formatCode>\$#,##0</c:formatCode>
                <c:ptCount val="10"/>
                <c:pt idx="0">
                  <c:v>195739771.72166502</c:v>
                </c:pt>
                <c:pt idx="1">
                  <c:v>180036688.96577576</c:v>
                </c:pt>
                <c:pt idx="2">
                  <c:v>169697824.51166564</c:v>
                </c:pt>
                <c:pt idx="3">
                  <c:v>186974442.61351106</c:v>
                </c:pt>
                <c:pt idx="4">
                  <c:v>189538437.20693675</c:v>
                </c:pt>
                <c:pt idx="5">
                  <c:v>174187512.11140254</c:v>
                </c:pt>
                <c:pt idx="6">
                  <c:v>163591337.58058882</c:v>
                </c:pt>
                <c:pt idx="7">
                  <c:v>178034781.06744319</c:v>
                </c:pt>
                <c:pt idx="8">
                  <c:v>182789492</c:v>
                </c:pt>
                <c:pt idx="9" formatCode="General">
                  <c:v>54549102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8962349397590359E-2"/>
                  <c:y val="-4.8946847217740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Q1 24</c:v>
                </c:pt>
                <c:pt idx="9">
                  <c:v>4 w.e. 4/21/24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-6.9131464953584257E-2</c:v>
                </c:pt>
                <c:pt idx="1">
                  <c:v>-2.7900069893077903E-2</c:v>
                </c:pt>
                <c:pt idx="2">
                  <c:v>-2.8425231476958544E-2</c:v>
                </c:pt>
                <c:pt idx="3">
                  <c:v>-1.998955354875951E-2</c:v>
                </c:pt>
                <c:pt idx="4">
                  <c:v>-3.1681525221896781E-2</c:v>
                </c:pt>
                <c:pt idx="5">
                  <c:v>-3.2488804854021287E-2</c:v>
                </c:pt>
                <c:pt idx="6">
                  <c:v>-3.5984473864937749E-2</c:v>
                </c:pt>
                <c:pt idx="7">
                  <c:v>-4.7812211236520769E-2</c:v>
                </c:pt>
                <c:pt idx="8">
                  <c:v>-0.04</c:v>
                </c:pt>
                <c:pt idx="9">
                  <c:v>-2.4E-2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4/28/2024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28-4-2024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3F766E-438E-8703-9A45-B6E542934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249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April 21, 2024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60666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w.e.4/21/2024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$3.05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-0.4%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+3.8%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4/21/2024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13309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4/21/2024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$4.90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-0.7%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$13.32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Declines have moved within 3 percentage points of YA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4/21/2024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$103.0M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22.7M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-2.8%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-22.7%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117834" y="3518120"/>
            <a:ext cx="156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-4.5%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-8.3%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20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-6.8%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-15.6%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205490" y="3526904"/>
            <a:ext cx="156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-3.5%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-6.4%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4/21/2024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Vegetables are off to a strong 2024 whereas pound pressure lingers for mushrooms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4/21/2024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329697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were up from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4/21/2024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47075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4/21/2024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4/21/2024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+2.4%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+17.3%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regional performance pulled closer together, with a comeback for the Northeast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85909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4/21/2024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4/21/2024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23999" y="263537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09128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2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57147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568952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4/21/2024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54146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4/21/2024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$103.0M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22.7M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$54.5M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13.5M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59.4%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$34.6M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-1.6%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$8.8M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-1.8%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$5.1M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4/21/2024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258403"/>
              </p:ext>
            </p:extLst>
          </p:nvPr>
        </p:nvGraphicFramePr>
        <p:xfrm>
          <a:off x="2771800" y="1025207"/>
          <a:ext cx="5976000" cy="35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4/21/2024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$670M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-3.8%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-0.3%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4/21/2024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172.2M</a:t>
            </a:r>
          </a:p>
          <a:p>
            <a:pPr>
              <a:buNone/>
            </a:pPr>
            <a:r>
              <a:rPr lang="en-US" dirty="0"/>
              <a:t>-4.6%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$4.06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+0.7%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4/21/2024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875449"/>
              </p:ext>
            </p:extLst>
          </p:nvPr>
        </p:nvGraphicFramePr>
        <p:xfrm>
          <a:off x="2699792" y="1041047"/>
          <a:ext cx="5976000" cy="363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292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4/21/2024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$448.3M</a:t>
            </a:r>
          </a:p>
          <a:p>
            <a:pPr>
              <a:buNone/>
            </a:pPr>
            <a:r>
              <a:rPr lang="en-US" dirty="0"/>
              <a:t>-0.4%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$3.18</a:t>
            </a:r>
          </a:p>
          <a:p>
            <a:pPr>
              <a:buNone/>
            </a:pPr>
            <a:r>
              <a:rPr lang="en-US" dirty="0"/>
              <a:t>-0.6%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4/21/2024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900648"/>
              </p:ext>
            </p:extLst>
          </p:nvPr>
        </p:nvGraphicFramePr>
        <p:xfrm>
          <a:off x="2699792" y="1059581"/>
          <a:ext cx="5976000" cy="38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4/21/2024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92.0M</a:t>
            </a:r>
          </a:p>
          <a:p>
            <a:pPr>
              <a:buNone/>
            </a:pPr>
            <a:r>
              <a:rPr lang="en-US" dirty="0"/>
              <a:t>+0.6%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-1.0%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4/21/2024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364932"/>
              </p:ext>
            </p:extLst>
          </p:nvPr>
        </p:nvGraphicFramePr>
        <p:xfrm>
          <a:off x="2771800" y="1076358"/>
          <a:ext cx="5976000" cy="37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Note: As of the 4/21/2024 report, the </a:t>
            </a:r>
            <a:r>
              <a:rPr lang="en-US" sz="1500" dirty="0" err="1">
                <a:solidFill>
                  <a:schemeClr val="accent3"/>
                </a:solidFill>
              </a:rPr>
              <a:t>Circana</a:t>
            </a:r>
            <a:r>
              <a:rPr lang="en-US" sz="1500" dirty="0">
                <a:solidFill>
                  <a:schemeClr val="accent3"/>
                </a:solidFill>
              </a:rPr>
              <a:t> Multi-Outlet (MULO) universe contains ALDI along with 8 other retailers and adjusted projections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This means the totals have increased compared to the old universe.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The data files includes all the back data for this adjusted universe.</a:t>
            </a:r>
          </a:p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April 21, 2024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March 31, 2024</a:t>
            </a:r>
          </a:p>
          <a:p>
            <a:pPr lvl="1"/>
            <a:r>
              <a:rPr lang="en-US" sz="1500" dirty="0"/>
              <a:t>April 7, 2024</a:t>
            </a:r>
          </a:p>
          <a:p>
            <a:pPr lvl="1"/>
            <a:r>
              <a:rPr lang="en-US" sz="1500" dirty="0"/>
              <a:t>April 14, 2024</a:t>
            </a:r>
          </a:p>
          <a:p>
            <a:pPr lvl="1"/>
            <a:r>
              <a:rPr lang="en-US" sz="1500" dirty="0"/>
              <a:t>April 21, 2024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reflect the total market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4/21/2024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52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52 weeks ending 4/21/2024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27822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$736M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317.1M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$17.5M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-11.5%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58.4M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-11.5%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215534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-2.7%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-12.7%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-3.5%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-4.8%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4/21/2024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4/21/2024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sales, but units were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$90.1M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-3.1%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$12.9M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-0.3%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-2.4%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-4.7%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+8.9%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4/21/2024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4/21/2024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10.1%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$51.2M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-2.3%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-2.2%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$51.8M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-3.3%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-3.9%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-2.8%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Circana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Integrated Fresh, MULO, 4 weeks ending 4/21/2024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50.3%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4/21/2024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4/21/2024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071729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155215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both time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4/21/2024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486826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693770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4/21/2024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696996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717833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72" y="467984"/>
            <a:ext cx="8760700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542271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4/21/2024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4/21/2024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590332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4/21/2024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prices peaked last year and have stabilized in the past few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4/21/2024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83259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4/21/2024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$2.60 | +1.5%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$2.32 | +1.1%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$2.80 | +0.2%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vegetables and mushrooms had very similar inflationary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94045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4/21/2024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$ 1.90 | +2.1%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$1.98 | +0.5%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$4.53 | +0.7%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4/21/2024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051445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2018-w.e. 4/21/2024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69478</TotalTime>
  <Words>2282</Words>
  <Application>Microsoft Office PowerPoint</Application>
  <PresentationFormat>On-screen Show (16:9)</PresentationFormat>
  <Paragraphs>590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</vt:lpstr>
      <vt:lpstr>Four-year unit sales trend The shorter- and longer-term unit trends reflect the market pressure with continued declines for both time periods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</vt:lpstr>
      <vt:lpstr>Mushrooms price per unit On a per unit basis, prices peaked last year and have stabilized in the past few months</vt:lpstr>
      <vt:lpstr>Mushroom price per volume (pound) On a pound basis, vegetables and mushrooms had very similar inflationary levels</vt:lpstr>
      <vt:lpstr>Price per volume by quarter/month The rate of inflation on a per pound basis peaked in the middle of 2022</vt:lpstr>
      <vt:lpstr>Price by type</vt:lpstr>
      <vt:lpstr>Mushroom dollar, unit, volume sales Declines have moved within 3 percentage points of YA levels</vt:lpstr>
      <vt:lpstr>Vegetables and mushroom pound sales vs. YA  Vegetables are off to a strong 2024 whereas pound pressure lingers for mushrooms</vt:lpstr>
      <vt:lpstr>Share of dollars sold on merchandising Promotional levels were up from last year</vt:lpstr>
      <vt:lpstr>Over indexing versus under indexing regions The regional performance pulled closer together, with a comeback for the Northeast</vt:lpstr>
      <vt:lpstr>Performance summary whites, browns and specialty Brown mushrooms had the strongest performance in the short and longer term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52 weeks</vt:lpstr>
      <vt:lpstr>Packaged (fixed weight) versus random weight While both down, fixed weight did better than random weight</vt:lpstr>
      <vt:lpstr>Organic versus conventional mushrooms sales Organic mushrooms increased volume sales, but units were down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926</cp:revision>
  <dcterms:created xsi:type="dcterms:W3CDTF">2018-03-13T20:52:20Z</dcterms:created>
  <dcterms:modified xsi:type="dcterms:W3CDTF">2024-04-28T19:06:39Z</dcterms:modified>
</cp:coreProperties>
</file>