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8"/>
  </p:notesMasterIdLst>
  <p:handoutMasterIdLst>
    <p:handoutMasterId r:id="rId29"/>
  </p:handoutMasterIdLst>
  <p:sldIdLst>
    <p:sldId id="571" r:id="rId3"/>
    <p:sldId id="627" r:id="rId4"/>
    <p:sldId id="596" r:id="rId5"/>
    <p:sldId id="572" r:id="rId6"/>
    <p:sldId id="593" r:id="rId7"/>
    <p:sldId id="594" r:id="rId8"/>
    <p:sldId id="549" r:id="rId9"/>
    <p:sldId id="574" r:id="rId10"/>
    <p:sldId id="573" r:id="rId11"/>
    <p:sldId id="619" r:id="rId12"/>
    <p:sldId id="598" r:id="rId13"/>
    <p:sldId id="508" r:id="rId14"/>
    <p:sldId id="617" r:id="rId15"/>
    <p:sldId id="591" r:id="rId16"/>
    <p:sldId id="604" r:id="rId17"/>
    <p:sldId id="605" r:id="rId18"/>
    <p:sldId id="620" r:id="rId19"/>
    <p:sldId id="621" r:id="rId20"/>
    <p:sldId id="622" r:id="rId21"/>
    <p:sldId id="623" r:id="rId22"/>
    <p:sldId id="610" r:id="rId23"/>
    <p:sldId id="626" r:id="rId24"/>
    <p:sldId id="611" r:id="rId25"/>
    <p:sldId id="613" r:id="rId26"/>
    <p:sldId id="614"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72AF2F"/>
    <a:srgbClr val="CCFF66"/>
    <a:srgbClr val="FFF4E9"/>
    <a:srgbClr val="FF9900"/>
    <a:srgbClr val="CCCC00"/>
    <a:srgbClr val="FFFFFF"/>
    <a:srgbClr val="0099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50" autoAdjust="0"/>
    <p:restoredTop sz="93617" autoAdjust="0"/>
  </p:normalViewPr>
  <p:slideViewPr>
    <p:cSldViewPr>
      <p:cViewPr varScale="1">
        <p:scale>
          <a:sx n="139" d="100"/>
          <a:sy n="139" d="100"/>
        </p:scale>
        <p:origin x="859" y="101"/>
      </p:cViewPr>
      <p:guideLst>
        <p:guide orient="horz" pos="1620"/>
        <p:guide pos="2880"/>
      </p:guideLst>
    </p:cSldViewPr>
  </p:slideViewPr>
  <p:notesTextViewPr>
    <p:cViewPr>
      <p:scale>
        <a:sx n="100" d="100"/>
        <a:sy n="100" d="100"/>
      </p:scale>
      <p:origin x="0" y="0"/>
    </p:cViewPr>
  </p:notesTextViewPr>
  <p:notesViewPr>
    <p:cSldViewPr>
      <p:cViewPr varScale="1">
        <p:scale>
          <a:sx n="51" d="100"/>
          <a:sy n="51" d="100"/>
        </p:scale>
        <p:origin x="2692"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dollar sales </a:t>
            </a:r>
            <a:br>
              <a:rPr lang="en-US" sz="1600" dirty="0"/>
            </a:br>
            <a:r>
              <a:rPr lang="en-US" sz="1600" dirty="0"/>
              <a:t>four w.e. 8/11/2024</a:t>
            </a:r>
          </a:p>
        </c:rich>
      </c:tx>
      <c:overlay val="0"/>
      <c:spPr>
        <a:noFill/>
        <a:ln>
          <a:noFill/>
        </a:ln>
        <a:effectLst/>
      </c:spPr>
    </c:title>
    <c:autoTitleDeleted val="0"/>
    <c:plotArea>
      <c:layout>
        <c:manualLayout>
          <c:layoutTarget val="inner"/>
          <c:xMode val="edge"/>
          <c:yMode val="edge"/>
          <c:x val="0"/>
          <c:y val="0.26060662571883553"/>
          <c:w val="1"/>
          <c:h val="0.61884592188169574"/>
        </c:manualLayout>
      </c:layout>
      <c:barChart>
        <c:barDir val="col"/>
        <c:grouping val="clustered"/>
        <c:varyColors val="0"/>
        <c:ser>
          <c:idx val="0"/>
          <c:order val="0"/>
          <c:tx>
            <c:strRef>
              <c:f>Sheet1!$B$1</c:f>
              <c:strCache>
                <c:ptCount val="1"/>
                <c:pt idx="0">
                  <c:v>time</c:v>
                </c:pt>
              </c:strCache>
            </c:strRef>
          </c:tx>
          <c:spPr>
            <a:solidFill>
              <a:schemeClr val="accent1"/>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4 w.e. 8/11/24</c:v>
                </c:pt>
              </c:strCache>
            </c:strRef>
          </c:cat>
          <c:val>
            <c:numRef>
              <c:f>Sheet1!$B$2:$B$5</c:f>
              <c:numCache>
                <c:formatCode>\$#,##0</c:formatCode>
                <c:ptCount val="4"/>
                <c:pt idx="0">
                  <c:v>110564692.68833824</c:v>
                </c:pt>
                <c:pt idx="1">
                  <c:v>110683941.16885351</c:v>
                </c:pt>
                <c:pt idx="2">
                  <c:v>108056825.83864793</c:v>
                </c:pt>
                <c:pt idx="3">
                  <c:v>106483139.98307049</c:v>
                </c:pt>
              </c:numCache>
            </c:numRef>
          </c:val>
          <c:extLst>
            <c:ext xmlns:c16="http://schemas.microsoft.com/office/drawing/2014/chart" uri="{C3380CC4-5D6E-409C-BE32-E72D297353CC}">
              <c16:uniqueId val="{00000000-39E9-4F5E-B938-43BFA09E0E58}"/>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a:effectLst/>
              </a:rPr>
              <a:t>White button mushroom, lbs and % vs YA</a:t>
            </a:r>
            <a:br>
              <a:rPr lang="en-US" sz="1600" b="1" i="0" baseline="0" dirty="0">
                <a:effectLst/>
              </a:rPr>
            </a:br>
            <a:r>
              <a:rPr lang="en-US" sz="1200" b="1" i="0" baseline="0" dirty="0">
                <a:effectLst/>
              </a:rPr>
              <a:t>(fixed and random weight)</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6388219544846051E-2"/>
          <c:y val="0.18972798027279031"/>
          <c:w val="0.88076137884872829"/>
          <c:h val="0.50921795704488149"/>
        </c:manualLayout>
      </c:layout>
      <c:barChart>
        <c:barDir val="col"/>
        <c:grouping val="clustered"/>
        <c:varyColors val="0"/>
        <c:ser>
          <c:idx val="0"/>
          <c:order val="0"/>
          <c:tx>
            <c:strRef>
              <c:f>Sheet1!$B$1</c:f>
              <c:strCache>
                <c:ptCount val="1"/>
                <c:pt idx="0">
                  <c:v>Volume sales</c:v>
                </c:pt>
              </c:strCache>
            </c:strRef>
          </c:tx>
          <c:spPr>
            <a:solidFill>
              <a:schemeClr val="accent3"/>
            </a:solidFill>
            <a:ln>
              <a:noFill/>
            </a:ln>
            <a:effectLst/>
          </c:spPr>
          <c:invertIfNegative val="0"/>
          <c:dPt>
            <c:idx val="4"/>
            <c:invertIfNegative val="0"/>
            <c:bubble3D val="0"/>
            <c:spPr>
              <a:solidFill>
                <a:schemeClr val="accent3"/>
              </a:solidFill>
              <a:ln>
                <a:noFill/>
              </a:ln>
              <a:effectLst/>
            </c:spPr>
            <c:extLst>
              <c:ext xmlns:c16="http://schemas.microsoft.com/office/drawing/2014/chart" uri="{C3380CC4-5D6E-409C-BE32-E72D297353CC}">
                <c16:uniqueId val="{00000003-C2C0-4488-91DA-5C508AFE2721}"/>
              </c:ext>
            </c:extLst>
          </c:dPt>
          <c:dLbls>
            <c:dLbl>
              <c:idx val="0"/>
              <c:tx>
                <c:rich>
                  <a:bodyPr/>
                  <a:lstStyle/>
                  <a:p>
                    <a:r>
                      <a:rPr lang="en-US" dirty="0"/>
                      <a:t>55.5M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2C0-4488-91DA-5C508AFE2721}"/>
                </c:ext>
              </c:extLst>
            </c:dLbl>
            <c:dLbl>
              <c:idx val="1"/>
              <c:tx>
                <c:rich>
                  <a:bodyPr/>
                  <a:lstStyle/>
                  <a:p>
                    <a:r>
                      <a:rPr lang="en-US" dirty="0"/>
                      <a:t>49.6M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2C0-4488-91DA-5C508AFE2721}"/>
                </c:ext>
              </c:extLst>
            </c:dLbl>
            <c:dLbl>
              <c:idx val="2"/>
              <c:layout>
                <c:manualLayout>
                  <c:x val="4.2373764026219308E-3"/>
                  <c:y val="6.5038976731762992E-3"/>
                </c:manualLayout>
              </c:layout>
              <c:tx>
                <c:rich>
                  <a:bodyPr/>
                  <a:lstStyle/>
                  <a:p>
                    <a:r>
                      <a:rPr lang="en-US" dirty="0"/>
                      <a:t>46.1M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8D3-4DB9-B7D8-FA8D23170E32}"/>
                </c:ext>
              </c:extLst>
            </c:dLbl>
            <c:dLbl>
              <c:idx val="3"/>
              <c:layout>
                <c:manualLayout>
                  <c:x val="6.6975680620577609E-3"/>
                  <c:y val="0"/>
                </c:manualLayout>
              </c:layout>
              <c:tx>
                <c:rich>
                  <a:bodyPr/>
                  <a:lstStyle/>
                  <a:p>
                    <a:r>
                      <a:rPr lang="en-US" dirty="0"/>
                      <a:t>51.2M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2C0-4488-91DA-5C508AFE2721}"/>
                </c:ext>
              </c:extLst>
            </c:dLbl>
            <c:dLbl>
              <c:idx val="4"/>
              <c:layout>
                <c:manualLayout>
                  <c:x val="2.2325226873526009E-3"/>
                  <c:y val="0"/>
                </c:manualLayout>
              </c:layout>
              <c:tx>
                <c:rich>
                  <a:bodyPr/>
                  <a:lstStyle/>
                  <a:p>
                    <a:r>
                      <a:rPr lang="en-US" dirty="0"/>
                      <a:t>52.3M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2C0-4488-91DA-5C508AFE2721}"/>
                </c:ext>
              </c:extLst>
            </c:dLbl>
            <c:dLbl>
              <c:idx val="5"/>
              <c:layout>
                <c:manualLayout>
                  <c:x val="6.8551206728664892E-3"/>
                  <c:y val="0"/>
                </c:manualLayout>
              </c:layout>
              <c:tx>
                <c:rich>
                  <a:bodyPr/>
                  <a:lstStyle/>
                  <a:p>
                    <a:r>
                      <a:rPr lang="en-US" dirty="0"/>
                      <a:t>48.4M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975-4361-B112-B60AD33AF709}"/>
                </c:ext>
              </c:extLst>
            </c:dLbl>
            <c:dLbl>
              <c:idx val="6"/>
              <c:layout>
                <c:manualLayout>
                  <c:x val="4.9378500428057014E-3"/>
                  <c:y val="1.4812732651753171E-2"/>
                </c:manualLayout>
              </c:layout>
              <c:tx>
                <c:rich>
                  <a:bodyPr/>
                  <a:lstStyle/>
                  <a:p>
                    <a:r>
                      <a:rPr lang="en-US" dirty="0"/>
                      <a:t>44.8M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75F-42E3-B303-4A1CE4CA948B}"/>
                </c:ext>
              </c:extLst>
            </c:dLbl>
            <c:dLbl>
              <c:idx val="7"/>
              <c:tx>
                <c:rich>
                  <a:bodyPr/>
                  <a:lstStyle/>
                  <a:p>
                    <a:r>
                      <a:rPr lang="en-US" dirty="0"/>
                      <a:t>48.6M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2C0-4488-91DA-5C508AFE2721}"/>
                </c:ext>
              </c:extLst>
            </c:dLbl>
            <c:dLbl>
              <c:idx val="8"/>
              <c:tx>
                <c:rich>
                  <a:bodyPr/>
                  <a:lstStyle/>
                  <a:p>
                    <a:r>
                      <a:rPr lang="en-US" dirty="0"/>
                      <a:t>49.2M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BBB-45BA-A8AC-134B9520F37F}"/>
                </c:ext>
              </c:extLst>
            </c:dLbl>
            <c:dLbl>
              <c:idx val="9"/>
              <c:layout>
                <c:manualLayout>
                  <c:x val="-4.7269712647961758E-4"/>
                  <c:y val="0"/>
                </c:manualLayout>
              </c:layout>
              <c:tx>
                <c:rich>
                  <a:bodyPr/>
                  <a:lstStyle/>
                  <a:p>
                    <a:r>
                      <a:rPr lang="en-US" dirty="0"/>
                      <a:t>45.6M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ACD-4BC2-95BA-413171A5D465}"/>
                </c:ext>
              </c:extLst>
            </c:dLbl>
            <c:dLbl>
              <c:idx val="10"/>
              <c:tx>
                <c:rich>
                  <a:bodyPr/>
                  <a:lstStyle/>
                  <a:p>
                    <a:r>
                      <a:rPr lang="en-US" dirty="0"/>
                      <a:t>13.1M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373-4DD6-A331-6A85BA1DA218}"/>
                </c:ext>
              </c:extLst>
            </c:dLbl>
            <c:dLbl>
              <c:idx val="11"/>
              <c:tx>
                <c:rich>
                  <a:bodyPr/>
                  <a:lstStyle/>
                  <a:p>
                    <a:r>
                      <a:rPr lang="en-US" dirty="0"/>
                      <a:t>39.4M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8D2-4CF8-968D-9C14BDE3F234}"/>
                </c:ext>
              </c:extLst>
            </c:dLbl>
            <c:dLbl>
              <c:idx val="12"/>
              <c:tx>
                <c:rich>
                  <a:bodyPr/>
                  <a:lstStyle/>
                  <a:p>
                    <a:r>
                      <a:rPr lang="en-US" dirty="0"/>
                      <a:t>12.7M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DC8-42AE-9C48-CD1F1A64D92A}"/>
                </c:ext>
              </c:extLst>
            </c:dLbl>
            <c:dLbl>
              <c:idx val="13"/>
              <c:tx>
                <c:rich>
                  <a:bodyPr/>
                  <a:lstStyle/>
                  <a:p>
                    <a:r>
                      <a:rPr lang="en-US"/>
                      <a:t>12.4M</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8F0-4DAA-B3D4-E8F43264E1D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Q1 22</c:v>
                </c:pt>
                <c:pt idx="1">
                  <c:v>Q2 22</c:v>
                </c:pt>
                <c:pt idx="2">
                  <c:v>Q3 22</c:v>
                </c:pt>
                <c:pt idx="3">
                  <c:v>Q4 22</c:v>
                </c:pt>
                <c:pt idx="4">
                  <c:v>Q1 23</c:v>
                </c:pt>
                <c:pt idx="5">
                  <c:v>Q2 23</c:v>
                </c:pt>
                <c:pt idx="6">
                  <c:v>Q3 23</c:v>
                </c:pt>
                <c:pt idx="7">
                  <c:v>Q4 23</c:v>
                </c:pt>
                <c:pt idx="8">
                  <c:v>Q1 24</c:v>
                </c:pt>
                <c:pt idx="9">
                  <c:v>Q2 24</c:v>
                </c:pt>
                <c:pt idx="10">
                  <c:v>4 w.e. 8/11/24</c:v>
                </c:pt>
              </c:strCache>
            </c:strRef>
          </c:cat>
          <c:val>
            <c:numRef>
              <c:f>Sheet1!$B$2:$B$12</c:f>
              <c:numCache>
                <c:formatCode>#,##0</c:formatCode>
                <c:ptCount val="11"/>
                <c:pt idx="0">
                  <c:v>55505487.970390782</c:v>
                </c:pt>
                <c:pt idx="1">
                  <c:v>49608012.157863475</c:v>
                </c:pt>
                <c:pt idx="2">
                  <c:v>46139803.470841557</c:v>
                </c:pt>
                <c:pt idx="3">
                  <c:v>51214205.333620265</c:v>
                </c:pt>
                <c:pt idx="4">
                  <c:v>52317599.126959942</c:v>
                </c:pt>
                <c:pt idx="5">
                  <c:v>48390569.852471508</c:v>
                </c:pt>
                <c:pt idx="6">
                  <c:v>44846898.720718488</c:v>
                </c:pt>
                <c:pt idx="7">
                  <c:v>48638022.045488477</c:v>
                </c:pt>
                <c:pt idx="8">
                  <c:v>49216977.467143103</c:v>
                </c:pt>
                <c:pt idx="9">
                  <c:v>45566844.087734692</c:v>
                </c:pt>
                <c:pt idx="10">
                  <c:v>13144960</c:v>
                </c:pt>
              </c:numCache>
            </c:numRef>
          </c:val>
          <c:extLst>
            <c:ext xmlns:c16="http://schemas.microsoft.com/office/drawing/2014/chart" uri="{C3380CC4-5D6E-409C-BE32-E72D297353CC}">
              <c16:uniqueId val="{00000001-98D3-4DB9-B7D8-FA8D23170E32}"/>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c:v>
                </c:pt>
              </c:strCache>
            </c:strRef>
          </c:tx>
          <c:spPr>
            <a:ln w="28575" cap="rnd">
              <a:solidFill>
                <a:schemeClr val="accent2"/>
              </a:solidFill>
              <a:round/>
            </a:ln>
            <a:effectLst/>
          </c:spPr>
          <c:marker>
            <c:symbol val="none"/>
          </c:marker>
          <c:dLbls>
            <c:dLbl>
              <c:idx val="1"/>
              <c:layout>
                <c:manualLayout>
                  <c:x val="-3.0804042606377049E-2"/>
                  <c:y val="-6.07692357038176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0D-4185-B7A1-1E16991026E8}"/>
                </c:ext>
              </c:extLst>
            </c:dLbl>
            <c:dLbl>
              <c:idx val="9"/>
              <c:layout>
                <c:manualLayout>
                  <c:x val="-4.8185097489167869E-2"/>
                  <c:y val="-3.8855722234436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73-4DD6-A331-6A85BA1DA218}"/>
                </c:ext>
              </c:extLst>
            </c:dLbl>
            <c:dLbl>
              <c:idx val="10"/>
              <c:layout>
                <c:manualLayout>
                  <c:x val="-4.2479103629008544E-2"/>
                  <c:y val="-3.88557222344366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73-4DD6-A331-6A85BA1DA218}"/>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Q1 22</c:v>
                </c:pt>
                <c:pt idx="1">
                  <c:v>Q2 22</c:v>
                </c:pt>
                <c:pt idx="2">
                  <c:v>Q3 22</c:v>
                </c:pt>
                <c:pt idx="3">
                  <c:v>Q4 22</c:v>
                </c:pt>
                <c:pt idx="4">
                  <c:v>Q1 23</c:v>
                </c:pt>
                <c:pt idx="5">
                  <c:v>Q2 23</c:v>
                </c:pt>
                <c:pt idx="6">
                  <c:v>Q3 23</c:v>
                </c:pt>
                <c:pt idx="7">
                  <c:v>Q4 23</c:v>
                </c:pt>
                <c:pt idx="8">
                  <c:v>Q1 24</c:v>
                </c:pt>
                <c:pt idx="9">
                  <c:v>Q2 24</c:v>
                </c:pt>
                <c:pt idx="10">
                  <c:v>4 w.e. 8/11/24</c:v>
                </c:pt>
              </c:strCache>
            </c:strRef>
          </c:cat>
          <c:val>
            <c:numRef>
              <c:f>Sheet1!$C$2:$C$12</c:f>
              <c:numCache>
                <c:formatCode>0.0%</c:formatCode>
                <c:ptCount val="11"/>
                <c:pt idx="0">
                  <c:v>-0.1096204377254843</c:v>
                </c:pt>
                <c:pt idx="1">
                  <c:v>-9.7155356191826123E-2</c:v>
                </c:pt>
                <c:pt idx="2">
                  <c:v>-0.10112288022423047</c:v>
                </c:pt>
                <c:pt idx="3">
                  <c:v>-6.6791182907123547E-2</c:v>
                </c:pt>
                <c:pt idx="4">
                  <c:v>-5.7433759435308346E-2</c:v>
                </c:pt>
                <c:pt idx="5">
                  <c:v>-2.4541243489414891E-2</c:v>
                </c:pt>
                <c:pt idx="6">
                  <c:v>-2.8021462010346644E-2</c:v>
                </c:pt>
                <c:pt idx="7">
                  <c:v>-5.0302123626637697E-2</c:v>
                </c:pt>
                <c:pt idx="8">
                  <c:v>-5.9265365986931308E-2</c:v>
                </c:pt>
                <c:pt idx="9">
                  <c:v>-5.8352810751051525E-2</c:v>
                </c:pt>
                <c:pt idx="10">
                  <c:v>-3.7999999999999999E-2</c:v>
                </c:pt>
              </c:numCache>
            </c:numRef>
          </c:val>
          <c:smooth val="0"/>
          <c:extLst>
            <c:ext xmlns:c16="http://schemas.microsoft.com/office/drawing/2014/chart" uri="{C3380CC4-5D6E-409C-BE32-E72D297353CC}">
              <c16:uniqueId val="{0000000B-98D3-4DB9-B7D8-FA8D23170E32}"/>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708972767"/>
        <c:crosses val="autoZero"/>
        <c:crossBetween val="between"/>
      </c:valAx>
      <c:valAx>
        <c:axId val="709002719"/>
        <c:scaling>
          <c:orientation val="minMax"/>
          <c:max val="0.15000000000000002"/>
          <c:min val="-0.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t"/>
        <c:numFmt formatCode="General" sourceLinked="1"/>
        <c:majorTickMark val="out"/>
        <c:minorTickMark val="none"/>
        <c:tickLblPos val="nextTo"/>
        <c:crossAx val="709002719"/>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a:effectLst/>
              </a:rPr>
              <a:t>Crimini mushroom, $ and % vs YA</a:t>
            </a:r>
            <a:br>
              <a:rPr lang="en-US" sz="1600" b="1" i="0" baseline="0" dirty="0">
                <a:effectLst/>
              </a:rPr>
            </a:br>
            <a:r>
              <a:rPr lang="en-US" sz="1200" b="1" i="0" baseline="0" dirty="0">
                <a:effectLst/>
              </a:rPr>
              <a:t>(fixed and random weight)</a:t>
            </a:r>
            <a:endParaRPr lang="en-US" dirty="0">
              <a:effectLst/>
            </a:endParaRPr>
          </a:p>
        </c:rich>
      </c:tx>
      <c:layout>
        <c:manualLayout>
          <c:xMode val="edge"/>
          <c:yMode val="edge"/>
          <c:x val="0.25181224899598392"/>
          <c:y val="2.221056313396292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332797858099063E-2"/>
          <c:y val="0.19378788338927819"/>
          <c:w val="0.88704183400267722"/>
          <c:h val="0.4863158517971059"/>
        </c:manualLayout>
      </c:layout>
      <c:barChart>
        <c:barDir val="col"/>
        <c:grouping val="clustered"/>
        <c:varyColors val="0"/>
        <c:ser>
          <c:idx val="0"/>
          <c:order val="0"/>
          <c:tx>
            <c:strRef>
              <c:f>Sheet1!$B$1</c:f>
              <c:strCache>
                <c:ptCount val="1"/>
                <c:pt idx="0">
                  <c:v>Dollar sales</c:v>
                </c:pt>
              </c:strCache>
            </c:strRef>
          </c:tx>
          <c:spPr>
            <a:solidFill>
              <a:schemeClr val="accent3"/>
            </a:solidFill>
            <a:ln>
              <a:noFill/>
            </a:ln>
            <a:effectLst/>
          </c:spPr>
          <c:invertIfNegative val="0"/>
          <c:dPt>
            <c:idx val="4"/>
            <c:invertIfNegative val="0"/>
            <c:bubble3D val="0"/>
            <c:spPr>
              <a:solidFill>
                <a:schemeClr val="accent3"/>
              </a:solidFill>
              <a:ln>
                <a:noFill/>
              </a:ln>
              <a:effectLst/>
            </c:spPr>
            <c:extLst>
              <c:ext xmlns:c16="http://schemas.microsoft.com/office/drawing/2014/chart" uri="{C3380CC4-5D6E-409C-BE32-E72D297353CC}">
                <c16:uniqueId val="{00000003-CE80-4B0D-B616-B580467140BC}"/>
              </c:ext>
            </c:extLst>
          </c:dPt>
          <c:dLbls>
            <c:dLbl>
              <c:idx val="0"/>
              <c:tx>
                <c:rich>
                  <a:bodyPr/>
                  <a:lstStyle/>
                  <a:p>
                    <a:r>
                      <a:rPr lang="en-US" dirty="0"/>
                      <a:t>$140M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E80-4B0D-B616-B580467140BC}"/>
                </c:ext>
              </c:extLst>
            </c:dLbl>
            <c:dLbl>
              <c:idx val="1"/>
              <c:tx>
                <c:rich>
                  <a:bodyPr/>
                  <a:lstStyle/>
                  <a:p>
                    <a:r>
                      <a:rPr lang="en-US" dirty="0">
                        <a:solidFill>
                          <a:schemeClr val="tx1"/>
                        </a:solidFill>
                      </a:rPr>
                      <a:t>$126M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E80-4B0D-B616-B580467140BC}"/>
                </c:ext>
              </c:extLst>
            </c:dLbl>
            <c:dLbl>
              <c:idx val="2"/>
              <c:layout>
                <c:manualLayout>
                  <c:x val="-4.0160642570320088E-5"/>
                  <c:y val="-1.637688884032041E-2"/>
                </c:manualLayout>
              </c:layout>
              <c:tx>
                <c:rich>
                  <a:bodyPr/>
                  <a:lstStyle/>
                  <a:p>
                    <a:r>
                      <a:rPr lang="en-US" dirty="0"/>
                      <a:t>$124M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8D3-4DB9-B7D8-FA8D23170E32}"/>
                </c:ext>
              </c:extLst>
            </c:dLbl>
            <c:dLbl>
              <c:idx val="3"/>
              <c:tx>
                <c:rich>
                  <a:bodyPr/>
                  <a:lstStyle/>
                  <a:p>
                    <a:r>
                      <a:rPr lang="en-US" dirty="0"/>
                      <a:t>$144M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E80-4B0D-B616-B580467140BC}"/>
                </c:ext>
              </c:extLst>
            </c:dLbl>
            <c:dLbl>
              <c:idx val="4"/>
              <c:layout>
                <c:manualLayout>
                  <c:x val="8.7368610187763106E-3"/>
                  <c:y val="7.9299763794360659E-3"/>
                </c:manualLayout>
              </c:layout>
              <c:tx>
                <c:rich>
                  <a:bodyPr/>
                  <a:lstStyle/>
                  <a:p>
                    <a:r>
                      <a:rPr lang="en-US" dirty="0"/>
                      <a:t>$150M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E80-4B0D-B616-B580467140BC}"/>
                </c:ext>
              </c:extLst>
            </c:dLbl>
            <c:dLbl>
              <c:idx val="5"/>
              <c:tx>
                <c:rich>
                  <a:bodyPr/>
                  <a:lstStyle/>
                  <a:p>
                    <a:r>
                      <a:rPr lang="en-US" dirty="0"/>
                      <a:t>$134M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E80-4B0D-B616-B580467140BC}"/>
                </c:ext>
              </c:extLst>
            </c:dLbl>
            <c:dLbl>
              <c:idx val="6"/>
              <c:layout>
                <c:manualLayout>
                  <c:x val="-4.0937081659974004E-3"/>
                  <c:y val="-3.7017605223271577E-2"/>
                </c:manualLayout>
              </c:layout>
              <c:tx>
                <c:rich>
                  <a:bodyPr/>
                  <a:lstStyle/>
                  <a:p>
                    <a:r>
                      <a:rPr lang="en-US" dirty="0"/>
                      <a:t>$125M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E80-4B0D-B616-B580467140BC}"/>
                </c:ext>
              </c:extLst>
            </c:dLbl>
            <c:dLbl>
              <c:idx val="7"/>
              <c:layout>
                <c:manualLayout>
                  <c:x val="2.0267737617135208E-3"/>
                  <c:y val="-2.2076775096187513E-2"/>
                </c:manualLayout>
              </c:layout>
              <c:tx>
                <c:rich>
                  <a:bodyPr/>
                  <a:lstStyle/>
                  <a:p>
                    <a:r>
                      <a:rPr lang="en-US" dirty="0"/>
                      <a:t>$142M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E80-4B0D-B616-B580467140BC}"/>
                </c:ext>
              </c:extLst>
            </c:dLbl>
            <c:dLbl>
              <c:idx val="8"/>
              <c:layout>
                <c:manualLayout>
                  <c:x val="6.3755020080320506E-3"/>
                  <c:y val="-7.4035210446543416E-3"/>
                </c:manualLayout>
              </c:layout>
              <c:tx>
                <c:rich>
                  <a:bodyPr/>
                  <a:lstStyle/>
                  <a:p>
                    <a:r>
                      <a:rPr lang="en-US" dirty="0"/>
                      <a:t>$148M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EB3-409F-A200-DE56D2EF2329}"/>
                </c:ext>
              </c:extLst>
            </c:dLbl>
            <c:dLbl>
              <c:idx val="9"/>
              <c:layout>
                <c:manualLayout>
                  <c:x val="4.2503346720214191E-3"/>
                  <c:y val="-1.4807042089308615E-2"/>
                </c:manualLayout>
              </c:layout>
              <c:tx>
                <c:rich>
                  <a:bodyPr/>
                  <a:lstStyle/>
                  <a:p>
                    <a:r>
                      <a:rPr lang="en-US" dirty="0"/>
                      <a:t>$131M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F27-4A33-BE93-F78F4D80EA7E}"/>
                </c:ext>
              </c:extLst>
            </c:dLbl>
            <c:dLbl>
              <c:idx val="10"/>
              <c:tx>
                <c:rich>
                  <a:bodyPr/>
                  <a:lstStyle/>
                  <a:p>
                    <a:r>
                      <a:rPr lang="en-US" dirty="0"/>
                      <a:t>$37.5M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C48-4C13-8355-DF64CB5C9B94}"/>
                </c:ext>
              </c:extLst>
            </c:dLbl>
            <c:dLbl>
              <c:idx val="11"/>
              <c:tx>
                <c:rich>
                  <a:bodyPr/>
                  <a:lstStyle/>
                  <a:p>
                    <a:r>
                      <a:rPr lang="en-US" dirty="0"/>
                      <a:t>$109.3M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120-4920-8619-A96F3C3C05EC}"/>
                </c:ext>
              </c:extLst>
            </c:dLbl>
            <c:dLbl>
              <c:idx val="12"/>
              <c:layout>
                <c:manualLayout>
                  <c:x val="6.3755020080321287E-3"/>
                  <c:y val="-6.7864825595741409E-17"/>
                </c:manualLayout>
              </c:layout>
              <c:tx>
                <c:rich>
                  <a:bodyPr/>
                  <a:lstStyle/>
                  <a:p>
                    <a:r>
                      <a:rPr lang="en-US" dirty="0"/>
                      <a:t>$35.4M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DF1-474B-82DF-D6E150DF77EE}"/>
                </c:ext>
              </c:extLst>
            </c:dLbl>
            <c:dLbl>
              <c:idx val="13"/>
              <c:layout>
                <c:manualLayout>
                  <c:x val="1.7001338688085676E-2"/>
                  <c:y val="1.1105281566981462E-2"/>
                </c:manualLayout>
              </c:layout>
              <c:tx>
                <c:rich>
                  <a:bodyPr/>
                  <a:lstStyle/>
                  <a:p>
                    <a:r>
                      <a:rPr lang="en-US" dirty="0"/>
                      <a:t>$36.7M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4BF-4F15-A67B-5A756182C94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Q1 22</c:v>
                </c:pt>
                <c:pt idx="1">
                  <c:v>Q2 22</c:v>
                </c:pt>
                <c:pt idx="2">
                  <c:v>Q3 22</c:v>
                </c:pt>
                <c:pt idx="3">
                  <c:v>Q4 22</c:v>
                </c:pt>
                <c:pt idx="4">
                  <c:v>Q1 23</c:v>
                </c:pt>
                <c:pt idx="5">
                  <c:v>Q2 23</c:v>
                </c:pt>
                <c:pt idx="6">
                  <c:v>Q3 23</c:v>
                </c:pt>
                <c:pt idx="7">
                  <c:v>Q4 23</c:v>
                </c:pt>
                <c:pt idx="8">
                  <c:v>Q1 24</c:v>
                </c:pt>
                <c:pt idx="9">
                  <c:v>Q2 24</c:v>
                </c:pt>
                <c:pt idx="10">
                  <c:v>4 w.e. 8/11/24</c:v>
                </c:pt>
              </c:strCache>
            </c:strRef>
          </c:cat>
          <c:val>
            <c:numRef>
              <c:f>Sheet1!$B$2:$B$12</c:f>
              <c:numCache>
                <c:formatCode>\$#,##0</c:formatCode>
                <c:ptCount val="11"/>
                <c:pt idx="0">
                  <c:v>139658990.42053965</c:v>
                </c:pt>
                <c:pt idx="1">
                  <c:v>125543682.13968858</c:v>
                </c:pt>
                <c:pt idx="2">
                  <c:v>124108612.11075106</c:v>
                </c:pt>
                <c:pt idx="3">
                  <c:v>144147009.99298289</c:v>
                </c:pt>
                <c:pt idx="4">
                  <c:v>149820154.68174115</c:v>
                </c:pt>
                <c:pt idx="5">
                  <c:v>133751106.76134357</c:v>
                </c:pt>
                <c:pt idx="6">
                  <c:v>124911835.77958661</c:v>
                </c:pt>
                <c:pt idx="7">
                  <c:v>142127353.93791991</c:v>
                </c:pt>
                <c:pt idx="8">
                  <c:v>147687764.29026258</c:v>
                </c:pt>
                <c:pt idx="9">
                  <c:v>130857242.84403424</c:v>
                </c:pt>
                <c:pt idx="10">
                  <c:v>37494824</c:v>
                </c:pt>
              </c:numCache>
            </c:numRef>
          </c:val>
          <c:extLst>
            <c:ext xmlns:c16="http://schemas.microsoft.com/office/drawing/2014/chart" uri="{C3380CC4-5D6E-409C-BE32-E72D297353CC}">
              <c16:uniqueId val="{00000001-98D3-4DB9-B7D8-FA8D23170E32}"/>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c:v>
                </c:pt>
              </c:strCache>
            </c:strRef>
          </c:tx>
          <c:spPr>
            <a:ln w="28575" cap="rnd">
              <a:solidFill>
                <a:schemeClr val="accent2"/>
              </a:solidFill>
              <a:round/>
            </a:ln>
            <a:effectLst/>
          </c:spPr>
          <c:marker>
            <c:symbol val="none"/>
          </c:marker>
          <c:dLbls>
            <c:dLbl>
              <c:idx val="0"/>
              <c:layout>
                <c:manualLayout>
                  <c:x val="-6.4979082998661314E-2"/>
                  <c:y val="-3.37880377754459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D3-4DB9-B7D8-FA8D23170E32}"/>
                </c:ext>
              </c:extLst>
            </c:dLbl>
            <c:dLbl>
              <c:idx val="1"/>
              <c:layout>
                <c:manualLayout>
                  <c:x val="-4.360827598103139E-2"/>
                  <c:y val="4.06320837957451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D3-4DB9-B7D8-FA8D23170E32}"/>
                </c:ext>
              </c:extLst>
            </c:dLbl>
            <c:dLbl>
              <c:idx val="2"/>
              <c:layout>
                <c:manualLayout>
                  <c:x val="-4.2782961049911597E-2"/>
                  <c:y val="-3.2643545828717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8D3-4DB9-B7D8-FA8D23170E32}"/>
                </c:ext>
              </c:extLst>
            </c:dLbl>
            <c:dLbl>
              <c:idx val="3"/>
              <c:layout>
                <c:manualLayout>
                  <c:x val="-4.7605566384313625E-2"/>
                  <c:y val="-4.39426191186650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8D3-4DB9-B7D8-FA8D23170E32}"/>
                </c:ext>
              </c:extLst>
            </c:dLbl>
            <c:dLbl>
              <c:idx val="4"/>
              <c:layout>
                <c:manualLayout>
                  <c:x val="-4.5651312590790423E-2"/>
                  <c:y val="-4.45442376900746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8D3-4DB9-B7D8-FA8D23170E32}"/>
                </c:ext>
              </c:extLst>
            </c:dLbl>
            <c:dLbl>
              <c:idx val="5"/>
              <c:layout>
                <c:manualLayout>
                  <c:x val="-4.6662755357784094E-2"/>
                  <c:y val="-4.46765212916195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8D3-4DB9-B7D8-FA8D23170E32}"/>
                </c:ext>
              </c:extLst>
            </c:dLbl>
            <c:dLbl>
              <c:idx val="6"/>
              <c:layout>
                <c:manualLayout>
                  <c:x val="-5.3287294041311759E-2"/>
                  <c:y val="-2.56684550120988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8D3-4DB9-B7D8-FA8D23170E32}"/>
                </c:ext>
              </c:extLst>
            </c:dLbl>
            <c:dLbl>
              <c:idx val="7"/>
              <c:layout>
                <c:manualLayout>
                  <c:x val="-5.0900435073627848E-2"/>
                  <c:y val="-3.21441063308849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8D3-4DB9-B7D8-FA8D23170E32}"/>
                </c:ext>
              </c:extLst>
            </c:dLbl>
            <c:dLbl>
              <c:idx val="8"/>
              <c:layout>
                <c:manualLayout>
                  <c:x val="-3.5405118462614196E-2"/>
                  <c:y val="-3.93907884630973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8D3-4DB9-B7D8-FA8D23170E32}"/>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Q1 22</c:v>
                </c:pt>
                <c:pt idx="1">
                  <c:v>Q2 22</c:v>
                </c:pt>
                <c:pt idx="2">
                  <c:v>Q3 22</c:v>
                </c:pt>
                <c:pt idx="3">
                  <c:v>Q4 22</c:v>
                </c:pt>
                <c:pt idx="4">
                  <c:v>Q1 23</c:v>
                </c:pt>
                <c:pt idx="5">
                  <c:v>Q2 23</c:v>
                </c:pt>
                <c:pt idx="6">
                  <c:v>Q3 23</c:v>
                </c:pt>
                <c:pt idx="7">
                  <c:v>Q4 23</c:v>
                </c:pt>
                <c:pt idx="8">
                  <c:v>Q1 24</c:v>
                </c:pt>
                <c:pt idx="9">
                  <c:v>Q2 24</c:v>
                </c:pt>
                <c:pt idx="10">
                  <c:v>4 w.e. 8/11/24</c:v>
                </c:pt>
              </c:strCache>
            </c:strRef>
          </c:cat>
          <c:val>
            <c:numRef>
              <c:f>Sheet1!$C$2:$C$12</c:f>
              <c:numCache>
                <c:formatCode>0.0%</c:formatCode>
                <c:ptCount val="11"/>
                <c:pt idx="0">
                  <c:v>-6.277854034085842E-3</c:v>
                </c:pt>
                <c:pt idx="1">
                  <c:v>2.9297362214843865E-2</c:v>
                </c:pt>
                <c:pt idx="2">
                  <c:v>7.9841487042308423E-2</c:v>
                </c:pt>
                <c:pt idx="3">
                  <c:v>9.6600823993604007E-2</c:v>
                </c:pt>
                <c:pt idx="4">
                  <c:v>7.2756964879985286E-2</c:v>
                </c:pt>
                <c:pt idx="5">
                  <c:v>6.5375050992393671E-2</c:v>
                </c:pt>
                <c:pt idx="6">
                  <c:v>6.4719414323862242E-3</c:v>
                </c:pt>
                <c:pt idx="7">
                  <c:v>-1.4011085316035036E-2</c:v>
                </c:pt>
                <c:pt idx="8">
                  <c:v>-1.4233000866995339E-2</c:v>
                </c:pt>
                <c:pt idx="9">
                  <c:v>-2.1636186700668067E-2</c:v>
                </c:pt>
                <c:pt idx="10">
                  <c:v>-5.0000000000000001E-3</c:v>
                </c:pt>
              </c:numCache>
            </c:numRef>
          </c:val>
          <c:smooth val="0"/>
          <c:extLst>
            <c:ext xmlns:c16="http://schemas.microsoft.com/office/drawing/2014/chart" uri="{C3380CC4-5D6E-409C-BE32-E72D297353CC}">
              <c16:uniqueId val="{0000000B-98D3-4DB9-B7D8-FA8D23170E32}"/>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ln>
                  <a:noFill/>
                </a:ln>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708972767"/>
        <c:crosses val="autoZero"/>
        <c:crossBetween val="between"/>
      </c:valAx>
      <c:valAx>
        <c:axId val="709002719"/>
        <c:scaling>
          <c:orientation val="minMax"/>
          <c:max val="0.2"/>
          <c:min val="-0.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t"/>
        <c:numFmt formatCode="General" sourceLinked="1"/>
        <c:majorTickMark val="out"/>
        <c:minorTickMark val="none"/>
        <c:tickLblPos val="nextTo"/>
        <c:crossAx val="709002719"/>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err="1">
                <a:effectLst/>
              </a:rPr>
              <a:t>Crimini</a:t>
            </a:r>
            <a:r>
              <a:rPr lang="en-US" sz="1600" b="1" i="0" baseline="0" dirty="0">
                <a:effectLst/>
              </a:rPr>
              <a:t> mushroom, lbs and % vs YA</a:t>
            </a:r>
            <a:br>
              <a:rPr lang="en-US" sz="1600" b="1" i="0" baseline="0" dirty="0">
                <a:effectLst/>
              </a:rPr>
            </a:br>
            <a:r>
              <a:rPr lang="en-US" sz="1200" b="1" i="0" baseline="0" dirty="0">
                <a:effectLst/>
              </a:rPr>
              <a:t>(fixed and random weight)</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4805890227576975E-2"/>
          <c:y val="0.20101811293950514"/>
          <c:w val="0.87959270414993296"/>
          <c:h val="0.4789631315552631"/>
        </c:manualLayout>
      </c:layout>
      <c:barChart>
        <c:barDir val="col"/>
        <c:grouping val="clustered"/>
        <c:varyColors val="0"/>
        <c:ser>
          <c:idx val="0"/>
          <c:order val="0"/>
          <c:tx>
            <c:strRef>
              <c:f>Sheet1!$B$1</c:f>
              <c:strCache>
                <c:ptCount val="1"/>
                <c:pt idx="0">
                  <c:v>Volume sales</c:v>
                </c:pt>
              </c:strCache>
            </c:strRef>
          </c:tx>
          <c:spPr>
            <a:solidFill>
              <a:schemeClr val="accent3"/>
            </a:solidFill>
            <a:ln>
              <a:noFill/>
            </a:ln>
            <a:effectLst/>
          </c:spPr>
          <c:invertIfNegative val="0"/>
          <c:dPt>
            <c:idx val="4"/>
            <c:invertIfNegative val="0"/>
            <c:bubble3D val="0"/>
            <c:spPr>
              <a:solidFill>
                <a:schemeClr val="accent3"/>
              </a:solidFill>
              <a:ln>
                <a:noFill/>
              </a:ln>
              <a:effectLst/>
            </c:spPr>
            <c:extLst>
              <c:ext xmlns:c16="http://schemas.microsoft.com/office/drawing/2014/chart" uri="{C3380CC4-5D6E-409C-BE32-E72D297353CC}">
                <c16:uniqueId val="{00000001-4519-4A4F-8DB2-5106DF0F03BE}"/>
              </c:ext>
            </c:extLst>
          </c:dPt>
          <c:dLbls>
            <c:dLbl>
              <c:idx val="0"/>
              <c:tx>
                <c:rich>
                  <a:bodyPr/>
                  <a:lstStyle/>
                  <a:p>
                    <a:r>
                      <a:rPr lang="en-US" dirty="0"/>
                      <a:t>31.5M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519-4A4F-8DB2-5106DF0F03BE}"/>
                </c:ext>
              </c:extLst>
            </c:dLbl>
            <c:dLbl>
              <c:idx val="1"/>
              <c:layout>
                <c:manualLayout>
                  <c:x val="4.2503346720214191E-3"/>
                  <c:y val="-3.3945453519492102E-17"/>
                </c:manualLayout>
              </c:layout>
              <c:tx>
                <c:rich>
                  <a:bodyPr/>
                  <a:lstStyle/>
                  <a:p>
                    <a:r>
                      <a:rPr lang="en-US" dirty="0"/>
                      <a:t>27.4M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519-4A4F-8DB2-5106DF0F03BE}"/>
                </c:ext>
              </c:extLst>
            </c:dLbl>
            <c:dLbl>
              <c:idx val="2"/>
              <c:layout>
                <c:manualLayout>
                  <c:x val="4.2373764026219308E-3"/>
                  <c:y val="6.5038976731762992E-3"/>
                </c:manualLayout>
              </c:layout>
              <c:tx>
                <c:rich>
                  <a:bodyPr/>
                  <a:lstStyle/>
                  <a:p>
                    <a:r>
                      <a:rPr lang="en-US" dirty="0"/>
                      <a:t>26.6M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519-4A4F-8DB2-5106DF0F03BE}"/>
                </c:ext>
              </c:extLst>
            </c:dLbl>
            <c:dLbl>
              <c:idx val="3"/>
              <c:layout>
                <c:manualLayout>
                  <c:x val="6.6975680620577609E-3"/>
                  <c:y val="0"/>
                </c:manualLayout>
              </c:layout>
              <c:tx>
                <c:rich>
                  <a:bodyPr/>
                  <a:lstStyle/>
                  <a:p>
                    <a:r>
                      <a:rPr lang="en-US" dirty="0"/>
                      <a:t>30.5M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519-4A4F-8DB2-5106DF0F03BE}"/>
                </c:ext>
              </c:extLst>
            </c:dLbl>
            <c:dLbl>
              <c:idx val="4"/>
              <c:layout>
                <c:manualLayout>
                  <c:x val="2.2325226873526009E-3"/>
                  <c:y val="0"/>
                </c:manualLayout>
              </c:layout>
              <c:tx>
                <c:rich>
                  <a:bodyPr/>
                  <a:lstStyle/>
                  <a:p>
                    <a:r>
                      <a:rPr lang="en-US" dirty="0"/>
                      <a:t>31.9M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519-4A4F-8DB2-5106DF0F03BE}"/>
                </c:ext>
              </c:extLst>
            </c:dLbl>
            <c:dLbl>
              <c:idx val="5"/>
              <c:layout>
                <c:manualLayout>
                  <c:x val="6.8551206728664892E-3"/>
                  <c:y val="0"/>
                </c:manualLayout>
              </c:layout>
              <c:tx>
                <c:rich>
                  <a:bodyPr/>
                  <a:lstStyle/>
                  <a:p>
                    <a:r>
                      <a:rPr lang="en-US" dirty="0"/>
                      <a:t>28.7M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519-4A4F-8DB2-5106DF0F03BE}"/>
                </c:ext>
              </c:extLst>
            </c:dLbl>
            <c:dLbl>
              <c:idx val="6"/>
              <c:layout>
                <c:manualLayout>
                  <c:x val="4.9378500428057014E-3"/>
                  <c:y val="1.4812732651753171E-2"/>
                </c:manualLayout>
              </c:layout>
              <c:tx>
                <c:rich>
                  <a:bodyPr/>
                  <a:lstStyle/>
                  <a:p>
                    <a:r>
                      <a:rPr lang="en-US" dirty="0"/>
                      <a:t>26.7M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519-4A4F-8DB2-5106DF0F03BE}"/>
                </c:ext>
              </c:extLst>
            </c:dLbl>
            <c:dLbl>
              <c:idx val="7"/>
              <c:tx>
                <c:rich>
                  <a:bodyPr/>
                  <a:lstStyle/>
                  <a:p>
                    <a:r>
                      <a:rPr lang="en-US" dirty="0"/>
                      <a:t>30.8M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4519-4A4F-8DB2-5106DF0F03BE}"/>
                </c:ext>
              </c:extLst>
            </c:dLbl>
            <c:dLbl>
              <c:idx val="8"/>
              <c:tx>
                <c:rich>
                  <a:bodyPr/>
                  <a:lstStyle/>
                  <a:p>
                    <a:r>
                      <a:rPr lang="en-US" dirty="0"/>
                      <a:t>32.0M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519-4A4F-8DB2-5106DF0F03BE}"/>
                </c:ext>
              </c:extLst>
            </c:dLbl>
            <c:dLbl>
              <c:idx val="9"/>
              <c:layout>
                <c:manualLayout>
                  <c:x val="1.6524431057563587E-3"/>
                  <c:y val="3.5316725193661512E-3"/>
                </c:manualLayout>
              </c:layout>
              <c:tx>
                <c:rich>
                  <a:bodyPr/>
                  <a:lstStyle/>
                  <a:p>
                    <a:r>
                      <a:rPr lang="en-US" dirty="0"/>
                      <a:t>28.3M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4519-4A4F-8DB2-5106DF0F03BE}"/>
                </c:ext>
              </c:extLst>
            </c:dLbl>
            <c:dLbl>
              <c:idx val="10"/>
              <c:tx>
                <c:rich>
                  <a:bodyPr/>
                  <a:lstStyle/>
                  <a:p>
                    <a:r>
                      <a:rPr lang="en-US" dirty="0"/>
                      <a:t>8.1M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4519-4A4F-8DB2-5106DF0F03BE}"/>
                </c:ext>
              </c:extLst>
            </c:dLbl>
            <c:dLbl>
              <c:idx val="11"/>
              <c:tx>
                <c:rich>
                  <a:bodyPr/>
                  <a:lstStyle/>
                  <a:p>
                    <a:r>
                      <a:rPr lang="en-US" dirty="0"/>
                      <a:t>22.8M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4519-4A4F-8DB2-5106DF0F03BE}"/>
                </c:ext>
              </c:extLst>
            </c:dLbl>
            <c:dLbl>
              <c:idx val="12"/>
              <c:tx>
                <c:rich>
                  <a:bodyPr/>
                  <a:lstStyle/>
                  <a:p>
                    <a:r>
                      <a:rPr lang="en-US" dirty="0"/>
                      <a:t>7.3M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BDB-4219-8F14-C02608A80B21}"/>
                </c:ext>
              </c:extLst>
            </c:dLbl>
            <c:dLbl>
              <c:idx val="13"/>
              <c:tx>
                <c:rich>
                  <a:bodyPr/>
                  <a:lstStyle/>
                  <a:p>
                    <a:r>
                      <a:rPr lang="en-US" dirty="0"/>
                      <a:t>7.6M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699-43F1-A5AA-9FC4F83FD24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Q1 22</c:v>
                </c:pt>
                <c:pt idx="1">
                  <c:v>Q2 22</c:v>
                </c:pt>
                <c:pt idx="2">
                  <c:v>Q3 22</c:v>
                </c:pt>
                <c:pt idx="3">
                  <c:v>Q4 22</c:v>
                </c:pt>
                <c:pt idx="4">
                  <c:v>Q1 23</c:v>
                </c:pt>
                <c:pt idx="5">
                  <c:v>Q2 23</c:v>
                </c:pt>
                <c:pt idx="6">
                  <c:v>Q3 23</c:v>
                </c:pt>
                <c:pt idx="7">
                  <c:v>Q4 23</c:v>
                </c:pt>
                <c:pt idx="8">
                  <c:v>Q1 24</c:v>
                </c:pt>
                <c:pt idx="9">
                  <c:v>Q2 24</c:v>
                </c:pt>
                <c:pt idx="10">
                  <c:v>4 w.e. 8/11/24</c:v>
                </c:pt>
              </c:strCache>
            </c:strRef>
          </c:cat>
          <c:val>
            <c:numRef>
              <c:f>Sheet1!$B$2:$B$12</c:f>
              <c:numCache>
                <c:formatCode>#,##0</c:formatCode>
                <c:ptCount val="11"/>
                <c:pt idx="0">
                  <c:v>31529879.300291352</c:v>
                </c:pt>
                <c:pt idx="1">
                  <c:v>27403824.555944998</c:v>
                </c:pt>
                <c:pt idx="2">
                  <c:v>26581872.108599991</c:v>
                </c:pt>
                <c:pt idx="3">
                  <c:v>30459361.020303611</c:v>
                </c:pt>
                <c:pt idx="4">
                  <c:v>31871514.665661782</c:v>
                </c:pt>
                <c:pt idx="5">
                  <c:v>28677141.427588176</c:v>
                </c:pt>
                <c:pt idx="6">
                  <c:v>26724381.516055468</c:v>
                </c:pt>
                <c:pt idx="7">
                  <c:v>30810642.641294193</c:v>
                </c:pt>
                <c:pt idx="8">
                  <c:v>32051936.634139117</c:v>
                </c:pt>
                <c:pt idx="9">
                  <c:v>28294518.727351554</c:v>
                </c:pt>
                <c:pt idx="10">
                  <c:v>8058692</c:v>
                </c:pt>
              </c:numCache>
            </c:numRef>
          </c:val>
          <c:extLst>
            <c:ext xmlns:c16="http://schemas.microsoft.com/office/drawing/2014/chart" uri="{C3380CC4-5D6E-409C-BE32-E72D297353CC}">
              <c16:uniqueId val="{0000000D-4519-4A4F-8DB2-5106DF0F03BE}"/>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c:v>
                </c:pt>
              </c:strCache>
            </c:strRef>
          </c:tx>
          <c:spPr>
            <a:ln w="28575" cap="rnd">
              <a:solidFill>
                <a:schemeClr val="accent2"/>
              </a:solidFill>
              <a:round/>
            </a:ln>
            <a:effectLst/>
          </c:spPr>
          <c:marker>
            <c:symbol val="none"/>
          </c:marker>
          <c:dLbls>
            <c:dLbl>
              <c:idx val="0"/>
              <c:layout>
                <c:manualLayout>
                  <c:x val="-5.0031793842034808E-2"/>
                  <c:y val="-6.44724188667560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519-4A4F-8DB2-5106DF0F03BE}"/>
                </c:ext>
              </c:extLst>
            </c:dLbl>
            <c:dLbl>
              <c:idx val="1"/>
              <c:layout>
                <c:manualLayout>
                  <c:x val="-3.0804042606377049E-2"/>
                  <c:y val="-6.07692357038176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519-4A4F-8DB2-5106DF0F03BE}"/>
                </c:ext>
              </c:extLst>
            </c:dLbl>
            <c:dLbl>
              <c:idx val="9"/>
              <c:layout>
                <c:manualLayout>
                  <c:x val="-3.7559236947791168E-2"/>
                  <c:y val="-4.62620885603131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519-4A4F-8DB2-5106DF0F03BE}"/>
                </c:ext>
              </c:extLst>
            </c:dLbl>
            <c:dLbl>
              <c:idx val="10"/>
              <c:layout>
                <c:manualLayout>
                  <c:x val="-4.2479103629008544E-2"/>
                  <c:y val="-3.88557222344366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519-4A4F-8DB2-5106DF0F03BE}"/>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Q1 22</c:v>
                </c:pt>
                <c:pt idx="1">
                  <c:v>Q2 22</c:v>
                </c:pt>
                <c:pt idx="2">
                  <c:v>Q3 22</c:v>
                </c:pt>
                <c:pt idx="3">
                  <c:v>Q4 22</c:v>
                </c:pt>
                <c:pt idx="4">
                  <c:v>Q1 23</c:v>
                </c:pt>
                <c:pt idx="5">
                  <c:v>Q2 23</c:v>
                </c:pt>
                <c:pt idx="6">
                  <c:v>Q3 23</c:v>
                </c:pt>
                <c:pt idx="7">
                  <c:v>Q4 23</c:v>
                </c:pt>
                <c:pt idx="8">
                  <c:v>Q1 24</c:v>
                </c:pt>
                <c:pt idx="9">
                  <c:v>Q2 24</c:v>
                </c:pt>
                <c:pt idx="10">
                  <c:v>4 w.e. 8/11/24</c:v>
                </c:pt>
              </c:strCache>
            </c:strRef>
          </c:cat>
          <c:val>
            <c:numRef>
              <c:f>Sheet1!$C$2:$C$12</c:f>
              <c:numCache>
                <c:formatCode>0.0%</c:formatCode>
                <c:ptCount val="11"/>
                <c:pt idx="0">
                  <c:v>-5.197239768538843E-2</c:v>
                </c:pt>
                <c:pt idx="1">
                  <c:v>-5.4428680282201151E-2</c:v>
                </c:pt>
                <c:pt idx="2">
                  <c:v>6.3685942839296654E-3</c:v>
                </c:pt>
                <c:pt idx="3">
                  <c:v>1.9403827135313339E-2</c:v>
                </c:pt>
                <c:pt idx="4">
                  <c:v>1.0835289349403667E-2</c:v>
                </c:pt>
                <c:pt idx="5">
                  <c:v>4.6464932989323943E-2</c:v>
                </c:pt>
                <c:pt idx="6">
                  <c:v>5.3611501429716183E-3</c:v>
                </c:pt>
                <c:pt idx="7">
                  <c:v>1.1532796789677009E-2</c:v>
                </c:pt>
                <c:pt idx="8">
                  <c:v>5.6609160364665487E-3</c:v>
                </c:pt>
                <c:pt idx="9">
                  <c:v>-1.3342428191553476E-2</c:v>
                </c:pt>
                <c:pt idx="10">
                  <c:v>1E-3</c:v>
                </c:pt>
              </c:numCache>
            </c:numRef>
          </c:val>
          <c:smooth val="0"/>
          <c:extLst>
            <c:ext xmlns:c16="http://schemas.microsoft.com/office/drawing/2014/chart" uri="{C3380CC4-5D6E-409C-BE32-E72D297353CC}">
              <c16:uniqueId val="{00000011-4519-4A4F-8DB2-5106DF0F03BE}"/>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708972767"/>
        <c:crosses val="autoZero"/>
        <c:crossBetween val="between"/>
      </c:valAx>
      <c:valAx>
        <c:axId val="709002719"/>
        <c:scaling>
          <c:orientation val="minMax"/>
          <c:max val="0.2"/>
          <c:min val="-0.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t"/>
        <c:numFmt formatCode="General" sourceLinked="1"/>
        <c:majorTickMark val="out"/>
        <c:minorTickMark val="none"/>
        <c:tickLblPos val="nextTo"/>
        <c:crossAx val="709002719"/>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dollar sales </a:t>
            </a:r>
            <a:br>
              <a:rPr lang="en-US" sz="1600" dirty="0"/>
            </a:br>
            <a:r>
              <a:rPr lang="en-US" sz="1600" dirty="0"/>
              <a:t>latest</a:t>
            </a:r>
            <a:r>
              <a:rPr lang="en-US" sz="1600" baseline="0" dirty="0"/>
              <a:t> 52 w.e. 8/11/2024</a:t>
            </a:r>
            <a:endParaRPr lang="en-US" sz="1600" dirty="0"/>
          </a:p>
        </c:rich>
      </c:tx>
      <c:layout>
        <c:manualLayout>
          <c:xMode val="edge"/>
          <c:yMode val="edge"/>
          <c:x val="0.20324058380414314"/>
          <c:y val="0"/>
        </c:manualLayout>
      </c:layout>
      <c:overlay val="0"/>
      <c:spPr>
        <a:noFill/>
        <a:ln>
          <a:noFill/>
        </a:ln>
        <a:effectLst/>
      </c:spPr>
    </c:title>
    <c:autoTitleDeleted val="0"/>
    <c:plotArea>
      <c:layout>
        <c:manualLayout>
          <c:layoutTarget val="inner"/>
          <c:xMode val="edge"/>
          <c:yMode val="edge"/>
          <c:x val="3.8534245422522512E-2"/>
          <c:y val="0.24168622185610816"/>
          <c:w val="0.9351462065405306"/>
          <c:h val="0.64206787870130833"/>
        </c:manualLayout>
      </c:layout>
      <c:barChart>
        <c:barDir val="col"/>
        <c:grouping val="clustered"/>
        <c:varyColors val="0"/>
        <c:ser>
          <c:idx val="0"/>
          <c:order val="0"/>
          <c:tx>
            <c:strRef>
              <c:f>Sheet1!$B$1</c:f>
              <c:strCache>
                <c:ptCount val="1"/>
                <c:pt idx="0">
                  <c:v>52 weeks</c:v>
                </c:pt>
              </c:strCache>
            </c:strRef>
          </c:tx>
          <c:spPr>
            <a:solidFill>
              <a:schemeClr val="accent2"/>
            </a:solidFill>
            <a:ln>
              <a:noFill/>
            </a:ln>
            <a:effectLst/>
          </c:spPr>
          <c:invertIfNegative val="0"/>
          <c:dLbls>
            <c:spPr>
              <a:noFill/>
              <a:ln>
                <a:noFill/>
              </a:ln>
              <a:effectLst/>
            </c:spPr>
            <c:txPr>
              <a:bodyPr wrap="square" lIns="38100" tIns="19050" rIns="38100" bIns="19050" anchor="ctr">
                <a:spAutoFit/>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52 w.e. 8/11/24</c:v>
                </c:pt>
              </c:strCache>
            </c:strRef>
          </c:cat>
          <c:val>
            <c:numRef>
              <c:f>Sheet1!$B$2:$B$5</c:f>
              <c:numCache>
                <c:formatCode>\$#,##0</c:formatCode>
                <c:ptCount val="4"/>
                <c:pt idx="0">
                  <c:v>1616832770.9807606</c:v>
                </c:pt>
                <c:pt idx="1">
                  <c:v>1563925886.0888538</c:v>
                </c:pt>
                <c:pt idx="2">
                  <c:v>1563367990.8568866</c:v>
                </c:pt>
                <c:pt idx="3">
                  <c:v>1524989987.9450114</c:v>
                </c:pt>
              </c:numCache>
            </c:numRef>
          </c:val>
          <c:extLst>
            <c:ext xmlns:c16="http://schemas.microsoft.com/office/drawing/2014/chart" uri="{C3380CC4-5D6E-409C-BE32-E72D297353CC}">
              <c16:uniqueId val="{00000000-FD92-48B4-B8C5-97F02264F199}"/>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unit sales </a:t>
            </a:r>
            <a:br>
              <a:rPr lang="en-US" sz="1600" dirty="0"/>
            </a:br>
            <a:r>
              <a:rPr lang="en-US" sz="1600" dirty="0"/>
              <a:t>four w.e. 8/11/2024</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8160297004036589"/>
          <c:w val="1"/>
          <c:h val="0.61884592188169574"/>
        </c:manualLayout>
      </c:layout>
      <c:barChart>
        <c:barDir val="col"/>
        <c:grouping val="clustered"/>
        <c:varyColors val="0"/>
        <c:ser>
          <c:idx val="0"/>
          <c:order val="0"/>
          <c:tx>
            <c:strRef>
              <c:f>Sheet1!$B$1</c:f>
              <c:strCache>
                <c:ptCount val="1"/>
                <c:pt idx="0">
                  <c:v>4 weeks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4 w.e. 8/11/24</c:v>
                </c:pt>
              </c:strCache>
            </c:strRef>
          </c:cat>
          <c:val>
            <c:numRef>
              <c:f>Sheet1!$B$2:$B$5</c:f>
              <c:numCache>
                <c:formatCode>#,##0</c:formatCode>
                <c:ptCount val="4"/>
                <c:pt idx="0">
                  <c:v>40309238.55968111</c:v>
                </c:pt>
                <c:pt idx="1">
                  <c:v>37453830.829574734</c:v>
                </c:pt>
                <c:pt idx="2">
                  <c:v>36671361.047886193</c:v>
                </c:pt>
                <c:pt idx="3">
                  <c:v>35513667.752260618</c:v>
                </c:pt>
              </c:numCache>
            </c:numRef>
          </c:val>
          <c:extLst>
            <c:ext xmlns:c16="http://schemas.microsoft.com/office/drawing/2014/chart" uri="{C3380CC4-5D6E-409C-BE32-E72D297353CC}">
              <c16:uniqueId val="{00000000-84C7-47D4-9BC3-21287DC7A3FD}"/>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unit sales </a:t>
            </a:r>
            <a:br>
              <a:rPr lang="en-US" sz="1600" dirty="0"/>
            </a:br>
            <a:r>
              <a:rPr lang="en-US" sz="1600" dirty="0"/>
              <a:t>latest</a:t>
            </a:r>
            <a:r>
              <a:rPr lang="en-US" sz="1600" baseline="0" dirty="0"/>
              <a:t> 52 w.e.</a:t>
            </a:r>
            <a:r>
              <a:rPr lang="en-US" sz="1600" dirty="0"/>
              <a:t> 8/11/2024</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3961028139730506"/>
          <c:w val="0.94947509356464155"/>
          <c:h val="0.59948696176615301"/>
        </c:manualLayout>
      </c:layout>
      <c:barChart>
        <c:barDir val="col"/>
        <c:grouping val="clustered"/>
        <c:varyColors val="0"/>
        <c:ser>
          <c:idx val="0"/>
          <c:order val="0"/>
          <c:tx>
            <c:strRef>
              <c:f>Sheet1!$B$1</c:f>
              <c:strCache>
                <c:ptCount val="1"/>
                <c:pt idx="0">
                  <c:v>units 52 weeks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52 w.e. 8/11/24</c:v>
                </c:pt>
              </c:strCache>
            </c:strRef>
          </c:cat>
          <c:val>
            <c:numRef>
              <c:f>Sheet1!$B$2:$B$5</c:f>
              <c:numCache>
                <c:formatCode>#,##0</c:formatCode>
                <c:ptCount val="4"/>
                <c:pt idx="0">
                  <c:v>591731467.1742847</c:v>
                </c:pt>
                <c:pt idx="1">
                  <c:v>542829647.22936964</c:v>
                </c:pt>
                <c:pt idx="2">
                  <c:v>518528446.19651115</c:v>
                </c:pt>
                <c:pt idx="3">
                  <c:v>504588920.08379668</c:v>
                </c:pt>
              </c:numCache>
            </c:numRef>
          </c:val>
          <c:extLst>
            <c:ext xmlns:c16="http://schemas.microsoft.com/office/drawing/2014/chart" uri="{C3380CC4-5D6E-409C-BE32-E72D297353CC}">
              <c16:uniqueId val="{00000000-E7F0-4309-8B39-DE9798B9AB04}"/>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volume sales </a:t>
            </a:r>
            <a:br>
              <a:rPr lang="en-US" sz="1600" dirty="0"/>
            </a:br>
            <a:r>
              <a:rPr lang="en-US" sz="1600" dirty="0"/>
              <a:t>four w.e. 8/11/2024</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1441466821146857"/>
          <c:w val="1"/>
          <c:h val="0.66503787938906267"/>
        </c:manualLayout>
      </c:layout>
      <c:barChart>
        <c:barDir val="col"/>
        <c:grouping val="clustered"/>
        <c:varyColors val="0"/>
        <c:ser>
          <c:idx val="0"/>
          <c:order val="0"/>
          <c:tx>
            <c:strRef>
              <c:f>Sheet1!$B$1</c:f>
              <c:strCache>
                <c:ptCount val="1"/>
                <c:pt idx="0">
                  <c:v>4 w.e.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4 w.e. 8/11/24</c:v>
                </c:pt>
              </c:strCache>
            </c:strRef>
          </c:cat>
          <c:val>
            <c:numRef>
              <c:f>Sheet1!$B$2:$B$5</c:f>
              <c:numCache>
                <c:formatCode>#,##0</c:formatCode>
                <c:ptCount val="4"/>
                <c:pt idx="0">
                  <c:v>26510008.780715477</c:v>
                </c:pt>
                <c:pt idx="1">
                  <c:v>24651582.940057386</c:v>
                </c:pt>
                <c:pt idx="2">
                  <c:v>24064727.602117322</c:v>
                </c:pt>
                <c:pt idx="3">
                  <c:v>23433516.76221158</c:v>
                </c:pt>
              </c:numCache>
            </c:numRef>
          </c:val>
          <c:extLst>
            <c:ext xmlns:c16="http://schemas.microsoft.com/office/drawing/2014/chart" uri="{C3380CC4-5D6E-409C-BE32-E72D297353CC}">
              <c16:uniqueId val="{00000000-809C-4168-A50D-D8617CD6D244}"/>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volume sales </a:t>
            </a:r>
            <a:br>
              <a:rPr lang="en-US" sz="1600" dirty="0"/>
            </a:br>
            <a:r>
              <a:rPr lang="en-US" sz="1600" b="0" i="0" u="none" strike="noStrike" baseline="0" dirty="0">
                <a:effectLst/>
              </a:rPr>
              <a:t>latest 52 w.e. 8/11/2024</a:t>
            </a:r>
            <a:endParaRPr lang="en-US" sz="1600" dirty="0"/>
          </a:p>
        </c:rich>
      </c:tx>
      <c:layout>
        <c:manualLayout>
          <c:xMode val="edge"/>
          <c:yMode val="edge"/>
          <c:x val="0.17207909438633803"/>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6060662571883553"/>
          <c:w val="1"/>
          <c:h val="0.61884592188169574"/>
        </c:manualLayout>
      </c:layout>
      <c:barChart>
        <c:barDir val="col"/>
        <c:grouping val="clustered"/>
        <c:varyColors val="0"/>
        <c:ser>
          <c:idx val="0"/>
          <c:order val="0"/>
          <c:tx>
            <c:strRef>
              <c:f>Sheet1!$B$1</c:f>
              <c:strCache>
                <c:ptCount val="1"/>
                <c:pt idx="0">
                  <c:v>52 w.e.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52 w.e. 8/11/24</c:v>
                </c:pt>
              </c:strCache>
            </c:strRef>
          </c:cat>
          <c:val>
            <c:numRef>
              <c:f>Sheet1!$B$2:$B$5</c:f>
              <c:numCache>
                <c:formatCode>#,##0</c:formatCode>
                <c:ptCount val="4"/>
                <c:pt idx="0">
                  <c:v>391930928.63451093</c:v>
                </c:pt>
                <c:pt idx="1">
                  <c:v>359787500.13024718</c:v>
                </c:pt>
                <c:pt idx="2">
                  <c:v>345244195.63068026</c:v>
                </c:pt>
                <c:pt idx="3">
                  <c:v>335662067.17378891</c:v>
                </c:pt>
              </c:numCache>
            </c:numRef>
          </c:val>
          <c:extLst>
            <c:ext xmlns:c16="http://schemas.microsoft.com/office/drawing/2014/chart" uri="{C3380CC4-5D6E-409C-BE32-E72D297353CC}">
              <c16:uniqueId val="{00000000-5AF7-465B-8C80-01954E4CD17D}"/>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a:effectLst/>
              </a:rPr>
              <a:t>Mushrooms price per pound and change vs. YA </a:t>
            </a:r>
            <a:br>
              <a:rPr lang="en-US" sz="1600" b="1" i="0" baseline="0" dirty="0">
                <a:effectLst/>
              </a:rPr>
            </a:br>
            <a:r>
              <a:rPr lang="en-US" sz="1200" b="1" i="0" baseline="0" dirty="0">
                <a:effectLst/>
              </a:rPr>
              <a:t>(fixed and random weight)</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Average price/volume</c:v>
                </c:pt>
              </c:strCache>
            </c:strRef>
          </c:tx>
          <c:spPr>
            <a:solidFill>
              <a:schemeClr val="accent3"/>
            </a:solidFill>
            <a:ln>
              <a:noFill/>
            </a:ln>
            <a:effectLst/>
          </c:spPr>
          <c:invertIfNegative val="0"/>
          <c:dPt>
            <c:idx val="9"/>
            <c:invertIfNegative val="0"/>
            <c:bubble3D val="0"/>
            <c:spPr>
              <a:solidFill>
                <a:schemeClr val="accent3"/>
              </a:solidFill>
              <a:ln>
                <a:noFill/>
              </a:ln>
              <a:effectLst/>
            </c:spPr>
            <c:extLst>
              <c:ext xmlns:c16="http://schemas.microsoft.com/office/drawing/2014/chart" uri="{C3380CC4-5D6E-409C-BE32-E72D297353CC}">
                <c16:uniqueId val="{00000001-1C9C-43DD-A37B-29695CBC45A9}"/>
              </c:ext>
            </c:extLst>
          </c:dPt>
          <c:dLbls>
            <c:dLbl>
              <c:idx val="2"/>
              <c:layout>
                <c:manualLayout>
                  <c:x val="-3.033897793032743E-3"/>
                  <c:y val="1.3811700055874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77-4C0F-A05D-1F1AA62985BD}"/>
                </c:ext>
              </c:extLst>
            </c:dLbl>
            <c:dLbl>
              <c:idx val="9"/>
              <c:layout>
                <c:manualLayout>
                  <c:x val="-3.014859697450631E-3"/>
                  <c:y val="-1.1023077579609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9C-43DD-A37B-29695CBC45A9}"/>
                </c:ext>
              </c:extLst>
            </c:dLbl>
            <c:dLbl>
              <c:idx val="10"/>
              <c:layout>
                <c:manualLayout>
                  <c:x val="-3.014859697450631E-3"/>
                  <c:y val="-2.13844092570707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9C-43DD-A37B-29695CBC45A9}"/>
                </c:ext>
              </c:extLst>
            </c:dLbl>
            <c:dLbl>
              <c:idx val="11"/>
              <c:layout>
                <c:manualLayout>
                  <c:x val="1.5074298487251499E-3"/>
                  <c:y val="-1.50101044637201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13-418C-98CE-9ECD8E9E59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2019</c:v>
                </c:pt>
                <c:pt idx="1">
                  <c:v>2020</c:v>
                </c:pt>
                <c:pt idx="2">
                  <c:v>2021</c:v>
                </c:pt>
                <c:pt idx="3">
                  <c:v>Q1 22</c:v>
                </c:pt>
                <c:pt idx="4">
                  <c:v>Q2 22</c:v>
                </c:pt>
                <c:pt idx="5">
                  <c:v>Q3 22</c:v>
                </c:pt>
                <c:pt idx="6">
                  <c:v>Q4 22</c:v>
                </c:pt>
                <c:pt idx="7">
                  <c:v>Q1 23</c:v>
                </c:pt>
                <c:pt idx="8">
                  <c:v>Q2 23</c:v>
                </c:pt>
                <c:pt idx="9">
                  <c:v>Q3 23</c:v>
                </c:pt>
                <c:pt idx="10">
                  <c:v>Q4 23</c:v>
                </c:pt>
                <c:pt idx="11">
                  <c:v>Q1 24</c:v>
                </c:pt>
                <c:pt idx="12">
                  <c:v>Q2 24</c:v>
                </c:pt>
                <c:pt idx="13">
                  <c:v>4 w.e. 8/11/24</c:v>
                </c:pt>
              </c:strCache>
            </c:strRef>
          </c:cat>
          <c:val>
            <c:numRef>
              <c:f>Sheet1!$B$2:$B$15</c:f>
              <c:numCache>
                <c:formatCode>_-[$$-409]* #,##0.00_ ;_-[$$-409]* \-#,##0.00\ ;_-[$$-409]* "-"??_ ;_-@_ </c:formatCode>
                <c:ptCount val="14"/>
                <c:pt idx="0">
                  <c:v>3.95</c:v>
                </c:pt>
                <c:pt idx="1">
                  <c:v>4.09</c:v>
                </c:pt>
                <c:pt idx="2">
                  <c:v>4.18</c:v>
                </c:pt>
                <c:pt idx="3">
                  <c:v>4.33</c:v>
                </c:pt>
                <c:pt idx="4">
                  <c:v>4.4400000000000004</c:v>
                </c:pt>
                <c:pt idx="5">
                  <c:v>4.5199999999999996</c:v>
                </c:pt>
                <c:pt idx="6">
                  <c:v>4.57</c:v>
                </c:pt>
                <c:pt idx="7">
                  <c:v>4.53</c:v>
                </c:pt>
                <c:pt idx="8">
                  <c:v>4.4800000000000004</c:v>
                </c:pt>
                <c:pt idx="9">
                  <c:v>4.51</c:v>
                </c:pt>
                <c:pt idx="10">
                  <c:v>4.54</c:v>
                </c:pt>
                <c:pt idx="11">
                  <c:v>4.5599999999999996</c:v>
                </c:pt>
                <c:pt idx="12">
                  <c:v>4.54</c:v>
                </c:pt>
                <c:pt idx="13">
                  <c:v>4.54</c:v>
                </c:pt>
              </c:numCache>
            </c:numRef>
          </c:val>
          <c:extLst>
            <c:ext xmlns:c16="http://schemas.microsoft.com/office/drawing/2014/chart" uri="{C3380CC4-5D6E-409C-BE32-E72D297353CC}">
              <c16:uniqueId val="{00000000-752A-404A-8397-2ADA5890DCB0}"/>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YAGO</c:v>
                </c:pt>
              </c:strCache>
            </c:strRef>
          </c:tx>
          <c:spPr>
            <a:ln w="28575" cap="rnd">
              <a:solidFill>
                <a:schemeClr val="accent2"/>
              </a:solidFill>
              <a:round/>
            </a:ln>
            <a:effectLst/>
          </c:spPr>
          <c:marker>
            <c:symbol val="none"/>
          </c:marker>
          <c:dPt>
            <c:idx val="12"/>
            <c:marker>
              <c:symbol val="none"/>
            </c:marker>
            <c:bubble3D val="0"/>
            <c:spPr>
              <a:ln w="28575" cap="rnd">
                <a:solidFill>
                  <a:schemeClr val="accent2"/>
                </a:solidFill>
                <a:round/>
              </a:ln>
              <a:effectLst/>
            </c:spPr>
            <c:extLst>
              <c:ext xmlns:c16="http://schemas.microsoft.com/office/drawing/2014/chart" uri="{C3380CC4-5D6E-409C-BE32-E72D297353CC}">
                <c16:uniqueId val="{00000000-EBD0-4D24-8F06-C0D4AF99F0F8}"/>
              </c:ext>
            </c:extLst>
          </c:dPt>
          <c:dLbls>
            <c:dLbl>
              <c:idx val="0"/>
              <c:layout>
                <c:manualLayout>
                  <c:x val="-3.2743925138922186E-2"/>
                  <c:y val="4.39921439012261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2A-404A-8397-2ADA5890DCB0}"/>
                </c:ext>
              </c:extLst>
            </c:dLbl>
            <c:dLbl>
              <c:idx val="1"/>
              <c:layout>
                <c:manualLayout>
                  <c:x val="-3.0457873101819095E-2"/>
                  <c:y val="4.06320837957452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52A-404A-8397-2ADA5890DCB0}"/>
                </c:ext>
              </c:extLst>
            </c:dLbl>
            <c:dLbl>
              <c:idx val="2"/>
              <c:layout>
                <c:manualLayout>
                  <c:x val="-3.2629659082714035E-2"/>
                  <c:y val="4.1685012488766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03-4862-B460-03D0C3007336}"/>
                </c:ext>
              </c:extLst>
            </c:dLbl>
            <c:dLbl>
              <c:idx val="3"/>
              <c:layout>
                <c:manualLayout>
                  <c:x val="-3.2134587385027398E-2"/>
                  <c:y val="3.79246778376442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03-4862-B460-03D0C3007336}"/>
                </c:ext>
              </c:extLst>
            </c:dLbl>
            <c:dLbl>
              <c:idx val="4"/>
              <c:layout>
                <c:manualLayout>
                  <c:x val="-2.944639579457933E-2"/>
                  <c:y val="0.1111565337105886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2A-404A-8397-2ADA5890DCB0}"/>
                </c:ext>
              </c:extLst>
            </c:dLbl>
            <c:dLbl>
              <c:idx val="5"/>
              <c:layout>
                <c:manualLayout>
                  <c:x val="-2.7619438296029787E-2"/>
                  <c:y val="0.1062638315256514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52A-404A-8397-2ADA5890DCB0}"/>
                </c:ext>
              </c:extLst>
            </c:dLbl>
            <c:dLbl>
              <c:idx val="6"/>
              <c:layout>
                <c:manualLayout>
                  <c:x val="-3.2844641193713463E-2"/>
                  <c:y val="7.54260158076151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52A-404A-8397-2ADA5890DCB0}"/>
                </c:ext>
              </c:extLst>
            </c:dLbl>
            <c:dLbl>
              <c:idx val="7"/>
              <c:layout>
                <c:manualLayout>
                  <c:x val="-2.5940831135721876E-2"/>
                  <c:y val="3.8884297978528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52A-404A-8397-2ADA5890DCB0}"/>
                </c:ext>
              </c:extLst>
            </c:dLbl>
            <c:dLbl>
              <c:idx val="8"/>
              <c:layout>
                <c:manualLayout>
                  <c:x val="-2.4420654040389275E-2"/>
                  <c:y val="3.09696916327304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C2-463A-BDA5-8146EFC3AA3C}"/>
                </c:ext>
              </c:extLst>
            </c:dLbl>
            <c:dLbl>
              <c:idx val="9"/>
              <c:layout>
                <c:manualLayout>
                  <c:x val="-2.3225855021956739E-2"/>
                  <c:y val="3.55135265325784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19-497B-95EE-117AB22FF7D1}"/>
                </c:ext>
              </c:extLst>
            </c:dLbl>
            <c:dLbl>
              <c:idx val="10"/>
              <c:layout>
                <c:manualLayout>
                  <c:x val="-2.6811242245638533E-2"/>
                  <c:y val="5.0182199031647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69-45B4-85B9-BD79699BD17E}"/>
                </c:ext>
              </c:extLst>
            </c:dLbl>
            <c:dLbl>
              <c:idx val="11"/>
              <c:layout>
                <c:manualLayout>
                  <c:x val="-3.8910325253509341E-2"/>
                  <c:y val="5.4019858760491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E2-4D5D-85CC-258B4ED9757F}"/>
                </c:ext>
              </c:extLst>
            </c:dLbl>
            <c:dLbl>
              <c:idx val="12"/>
              <c:layout>
                <c:manualLayout>
                  <c:x val="-3.1243726330602527E-2"/>
                  <c:y val="4.66230760213932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D0-4D24-8F06-C0D4AF99F0F8}"/>
                </c:ext>
              </c:extLst>
            </c:dLbl>
            <c:dLbl>
              <c:idx val="13"/>
              <c:layout>
                <c:manualLayout>
                  <c:x val="-3.7650493724818802E-2"/>
                  <c:y val="5.00201924101313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AC7-4EE8-8320-171C78EE4CDC}"/>
                </c:ext>
              </c:extLst>
            </c:dLbl>
            <c:dLbl>
              <c:idx val="14"/>
              <c:layout>
                <c:manualLayout>
                  <c:x val="-2.5626900904647931E-2"/>
                  <c:y val="3.99509656156427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85-4632-8379-5119B91C00A4}"/>
                </c:ext>
              </c:extLst>
            </c:dLbl>
            <c:dLbl>
              <c:idx val="15"/>
              <c:layout>
                <c:manualLayout>
                  <c:x val="-2.4391164514484146E-2"/>
                  <c:y val="2.20508826712232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4B-4A0B-80C3-2F4E6EFB1530}"/>
                </c:ext>
              </c:extLst>
            </c:dLbl>
            <c:dLbl>
              <c:idx val="16"/>
              <c:layout>
                <c:manualLayout>
                  <c:x val="-2.9568058439850574E-2"/>
                  <c:y val="4.2529317535077944E-2"/>
                </c:manualLayout>
              </c:layout>
              <c:spPr>
                <a:solidFill>
                  <a:schemeClr val="bg1"/>
                </a:solid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accent2"/>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5.1162565757800788E-2"/>
                      <c:h val="6.6232278496160452E-2"/>
                    </c:manualLayout>
                  </c15:layout>
                </c:ext>
                <c:ext xmlns:c16="http://schemas.microsoft.com/office/drawing/2014/chart" uri="{C3380CC4-5D6E-409C-BE32-E72D297353CC}">
                  <c16:uniqueId val="{00000000-9F91-4D01-8A31-0ADC88D68CBE}"/>
                </c:ext>
              </c:extLst>
            </c:dLbl>
            <c:dLbl>
              <c:idx val="17"/>
              <c:layout>
                <c:manualLayout>
                  <c:x val="-2.3123973879445384E-2"/>
                  <c:y val="4.43140127618234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108-4F79-BAB5-F688B7C5AE52}"/>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2019</c:v>
                </c:pt>
                <c:pt idx="1">
                  <c:v>2020</c:v>
                </c:pt>
                <c:pt idx="2">
                  <c:v>2021</c:v>
                </c:pt>
                <c:pt idx="3">
                  <c:v>Q1 22</c:v>
                </c:pt>
                <c:pt idx="4">
                  <c:v>Q2 22</c:v>
                </c:pt>
                <c:pt idx="5">
                  <c:v>Q3 22</c:v>
                </c:pt>
                <c:pt idx="6">
                  <c:v>Q4 22</c:v>
                </c:pt>
                <c:pt idx="7">
                  <c:v>Q1 23</c:v>
                </c:pt>
                <c:pt idx="8">
                  <c:v>Q2 23</c:v>
                </c:pt>
                <c:pt idx="9">
                  <c:v>Q3 23</c:v>
                </c:pt>
                <c:pt idx="10">
                  <c:v>Q4 23</c:v>
                </c:pt>
                <c:pt idx="11">
                  <c:v>Q1 24</c:v>
                </c:pt>
                <c:pt idx="12">
                  <c:v>Q2 24</c:v>
                </c:pt>
                <c:pt idx="13">
                  <c:v>4 w.e. 8/11/24</c:v>
                </c:pt>
              </c:strCache>
            </c:strRef>
          </c:cat>
          <c:val>
            <c:numRef>
              <c:f>Sheet1!$C$2:$C$15</c:f>
              <c:numCache>
                <c:formatCode>0.0%</c:formatCode>
                <c:ptCount val="14"/>
                <c:pt idx="1">
                  <c:v>3.5000000000000003E-2</c:v>
                </c:pt>
                <c:pt idx="2">
                  <c:v>2.1000000000000001E-2</c:v>
                </c:pt>
                <c:pt idx="3">
                  <c:v>5.1919005300672817E-2</c:v>
                </c:pt>
                <c:pt idx="4">
                  <c:v>7.930202257890033E-2</c:v>
                </c:pt>
                <c:pt idx="5">
                  <c:v>7.877501409301664E-2</c:v>
                </c:pt>
                <c:pt idx="6">
                  <c:v>6.4222871035659657E-2</c:v>
                </c:pt>
                <c:pt idx="7">
                  <c:v>4.5400612907560541E-2</c:v>
                </c:pt>
                <c:pt idx="8">
                  <c:v>9.9521653085987982E-3</c:v>
                </c:pt>
                <c:pt idx="9">
                  <c:v>-7.256394460749562E-4</c:v>
                </c:pt>
                <c:pt idx="10">
                  <c:v>-7.6823777844340479E-3</c:v>
                </c:pt>
                <c:pt idx="11">
                  <c:v>7.3605265027043357E-3</c:v>
                </c:pt>
                <c:pt idx="12">
                  <c:v>1.3063270951302263E-2</c:v>
                </c:pt>
                <c:pt idx="13">
                  <c:v>1.2E-2</c:v>
                </c:pt>
              </c:numCache>
            </c:numRef>
          </c:val>
          <c:smooth val="0"/>
          <c:extLst>
            <c:ext xmlns:c16="http://schemas.microsoft.com/office/drawing/2014/chart" uri="{C3380CC4-5D6E-409C-BE32-E72D297353CC}">
              <c16:uniqueId val="{00000004-752A-404A-8397-2ADA5890DCB0}"/>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l"/>
        <c:majorGridlines>
          <c:spPr>
            <a:ln w="9525" cap="flat" cmpd="sng" algn="ctr">
              <a:solidFill>
                <a:schemeClr val="tx1">
                  <a:lumMod val="15000"/>
                  <a:lumOff val="85000"/>
                </a:schemeClr>
              </a:solidFill>
              <a:round/>
            </a:ln>
            <a:effectLst/>
          </c:spPr>
        </c:majorGridlines>
        <c:numFmt formatCode="_-[$$-409]* #,##0.00_ ;_-[$$-409]* \-#,##0.00\ ;_-[$$-409]* &quot;-&quot;??_ ;_-@_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8972767"/>
        <c:crosses val="autoZero"/>
        <c:crossBetween val="between"/>
      </c:valAx>
      <c:valAx>
        <c:axId val="709002719"/>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b"/>
        <c:numFmt formatCode="General" sourceLinked="1"/>
        <c:majorTickMark val="out"/>
        <c:minorTickMark val="none"/>
        <c:tickLblPos val="nextTo"/>
        <c:crossAx val="709002719"/>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US" sz="1800" b="0" i="0" baseline="0">
                <a:effectLst/>
              </a:rPr>
              <a:t>Volume (pound) sales versus year ago</a:t>
            </a:r>
            <a:endParaRPr lang="nl-NL">
              <a:effectLst/>
            </a:endParaRP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1.7204827598267646E-2"/>
          <c:y val="0.23847308087712987"/>
          <c:w val="0.96559034480346473"/>
          <c:h val="0.72319782613407613"/>
        </c:manualLayout>
      </c:layout>
      <c:lineChart>
        <c:grouping val="standard"/>
        <c:varyColors val="0"/>
        <c:ser>
          <c:idx val="0"/>
          <c:order val="0"/>
          <c:tx>
            <c:strRef>
              <c:f>Blad1!$B$1</c:f>
              <c:strCache>
                <c:ptCount val="1"/>
                <c:pt idx="0">
                  <c:v>Fresh vegetables vs YA</c:v>
                </c:pt>
              </c:strCache>
            </c:strRef>
          </c:tx>
          <c:spPr>
            <a:ln w="12700" cap="rnd">
              <a:solidFill>
                <a:schemeClr val="accent2">
                  <a:lumMod val="75000"/>
                </a:schemeClr>
              </a:solidFill>
              <a:round/>
            </a:ln>
            <a:effectLst/>
          </c:spPr>
          <c:marker>
            <c:symbol val="none"/>
          </c:marker>
          <c:dLbls>
            <c:dLbl>
              <c:idx val="0"/>
              <c:layout>
                <c:manualLayout>
                  <c:x val="-3.1805531506017254E-2"/>
                  <c:y val="-6.72674210117509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53-4689-AE85-7C4A0D3394BE}"/>
                </c:ext>
              </c:extLst>
            </c:dLbl>
            <c:dLbl>
              <c:idx val="1"/>
              <c:layout>
                <c:manualLayout>
                  <c:x val="-4.7184208899366427E-2"/>
                  <c:y val="3.02975429597248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26-477C-98D9-8EDCD4843411}"/>
                </c:ext>
              </c:extLst>
            </c:dLbl>
            <c:dLbl>
              <c:idx val="2"/>
              <c:layout>
                <c:manualLayout>
                  <c:x val="-4.5620133663160291E-2"/>
                  <c:y val="2.33286169617621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53-4689-AE85-7C4A0D3394BE}"/>
                </c:ext>
              </c:extLst>
            </c:dLbl>
            <c:dLbl>
              <c:idx val="3"/>
              <c:layout>
                <c:manualLayout>
                  <c:x val="-3.779975748212952E-2"/>
                  <c:y val="-2.54538650239757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53-4689-AE85-7C4A0D3394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4"/>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Blad1!$A$2:$A$14</c:f>
              <c:strCache>
                <c:ptCount val="13"/>
                <c:pt idx="0">
                  <c:v>2020</c:v>
                </c:pt>
                <c:pt idx="1">
                  <c:v>2021</c:v>
                </c:pt>
                <c:pt idx="2">
                  <c:v>Q1 '22</c:v>
                </c:pt>
                <c:pt idx="3">
                  <c:v>Q2 '22</c:v>
                </c:pt>
                <c:pt idx="4">
                  <c:v>Q3 '22</c:v>
                </c:pt>
                <c:pt idx="5">
                  <c:v>Q4 '22</c:v>
                </c:pt>
                <c:pt idx="6">
                  <c:v>Q1 '23</c:v>
                </c:pt>
                <c:pt idx="7">
                  <c:v>Q2 '23</c:v>
                </c:pt>
                <c:pt idx="8">
                  <c:v>Q3 '23</c:v>
                </c:pt>
                <c:pt idx="9">
                  <c:v>Q4 '23</c:v>
                </c:pt>
                <c:pt idx="10">
                  <c:v>Q1 '24</c:v>
                </c:pt>
                <c:pt idx="11">
                  <c:v>Q2 '24</c:v>
                </c:pt>
                <c:pt idx="12">
                  <c:v>4 w.e. 8/11/24</c:v>
                </c:pt>
              </c:strCache>
            </c:strRef>
          </c:cat>
          <c:val>
            <c:numRef>
              <c:f>Blad1!$B$2:$B$14</c:f>
              <c:numCache>
                <c:formatCode>0.0%</c:formatCode>
                <c:ptCount val="13"/>
                <c:pt idx="0">
                  <c:v>0.155</c:v>
                </c:pt>
                <c:pt idx="1">
                  <c:v>-4.3999999999999997E-2</c:v>
                </c:pt>
                <c:pt idx="2">
                  <c:v>-3.6274479816959519E-2</c:v>
                </c:pt>
                <c:pt idx="3">
                  <c:v>-9.7914794167476352E-3</c:v>
                </c:pt>
                <c:pt idx="4">
                  <c:v>-2.2713125785838589E-2</c:v>
                </c:pt>
                <c:pt idx="5">
                  <c:v>-6.588696883402404E-3</c:v>
                </c:pt>
                <c:pt idx="6">
                  <c:v>-1.2473403962513618E-2</c:v>
                </c:pt>
                <c:pt idx="7">
                  <c:v>9.9485559940950888E-3</c:v>
                </c:pt>
                <c:pt idx="8">
                  <c:v>1.6237125420428794E-2</c:v>
                </c:pt>
                <c:pt idx="9">
                  <c:v>3.443388156087827E-3</c:v>
                </c:pt>
                <c:pt idx="10">
                  <c:v>3.9038633038296369E-2</c:v>
                </c:pt>
                <c:pt idx="11">
                  <c:v>1.2999999999999999E-2</c:v>
                </c:pt>
                <c:pt idx="12">
                  <c:v>2.9000000000000001E-2</c:v>
                </c:pt>
              </c:numCache>
            </c:numRef>
          </c:val>
          <c:smooth val="0"/>
          <c:extLst>
            <c:ext xmlns:c16="http://schemas.microsoft.com/office/drawing/2014/chart" uri="{C3380CC4-5D6E-409C-BE32-E72D297353CC}">
              <c16:uniqueId val="{00000000-BDCD-47DB-A324-B27AC2E1F7FB}"/>
            </c:ext>
          </c:extLst>
        </c:ser>
        <c:ser>
          <c:idx val="2"/>
          <c:order val="1"/>
          <c:tx>
            <c:strRef>
              <c:f>Blad1!$C$1</c:f>
              <c:strCache>
                <c:ptCount val="1"/>
                <c:pt idx="0">
                  <c:v>Fresh mushrooms vs. YA</c:v>
                </c:pt>
              </c:strCache>
            </c:strRef>
          </c:tx>
          <c:spPr>
            <a:ln w="12700" cap="rnd">
              <a:solidFill>
                <a:schemeClr val="accent3">
                  <a:lumMod val="50000"/>
                </a:schemeClr>
              </a:solidFill>
              <a:round/>
            </a:ln>
            <a:effectLst/>
          </c:spPr>
          <c:marker>
            <c:symbol val="none"/>
          </c:marker>
          <c:dLbls>
            <c:dLbl>
              <c:idx val="1"/>
              <c:layout>
                <c:manualLayout>
                  <c:x val="-3.967664776557691E-2"/>
                  <c:y val="5.46887839525937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53-4689-AE85-7C4A0D3394BE}"/>
                </c:ext>
              </c:extLst>
            </c:dLbl>
            <c:dLbl>
              <c:idx val="2"/>
              <c:layout>
                <c:manualLayout>
                  <c:x val="-3.623568224592337E-2"/>
                  <c:y val="4.07509319566686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53-4689-AE85-7C4A0D3394BE}"/>
                </c:ext>
              </c:extLst>
            </c:dLbl>
            <c:dLbl>
              <c:idx val="3"/>
              <c:layout>
                <c:manualLayout>
                  <c:x val="-4.0978771188601118E-2"/>
                  <c:y val="5.46887839525936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53-4689-AE85-7C4A0D3394BE}"/>
                </c:ext>
              </c:extLst>
            </c:dLbl>
            <c:dLbl>
              <c:idx val="4"/>
              <c:layout>
                <c:manualLayout>
                  <c:x val="-3.467160700971722E-2"/>
                  <c:y val="4.42353949556499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53-4689-AE85-7C4A0D3394BE}"/>
                </c:ext>
              </c:extLst>
            </c:dLbl>
            <c:dLbl>
              <c:idx val="5"/>
              <c:layout>
                <c:manualLayout>
                  <c:x val="-3.467160700971722E-2"/>
                  <c:y val="3.37820059587060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53-4689-AE85-7C4A0D3394BE}"/>
                </c:ext>
              </c:extLst>
            </c:dLbl>
            <c:dLbl>
              <c:idx val="6"/>
              <c:layout>
                <c:manualLayout>
                  <c:x val="-3.4699070692998692E-2"/>
                  <c:y val="2.68130799607435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DF-4853-B4DA-8D9FE3E7084B}"/>
                </c:ext>
              </c:extLst>
            </c:dLbl>
            <c:dLbl>
              <c:idx val="7"/>
              <c:layout>
                <c:manualLayout>
                  <c:x val="-3.4699070692998636E-2"/>
                  <c:y val="3.72664689576872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DF-4853-B4DA-8D9FE3E7084B}"/>
                </c:ext>
              </c:extLst>
            </c:dLbl>
            <c:dLbl>
              <c:idx val="8"/>
              <c:layout>
                <c:manualLayout>
                  <c:x val="-2.8442769748174033E-2"/>
                  <c:y val="4.77198579546311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DF-4853-B4DA-8D9FE3E7084B}"/>
                </c:ext>
              </c:extLst>
            </c:dLbl>
            <c:dLbl>
              <c:idx val="9"/>
              <c:layout>
                <c:manualLayout>
                  <c:x val="-3.6263145929204897E-2"/>
                  <c:y val="4.42353949556499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DF-4853-B4DA-8D9FE3E7084B}"/>
                </c:ext>
              </c:extLst>
            </c:dLbl>
            <c:dLbl>
              <c:idx val="10"/>
              <c:layout>
                <c:manualLayout>
                  <c:x val="-3.6263145929204779E-2"/>
                  <c:y val="4.42353949556499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DF-4853-B4DA-8D9FE3E7084B}"/>
                </c:ext>
              </c:extLst>
            </c:dLbl>
            <c:dLbl>
              <c:idx val="11"/>
              <c:layout>
                <c:manualLayout>
                  <c:x val="-3.1341235156371924E-2"/>
                  <c:y val="4.07509319566685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DF-4853-B4DA-8D9FE3E7084B}"/>
                </c:ext>
              </c:extLst>
            </c:dLbl>
            <c:dLbl>
              <c:idx val="12"/>
              <c:layout>
                <c:manualLayout>
                  <c:x val="-2.9837752441127345E-2"/>
                  <c:y val="8.25644879444439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07-434E-BC41-D5BF87BE45F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3">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Blad1!$A$2:$A$14</c:f>
              <c:strCache>
                <c:ptCount val="13"/>
                <c:pt idx="0">
                  <c:v>2020</c:v>
                </c:pt>
                <c:pt idx="1">
                  <c:v>2021</c:v>
                </c:pt>
                <c:pt idx="2">
                  <c:v>Q1 '22</c:v>
                </c:pt>
                <c:pt idx="3">
                  <c:v>Q2 '22</c:v>
                </c:pt>
                <c:pt idx="4">
                  <c:v>Q3 '22</c:v>
                </c:pt>
                <c:pt idx="5">
                  <c:v>Q4 '22</c:v>
                </c:pt>
                <c:pt idx="6">
                  <c:v>Q1 '23</c:v>
                </c:pt>
                <c:pt idx="7">
                  <c:v>Q2 '23</c:v>
                </c:pt>
                <c:pt idx="8">
                  <c:v>Q3 '23</c:v>
                </c:pt>
                <c:pt idx="9">
                  <c:v>Q4 '23</c:v>
                </c:pt>
                <c:pt idx="10">
                  <c:v>Q1 '24</c:v>
                </c:pt>
                <c:pt idx="11">
                  <c:v>Q2 '24</c:v>
                </c:pt>
                <c:pt idx="12">
                  <c:v>4 w.e. 8/11/24</c:v>
                </c:pt>
              </c:strCache>
            </c:strRef>
          </c:cat>
          <c:val>
            <c:numRef>
              <c:f>Blad1!$C$2:$C$14</c:f>
              <c:numCache>
                <c:formatCode>0.0%</c:formatCode>
                <c:ptCount val="13"/>
                <c:pt idx="0">
                  <c:v>0.19</c:v>
                </c:pt>
                <c:pt idx="1">
                  <c:v>-5.1999999999999998E-2</c:v>
                </c:pt>
                <c:pt idx="2">
                  <c:v>-9.0705037419660142E-2</c:v>
                </c:pt>
                <c:pt idx="3">
                  <c:v>-8.6086167486762802E-2</c:v>
                </c:pt>
                <c:pt idx="4">
                  <c:v>-7.2881683903701672E-2</c:v>
                </c:pt>
                <c:pt idx="5">
                  <c:v>-4.8467110123127079E-2</c:v>
                </c:pt>
                <c:pt idx="6">
                  <c:v>-4.6456127894246267E-2</c:v>
                </c:pt>
                <c:pt idx="7">
                  <c:v>-1.3767046050421464E-2</c:v>
                </c:pt>
                <c:pt idx="8">
                  <c:v>-2.0321228662919705E-2</c:v>
                </c:pt>
                <c:pt idx="9">
                  <c:v>-2.1460082583969649E-2</c:v>
                </c:pt>
                <c:pt idx="10">
                  <c:v>-2.8525945996750721E-2</c:v>
                </c:pt>
                <c:pt idx="11">
                  <c:v>-4.0069476655735917E-2</c:v>
                </c:pt>
                <c:pt idx="12">
                  <c:v>-2.5999999999999999E-2</c:v>
                </c:pt>
              </c:numCache>
            </c:numRef>
          </c:val>
          <c:smooth val="0"/>
          <c:extLst>
            <c:ext xmlns:c16="http://schemas.microsoft.com/office/drawing/2014/chart" uri="{C3380CC4-5D6E-409C-BE32-E72D297353CC}">
              <c16:uniqueId val="{00000001-BDCD-47DB-A324-B27AC2E1F7FB}"/>
            </c:ext>
          </c:extLst>
        </c:ser>
        <c:dLbls>
          <c:dLblPos val="t"/>
          <c:showLegendKey val="0"/>
          <c:showVal val="1"/>
          <c:showCatName val="0"/>
          <c:showSerName val="0"/>
          <c:showPercent val="0"/>
          <c:showBubbleSize val="0"/>
        </c:dLbls>
        <c:smooth val="0"/>
        <c:axId val="1817503072"/>
        <c:axId val="1817508896"/>
      </c:lineChart>
      <c:catAx>
        <c:axId val="1817503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817508896"/>
        <c:crosses val="autoZero"/>
        <c:auto val="1"/>
        <c:lblAlgn val="ctr"/>
        <c:lblOffset val="100"/>
        <c:noMultiLvlLbl val="0"/>
      </c:catAx>
      <c:valAx>
        <c:axId val="1817508896"/>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8175030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a:effectLst/>
              </a:rPr>
              <a:t>White button mushroom, $ and % vs YA</a:t>
            </a:r>
            <a:br>
              <a:rPr lang="en-US" sz="1600" b="1" i="0" baseline="0" dirty="0">
                <a:effectLst/>
              </a:rPr>
            </a:br>
            <a:r>
              <a:rPr lang="en-US" sz="1200" b="1" i="0" baseline="0" dirty="0">
                <a:effectLst/>
              </a:rPr>
              <a:t>(fixed and random weight)</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3211178045515402E-3"/>
          <c:y val="0.17980956460783551"/>
          <c:w val="0.89225154250699068"/>
          <c:h val="0.49125349103735266"/>
        </c:manualLayout>
      </c:layout>
      <c:barChart>
        <c:barDir val="col"/>
        <c:grouping val="clustered"/>
        <c:varyColors val="0"/>
        <c:ser>
          <c:idx val="0"/>
          <c:order val="0"/>
          <c:tx>
            <c:strRef>
              <c:f>Sheet1!$B$1</c:f>
              <c:strCache>
                <c:ptCount val="1"/>
                <c:pt idx="0">
                  <c:v>Dollar sales</c:v>
                </c:pt>
              </c:strCache>
            </c:strRef>
          </c:tx>
          <c:spPr>
            <a:solidFill>
              <a:schemeClr val="accent3"/>
            </a:solidFill>
            <a:ln>
              <a:noFill/>
            </a:ln>
            <a:effectLst/>
          </c:spPr>
          <c:invertIfNegative val="0"/>
          <c:dPt>
            <c:idx val="4"/>
            <c:invertIfNegative val="0"/>
            <c:bubble3D val="0"/>
            <c:spPr>
              <a:solidFill>
                <a:schemeClr val="accent3"/>
              </a:solidFill>
              <a:ln>
                <a:noFill/>
              </a:ln>
              <a:effectLst/>
            </c:spPr>
            <c:extLst>
              <c:ext xmlns:c16="http://schemas.microsoft.com/office/drawing/2014/chart" uri="{C3380CC4-5D6E-409C-BE32-E72D297353CC}">
                <c16:uniqueId val="{00000004-E217-45AB-BE6F-6F449A278408}"/>
              </c:ext>
            </c:extLst>
          </c:dPt>
          <c:dLbls>
            <c:dLbl>
              <c:idx val="0"/>
              <c:layout>
                <c:manualLayout>
                  <c:x val="8.9300954588530917E-3"/>
                  <c:y val="0"/>
                </c:manualLayout>
              </c:layout>
              <c:tx>
                <c:rich>
                  <a:bodyPr/>
                  <a:lstStyle/>
                  <a:p>
                    <a:r>
                      <a:rPr lang="en-US" dirty="0"/>
                      <a:t>$213M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217-45AB-BE6F-6F449A278408}"/>
                </c:ext>
              </c:extLst>
            </c:dLbl>
            <c:dLbl>
              <c:idx val="1"/>
              <c:layout>
                <c:manualLayout>
                  <c:x val="6.6975715941397975E-3"/>
                  <c:y val="-3.7031831629383096E-3"/>
                </c:manualLayout>
              </c:layout>
              <c:tx>
                <c:rich>
                  <a:bodyPr/>
                  <a:lstStyle/>
                  <a:p>
                    <a:r>
                      <a:rPr lang="en-US" dirty="0"/>
                      <a:t>$195M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217-45AB-BE6F-6F449A278408}"/>
                </c:ext>
              </c:extLst>
            </c:dLbl>
            <c:dLbl>
              <c:idx val="2"/>
              <c:layout>
                <c:manualLayout>
                  <c:x val="-2.3485609103079176E-3"/>
                  <c:y val="-7.3214424799439206E-4"/>
                </c:manualLayout>
              </c:layout>
              <c:tx>
                <c:rich>
                  <a:bodyPr/>
                  <a:lstStyle/>
                  <a:p>
                    <a:r>
                      <a:rPr lang="en-US" dirty="0"/>
                      <a:t>$184M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217-45AB-BE6F-6F449A278408}"/>
                </c:ext>
              </c:extLst>
            </c:dLbl>
            <c:dLbl>
              <c:idx val="3"/>
              <c:tx>
                <c:rich>
                  <a:bodyPr/>
                  <a:lstStyle/>
                  <a:p>
                    <a:r>
                      <a:rPr lang="en-US" dirty="0"/>
                      <a:t>$205M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217-45AB-BE6F-6F449A278408}"/>
                </c:ext>
              </c:extLst>
            </c:dLbl>
            <c:dLbl>
              <c:idx val="4"/>
              <c:tx>
                <c:rich>
                  <a:bodyPr/>
                  <a:lstStyle/>
                  <a:p>
                    <a:r>
                      <a:rPr lang="en-US" dirty="0"/>
                      <a:t>$208M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217-45AB-BE6F-6F449A278408}"/>
                </c:ext>
              </c:extLst>
            </c:dLbl>
            <c:dLbl>
              <c:idx val="5"/>
              <c:layout>
                <c:manualLayout>
                  <c:x val="2.1251673360106315E-3"/>
                  <c:y val="3.2383285810792676E-17"/>
                </c:manualLayout>
              </c:layout>
              <c:tx>
                <c:rich>
                  <a:bodyPr/>
                  <a:lstStyle/>
                  <a:p>
                    <a:r>
                      <a:rPr lang="en-US" dirty="0"/>
                      <a:t>$190M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217-45AB-BE6F-6F449A278408}"/>
                </c:ext>
              </c:extLst>
            </c:dLbl>
            <c:dLbl>
              <c:idx val="6"/>
              <c:tx>
                <c:rich>
                  <a:bodyPr/>
                  <a:lstStyle/>
                  <a:p>
                    <a:r>
                      <a:rPr lang="en-US" dirty="0"/>
                      <a:t>$178M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217-45AB-BE6F-6F449A278408}"/>
                </c:ext>
              </c:extLst>
            </c:dLbl>
            <c:dLbl>
              <c:idx val="7"/>
              <c:tx>
                <c:rich>
                  <a:bodyPr/>
                  <a:lstStyle/>
                  <a:p>
                    <a:r>
                      <a:rPr lang="en-US" dirty="0"/>
                      <a:t>$196M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217-45AB-BE6F-6F449A278408}"/>
                </c:ext>
              </c:extLst>
            </c:dLbl>
            <c:dLbl>
              <c:idx val="8"/>
              <c:layout>
                <c:manualLayout>
                  <c:x val="4.4650267737617131E-3"/>
                  <c:y val="3.6959309781975048E-3"/>
                </c:manualLayout>
              </c:layout>
              <c:tx>
                <c:rich>
                  <a:bodyPr/>
                  <a:lstStyle/>
                  <a:p>
                    <a:r>
                      <a:rPr lang="en-US" dirty="0"/>
                      <a:t>$200M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217-45AB-BE6F-6F449A278408}"/>
                </c:ext>
              </c:extLst>
            </c:dLbl>
            <c:dLbl>
              <c:idx val="9"/>
              <c:layout>
                <c:manualLayout>
                  <c:x val="-2.2325226873526009E-3"/>
                  <c:y val="7.4063663258767554E-3"/>
                </c:manualLayout>
              </c:layout>
              <c:tx>
                <c:rich>
                  <a:bodyPr/>
                  <a:lstStyle/>
                  <a:p>
                    <a:r>
                      <a:rPr lang="en-US" dirty="0"/>
                      <a:t>$184M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217-45AB-BE6F-6F449A278408}"/>
                </c:ext>
              </c:extLst>
            </c:dLbl>
            <c:dLbl>
              <c:idx val="10"/>
              <c:tx>
                <c:rich>
                  <a:bodyPr/>
                  <a:lstStyle/>
                  <a:p>
                    <a:r>
                      <a:rPr lang="en-US" dirty="0"/>
                      <a:t>$53.0M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217-45AB-BE6F-6F449A278408}"/>
                </c:ext>
              </c:extLst>
            </c:dLbl>
            <c:dLbl>
              <c:idx val="11"/>
              <c:tx>
                <c:rich>
                  <a:bodyPr/>
                  <a:lstStyle/>
                  <a:p>
                    <a:r>
                      <a:rPr lang="en-US" dirty="0"/>
                      <a:t>$165.0M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A0F-490C-A309-5B7574296AFF}"/>
                </c:ext>
              </c:extLst>
            </c:dLbl>
            <c:dLbl>
              <c:idx val="12"/>
              <c:layout>
                <c:manualLayout>
                  <c:x val="6.3755020080321217E-3"/>
                  <c:y val="-1.110528156698146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r>
                      <a:rPr lang="en-US" dirty="0"/>
                      <a:t>$53.3M</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9385542168674689E-2"/>
                      <c:h val="3.4074851346624697E-2"/>
                    </c:manualLayout>
                  </c15:layout>
                  <c15:showDataLabelsRange val="0"/>
                </c:ext>
                <c:ext xmlns:c16="http://schemas.microsoft.com/office/drawing/2014/chart" uri="{C3380CC4-5D6E-409C-BE32-E72D297353CC}">
                  <c16:uniqueId val="{00000002-6B79-4B11-8D19-2716A7CF9BE3}"/>
                </c:ext>
              </c:extLst>
            </c:dLbl>
            <c:dLbl>
              <c:idx val="13"/>
              <c:layout>
                <c:manualLayout>
                  <c:x val="1.4876171352074967E-2"/>
                  <c:y val="1.1105281566981394E-2"/>
                </c:manualLayout>
              </c:layout>
              <c:tx>
                <c:rich>
                  <a:bodyPr/>
                  <a:lstStyle/>
                  <a:p>
                    <a:r>
                      <a:rPr lang="en-US" dirty="0"/>
                      <a:t>$53.0M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FDD-42BC-88A1-A1B8DF132E8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Q1 22</c:v>
                </c:pt>
                <c:pt idx="1">
                  <c:v>Q2 22</c:v>
                </c:pt>
                <c:pt idx="2">
                  <c:v>Q3 22</c:v>
                </c:pt>
                <c:pt idx="3">
                  <c:v>Q4 22</c:v>
                </c:pt>
                <c:pt idx="4">
                  <c:v>Q1 23</c:v>
                </c:pt>
                <c:pt idx="5">
                  <c:v>Q2 23</c:v>
                </c:pt>
                <c:pt idx="6">
                  <c:v>Q3 23</c:v>
                </c:pt>
                <c:pt idx="7">
                  <c:v>Q4 23</c:v>
                </c:pt>
                <c:pt idx="8">
                  <c:v>Q1 24</c:v>
                </c:pt>
                <c:pt idx="9">
                  <c:v>Q2 24</c:v>
                </c:pt>
                <c:pt idx="10">
                  <c:v>4 w.e. 8/11/24</c:v>
                </c:pt>
              </c:strCache>
            </c:strRef>
          </c:cat>
          <c:val>
            <c:numRef>
              <c:f>Sheet1!$B$2:$B$12</c:f>
              <c:numCache>
                <c:formatCode>\$#,##0</c:formatCode>
                <c:ptCount val="11"/>
                <c:pt idx="0">
                  <c:v>212776868.91812888</c:v>
                </c:pt>
                <c:pt idx="1">
                  <c:v>194630627.60716438</c:v>
                </c:pt>
                <c:pt idx="2">
                  <c:v>183975303.85098693</c:v>
                </c:pt>
                <c:pt idx="3">
                  <c:v>204856672.61698312</c:v>
                </c:pt>
                <c:pt idx="4">
                  <c:v>207567422.64612374</c:v>
                </c:pt>
                <c:pt idx="5">
                  <c:v>190043966.99370953</c:v>
                </c:pt>
                <c:pt idx="6">
                  <c:v>178362935.59565935</c:v>
                </c:pt>
                <c:pt idx="7">
                  <c:v>195545725.93367276</c:v>
                </c:pt>
                <c:pt idx="8">
                  <c:v>199820665.05188328</c:v>
                </c:pt>
                <c:pt idx="9">
                  <c:v>183560054.93955785</c:v>
                </c:pt>
                <c:pt idx="10">
                  <c:v>53032210</c:v>
                </c:pt>
              </c:numCache>
            </c:numRef>
          </c:val>
          <c:extLst>
            <c:ext xmlns:c16="http://schemas.microsoft.com/office/drawing/2014/chart" uri="{C3380CC4-5D6E-409C-BE32-E72D297353CC}">
              <c16:uniqueId val="{0000000B-E217-45AB-BE6F-6F449A278408}"/>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c:v>
                </c:pt>
              </c:strCache>
            </c:strRef>
          </c:tx>
          <c:spPr>
            <a:ln w="28575" cap="rnd">
              <a:solidFill>
                <a:schemeClr val="accent2"/>
              </a:solidFill>
              <a:round/>
            </a:ln>
            <a:effectLst/>
          </c:spPr>
          <c:marker>
            <c:symbol val="none"/>
          </c:marker>
          <c:dLbls>
            <c:dLbl>
              <c:idx val="0"/>
              <c:layout>
                <c:manualLayout>
                  <c:x val="-7.497953813851907E-2"/>
                  <c:y val="1.11570785325597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217-45AB-BE6F-6F449A278408}"/>
                </c:ext>
              </c:extLst>
            </c:dLbl>
            <c:dLbl>
              <c:idx val="1"/>
              <c:layout>
                <c:manualLayout>
                  <c:x val="-6.3965290776411637E-2"/>
                  <c:y val="3.3225717469868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217-45AB-BE6F-6F449A278408}"/>
                </c:ext>
              </c:extLst>
            </c:dLbl>
            <c:dLbl>
              <c:idx val="2"/>
              <c:layout>
                <c:manualLayout>
                  <c:x val="-4.9647809600102913E-2"/>
                  <c:y val="5.27945619775813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217-45AB-BE6F-6F449A278408}"/>
                </c:ext>
              </c:extLst>
            </c:dLbl>
            <c:dLbl>
              <c:idx val="3"/>
              <c:layout>
                <c:manualLayout>
                  <c:x val="-5.2247007716442237E-2"/>
                  <c:y val="4.53310441635209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217-45AB-BE6F-6F449A278408}"/>
                </c:ext>
              </c:extLst>
            </c:dLbl>
            <c:dLbl>
              <c:idx val="4"/>
              <c:layout>
                <c:manualLayout>
                  <c:x val="-5.0204513141296536E-2"/>
                  <c:y val="-4.78500834819952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217-45AB-BE6F-6F449A278408}"/>
                </c:ext>
              </c:extLst>
            </c:dLbl>
            <c:dLbl>
              <c:idx val="5"/>
              <c:layout>
                <c:manualLayout>
                  <c:x val="-4.4439141265005644E-2"/>
                  <c:y val="-3.67405339931803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217-45AB-BE6F-6F449A278408}"/>
                </c:ext>
              </c:extLst>
            </c:dLbl>
            <c:dLbl>
              <c:idx val="6"/>
              <c:layout>
                <c:manualLayout>
                  <c:x val="-5.1017565040715432E-2"/>
                  <c:y val="-3.68909940335012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217-45AB-BE6F-6F449A278408}"/>
                </c:ext>
              </c:extLst>
            </c:dLbl>
            <c:dLbl>
              <c:idx val="7"/>
              <c:layout>
                <c:manualLayout>
                  <c:x val="-4.8962349397590359E-2"/>
                  <c:y val="-4.89468472177405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217-45AB-BE6F-6F449A278408}"/>
                </c:ext>
              </c:extLst>
            </c:dLbl>
            <c:dLbl>
              <c:idx val="8"/>
              <c:layout>
                <c:manualLayout>
                  <c:x val="-5.0430388219544847E-2"/>
                  <c:y val="-2.82555089192025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217-45AB-BE6F-6F449A278408}"/>
                </c:ext>
              </c:extLst>
            </c:dLbl>
            <c:dLbl>
              <c:idx val="9"/>
              <c:layout>
                <c:manualLayout>
                  <c:x val="-4.561479250334672E-2"/>
                  <c:y val="-4.59295208114726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F8-478A-AB4C-31A22EEB1D1B}"/>
                </c:ext>
              </c:extLst>
            </c:dLbl>
            <c:dLbl>
              <c:idx val="10"/>
              <c:layout>
                <c:manualLayout>
                  <c:x val="-3.6761378848728404E-2"/>
                  <c:y val="-3.8527457152850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61-468F-B323-5E0569A16A12}"/>
                </c:ext>
              </c:extLst>
            </c:dLbl>
            <c:dLbl>
              <c:idx val="11"/>
              <c:layout>
                <c:manualLayout>
                  <c:x val="-3.9528781793842192E-2"/>
                  <c:y val="-3.11210213361315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1F-43C6-B21D-33680BBF4B0A}"/>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Q1 22</c:v>
                </c:pt>
                <c:pt idx="1">
                  <c:v>Q2 22</c:v>
                </c:pt>
                <c:pt idx="2">
                  <c:v>Q3 22</c:v>
                </c:pt>
                <c:pt idx="3">
                  <c:v>Q4 22</c:v>
                </c:pt>
                <c:pt idx="4">
                  <c:v>Q1 23</c:v>
                </c:pt>
                <c:pt idx="5">
                  <c:v>Q2 23</c:v>
                </c:pt>
                <c:pt idx="6">
                  <c:v>Q3 23</c:v>
                </c:pt>
                <c:pt idx="7">
                  <c:v>Q4 23</c:v>
                </c:pt>
                <c:pt idx="8">
                  <c:v>Q1 24</c:v>
                </c:pt>
                <c:pt idx="9">
                  <c:v>Q2 24</c:v>
                </c:pt>
                <c:pt idx="10">
                  <c:v>4 w.e. 8/11/24</c:v>
                </c:pt>
              </c:strCache>
            </c:strRef>
          </c:cat>
          <c:val>
            <c:numRef>
              <c:f>Sheet1!$C$2:$C$12</c:f>
              <c:numCache>
                <c:formatCode>0.0%</c:formatCode>
                <c:ptCount val="11"/>
                <c:pt idx="0">
                  <c:v>-6.3389429810007752E-2</c:v>
                </c:pt>
                <c:pt idx="1">
                  <c:v>-2.4550996435753765E-2</c:v>
                </c:pt>
                <c:pt idx="2">
                  <c:v>-2.4756892627629947E-2</c:v>
                </c:pt>
                <c:pt idx="3">
                  <c:v>-1.2929907448782243E-2</c:v>
                </c:pt>
                <c:pt idx="4">
                  <c:v>-2.4483141887051928E-2</c:v>
                </c:pt>
                <c:pt idx="5">
                  <c:v>-2.3565975560189703E-2</c:v>
                </c:pt>
                <c:pt idx="6">
                  <c:v>-3.0506095860960716E-2</c:v>
                </c:pt>
                <c:pt idx="7">
                  <c:v>-4.5451029563087823E-2</c:v>
                </c:pt>
                <c:pt idx="8">
                  <c:v>-3.7321644675656553E-2</c:v>
                </c:pt>
                <c:pt idx="9">
                  <c:v>-3.4117957842703925E-2</c:v>
                </c:pt>
                <c:pt idx="10">
                  <c:v>-1.7000000000000001E-2</c:v>
                </c:pt>
              </c:numCache>
            </c:numRef>
          </c:val>
          <c:smooth val="0"/>
          <c:extLst>
            <c:ext xmlns:c16="http://schemas.microsoft.com/office/drawing/2014/chart" uri="{C3380CC4-5D6E-409C-BE32-E72D297353CC}">
              <c16:uniqueId val="{00000015-E217-45AB-BE6F-6F449A278408}"/>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708972767"/>
        <c:crosses val="max"/>
        <c:crossBetween val="between"/>
      </c:valAx>
      <c:valAx>
        <c:axId val="709002719"/>
        <c:scaling>
          <c:orientation val="minMax"/>
          <c:max val="0.15000000000000002"/>
          <c:min val="-0.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t"/>
        <c:numFmt formatCode="General" sourceLinked="1"/>
        <c:majorTickMark val="out"/>
        <c:minorTickMark val="none"/>
        <c:tickLblPos val="nextTo"/>
        <c:crossAx val="709002719"/>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662277-7441-463B-84CF-03AFA3CEE6E1}" type="datetimeFigureOut">
              <a:rPr lang="en-US" smtClean="0"/>
              <a:pPr/>
              <a:t>9/2/2024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C546AA-5CAC-410A-9E75-D03ADB40C9FE}"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8DC359-F8D3-45A2-9470-6DD06FEA4AE0}" type="datetimeFigureOut">
              <a:rPr lang="en-US" smtClean="0"/>
              <a:pPr/>
              <a:t>9/2/2024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5D5B44-719F-4E32-B568-1624A312A43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a:t>
            </a:fld>
            <a:endParaRPr lang="en-US" dirty="0"/>
          </a:p>
        </p:txBody>
      </p:sp>
    </p:spTree>
    <p:extLst>
      <p:ext uri="{BB962C8B-B14F-4D97-AF65-F5344CB8AC3E}">
        <p14:creationId xmlns:p14="http://schemas.microsoft.com/office/powerpoint/2010/main" val="2991988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11</a:t>
            </a:fld>
            <a:endParaRPr lang="en-US" dirty="0"/>
          </a:p>
        </p:txBody>
      </p:sp>
    </p:spTree>
    <p:extLst>
      <p:ext uri="{BB962C8B-B14F-4D97-AF65-F5344CB8AC3E}">
        <p14:creationId xmlns:p14="http://schemas.microsoft.com/office/powerpoint/2010/main" val="2327206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13</a:t>
            </a:fld>
            <a:endParaRPr lang="en-US" dirty="0"/>
          </a:p>
        </p:txBody>
      </p:sp>
    </p:spTree>
    <p:extLst>
      <p:ext uri="{BB962C8B-B14F-4D97-AF65-F5344CB8AC3E}">
        <p14:creationId xmlns:p14="http://schemas.microsoft.com/office/powerpoint/2010/main" val="3272926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14</a:t>
            </a:fld>
            <a:endParaRPr lang="en-US" dirty="0"/>
          </a:p>
        </p:txBody>
      </p:sp>
    </p:spTree>
    <p:extLst>
      <p:ext uri="{BB962C8B-B14F-4D97-AF65-F5344CB8AC3E}">
        <p14:creationId xmlns:p14="http://schemas.microsoft.com/office/powerpoint/2010/main" val="4174867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15</a:t>
            </a:fld>
            <a:endParaRPr lang="en-US" dirty="0"/>
          </a:p>
        </p:txBody>
      </p:sp>
    </p:spTree>
    <p:extLst>
      <p:ext uri="{BB962C8B-B14F-4D97-AF65-F5344CB8AC3E}">
        <p14:creationId xmlns:p14="http://schemas.microsoft.com/office/powerpoint/2010/main" val="2844869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16</a:t>
            </a:fld>
            <a:endParaRPr lang="en-US" dirty="0"/>
          </a:p>
        </p:txBody>
      </p:sp>
    </p:spTree>
    <p:extLst>
      <p:ext uri="{BB962C8B-B14F-4D97-AF65-F5344CB8AC3E}">
        <p14:creationId xmlns:p14="http://schemas.microsoft.com/office/powerpoint/2010/main" val="3521615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17</a:t>
            </a:fld>
            <a:endParaRPr lang="en-US" dirty="0"/>
          </a:p>
        </p:txBody>
      </p:sp>
    </p:spTree>
    <p:extLst>
      <p:ext uri="{BB962C8B-B14F-4D97-AF65-F5344CB8AC3E}">
        <p14:creationId xmlns:p14="http://schemas.microsoft.com/office/powerpoint/2010/main" val="3182347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18</a:t>
            </a:fld>
            <a:endParaRPr lang="en-US" dirty="0"/>
          </a:p>
        </p:txBody>
      </p:sp>
    </p:spTree>
    <p:extLst>
      <p:ext uri="{BB962C8B-B14F-4D97-AF65-F5344CB8AC3E}">
        <p14:creationId xmlns:p14="http://schemas.microsoft.com/office/powerpoint/2010/main" val="3222962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19</a:t>
            </a:fld>
            <a:endParaRPr lang="en-US" dirty="0"/>
          </a:p>
        </p:txBody>
      </p:sp>
    </p:spTree>
    <p:extLst>
      <p:ext uri="{BB962C8B-B14F-4D97-AF65-F5344CB8AC3E}">
        <p14:creationId xmlns:p14="http://schemas.microsoft.com/office/powerpoint/2010/main" val="3287748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20</a:t>
            </a:fld>
            <a:endParaRPr lang="en-US" dirty="0"/>
          </a:p>
        </p:txBody>
      </p:sp>
    </p:spTree>
    <p:extLst>
      <p:ext uri="{BB962C8B-B14F-4D97-AF65-F5344CB8AC3E}">
        <p14:creationId xmlns:p14="http://schemas.microsoft.com/office/powerpoint/2010/main" val="3703363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3</a:t>
            </a:fld>
            <a:endParaRPr lang="en-US" dirty="0"/>
          </a:p>
        </p:txBody>
      </p:sp>
    </p:spTree>
    <p:extLst>
      <p:ext uri="{BB962C8B-B14F-4D97-AF65-F5344CB8AC3E}">
        <p14:creationId xmlns:p14="http://schemas.microsoft.com/office/powerpoint/2010/main" val="229771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21</a:t>
            </a:fld>
            <a:endParaRPr lang="en-US" dirty="0"/>
          </a:p>
        </p:txBody>
      </p:sp>
    </p:spTree>
    <p:extLst>
      <p:ext uri="{BB962C8B-B14F-4D97-AF65-F5344CB8AC3E}">
        <p14:creationId xmlns:p14="http://schemas.microsoft.com/office/powerpoint/2010/main" val="234687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22</a:t>
            </a:fld>
            <a:endParaRPr lang="en-US" dirty="0"/>
          </a:p>
        </p:txBody>
      </p:sp>
    </p:spTree>
    <p:extLst>
      <p:ext uri="{BB962C8B-B14F-4D97-AF65-F5344CB8AC3E}">
        <p14:creationId xmlns:p14="http://schemas.microsoft.com/office/powerpoint/2010/main" val="2310480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23</a:t>
            </a:fld>
            <a:endParaRPr lang="en-US" dirty="0"/>
          </a:p>
        </p:txBody>
      </p:sp>
    </p:spTree>
    <p:extLst>
      <p:ext uri="{BB962C8B-B14F-4D97-AF65-F5344CB8AC3E}">
        <p14:creationId xmlns:p14="http://schemas.microsoft.com/office/powerpoint/2010/main" val="1645989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24</a:t>
            </a:fld>
            <a:endParaRPr lang="en-US" dirty="0"/>
          </a:p>
        </p:txBody>
      </p:sp>
    </p:spTree>
    <p:extLst>
      <p:ext uri="{BB962C8B-B14F-4D97-AF65-F5344CB8AC3E}">
        <p14:creationId xmlns:p14="http://schemas.microsoft.com/office/powerpoint/2010/main" val="3964458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25</a:t>
            </a:fld>
            <a:endParaRPr lang="en-US" dirty="0"/>
          </a:p>
        </p:txBody>
      </p:sp>
    </p:spTree>
    <p:extLst>
      <p:ext uri="{BB962C8B-B14F-4D97-AF65-F5344CB8AC3E}">
        <p14:creationId xmlns:p14="http://schemas.microsoft.com/office/powerpoint/2010/main" val="3983323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4</a:t>
            </a:fld>
            <a:endParaRPr lang="en-US" dirty="0"/>
          </a:p>
        </p:txBody>
      </p:sp>
    </p:spTree>
    <p:extLst>
      <p:ext uri="{BB962C8B-B14F-4D97-AF65-F5344CB8AC3E}">
        <p14:creationId xmlns:p14="http://schemas.microsoft.com/office/powerpoint/2010/main" val="3676052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5</a:t>
            </a:fld>
            <a:endParaRPr lang="en-US" dirty="0"/>
          </a:p>
        </p:txBody>
      </p:sp>
    </p:spTree>
    <p:extLst>
      <p:ext uri="{BB962C8B-B14F-4D97-AF65-F5344CB8AC3E}">
        <p14:creationId xmlns:p14="http://schemas.microsoft.com/office/powerpoint/2010/main" val="2457902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6</a:t>
            </a:fld>
            <a:endParaRPr lang="en-US" dirty="0"/>
          </a:p>
        </p:txBody>
      </p:sp>
    </p:spTree>
    <p:extLst>
      <p:ext uri="{BB962C8B-B14F-4D97-AF65-F5344CB8AC3E}">
        <p14:creationId xmlns:p14="http://schemas.microsoft.com/office/powerpoint/2010/main" val="3226517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8</a:t>
            </a:fld>
            <a:endParaRPr lang="en-US" dirty="0"/>
          </a:p>
        </p:txBody>
      </p:sp>
    </p:spTree>
    <p:extLst>
      <p:ext uri="{BB962C8B-B14F-4D97-AF65-F5344CB8AC3E}">
        <p14:creationId xmlns:p14="http://schemas.microsoft.com/office/powerpoint/2010/main" val="2280246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9</a:t>
            </a:fld>
            <a:endParaRPr lang="en-US" dirty="0"/>
          </a:p>
        </p:txBody>
      </p:sp>
    </p:spTree>
    <p:extLst>
      <p:ext uri="{BB962C8B-B14F-4D97-AF65-F5344CB8AC3E}">
        <p14:creationId xmlns:p14="http://schemas.microsoft.com/office/powerpoint/2010/main" val="1175059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10</a:t>
            </a:fld>
            <a:endParaRPr lang="en-US" dirty="0"/>
          </a:p>
        </p:txBody>
      </p:sp>
    </p:spTree>
    <p:extLst>
      <p:ext uri="{BB962C8B-B14F-4D97-AF65-F5344CB8AC3E}">
        <p14:creationId xmlns:p14="http://schemas.microsoft.com/office/powerpoint/2010/main" val="3053616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C2DF5-17E5-80EA-CF40-B80CC865D08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8FF2D5D-31F9-79E8-8D1A-6B5B4CC996E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B483059-01F1-5E47-3976-AEB9D945D27D}"/>
              </a:ext>
            </a:extLst>
          </p:cNvPr>
          <p:cNvSpPr>
            <a:spLocks noGrp="1"/>
          </p:cNvSpPr>
          <p:nvPr>
            <p:ph type="dt" sz="half" idx="10"/>
          </p:nvPr>
        </p:nvSpPr>
        <p:spPr/>
        <p:txBody>
          <a:bodyPr/>
          <a:lstStyle/>
          <a:p>
            <a:fld id="{2F0581DC-51AD-4257-BB0A-014E3BD6F39F}" type="datetime1">
              <a:rPr lang="en-US" smtClean="0"/>
              <a:t>9/2/2024</a:t>
            </a:fld>
            <a:endParaRPr lang="en-US" dirty="0"/>
          </a:p>
        </p:txBody>
      </p:sp>
      <p:sp>
        <p:nvSpPr>
          <p:cNvPr id="5" name="Footer Placeholder 4">
            <a:extLst>
              <a:ext uri="{FF2B5EF4-FFF2-40B4-BE49-F238E27FC236}">
                <a16:creationId xmlns:a16="http://schemas.microsoft.com/office/drawing/2014/main" id="{50B91589-C73E-1A5C-DDBA-A8690EA6D3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CCF114-80B9-1A12-A801-7B6E3831E4C1}"/>
              </a:ext>
            </a:extLst>
          </p:cNvPr>
          <p:cNvSpPr>
            <a:spLocks noGrp="1"/>
          </p:cNvSpPr>
          <p:nvPr>
            <p:ph type="sldNum" sz="quarter" idx="12"/>
          </p:nvPr>
        </p:nvSpPr>
        <p:spPr>
          <a:xfrm>
            <a:off x="6972300" y="4731990"/>
            <a:ext cx="2057400" cy="273844"/>
          </a:xfrm>
        </p:spPr>
        <p:txBody>
          <a:bodyPr/>
          <a:lstStyle/>
          <a:p>
            <a:fld id="{15968CAF-9A7F-4DE6-B563-4B7FA3F8234B}" type="slidenum">
              <a:rPr lang="en-US" smtClean="0"/>
              <a:pPr/>
              <a:t>‹#›</a:t>
            </a:fld>
            <a:endParaRPr lang="en-US" dirty="0"/>
          </a:p>
        </p:txBody>
      </p:sp>
      <p:cxnSp>
        <p:nvCxnSpPr>
          <p:cNvPr id="7" name="Straight Connector 6">
            <a:extLst>
              <a:ext uri="{FF2B5EF4-FFF2-40B4-BE49-F238E27FC236}">
                <a16:creationId xmlns:a16="http://schemas.microsoft.com/office/drawing/2014/main" id="{C66DE2C3-241E-1CB7-EE57-401B0AFBC52F}"/>
              </a:ext>
            </a:extLst>
          </p:cNvPr>
          <p:cNvCxnSpPr/>
          <p:nvPr userDrawn="1"/>
        </p:nvCxnSpPr>
        <p:spPr>
          <a:xfrm>
            <a:off x="467544" y="4659982"/>
            <a:ext cx="806489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220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FAF68-E882-2A22-8D81-EA76D6B8C9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5B6F35-5D97-C958-6305-D23338A5F1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0E1BFC-1F82-3E7F-A042-7DA8EA3D4242}"/>
              </a:ext>
            </a:extLst>
          </p:cNvPr>
          <p:cNvSpPr>
            <a:spLocks noGrp="1"/>
          </p:cNvSpPr>
          <p:nvPr>
            <p:ph type="dt" sz="half" idx="10"/>
          </p:nvPr>
        </p:nvSpPr>
        <p:spPr/>
        <p:txBody>
          <a:bodyPr/>
          <a:lstStyle/>
          <a:p>
            <a:fld id="{789948C5-6DDD-4C97-AFC7-666F6525B7AB}" type="datetime1">
              <a:rPr lang="en-US" smtClean="0"/>
              <a:t>9/2/2024</a:t>
            </a:fld>
            <a:endParaRPr lang="en-US" dirty="0"/>
          </a:p>
        </p:txBody>
      </p:sp>
      <p:sp>
        <p:nvSpPr>
          <p:cNvPr id="5" name="Footer Placeholder 4">
            <a:extLst>
              <a:ext uri="{FF2B5EF4-FFF2-40B4-BE49-F238E27FC236}">
                <a16:creationId xmlns:a16="http://schemas.microsoft.com/office/drawing/2014/main" id="{ADBA86F9-7DCE-B5E7-56B3-006FF6FAB9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985ED0-F42F-C3AA-221C-E4B1CD2910A2}"/>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4136596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CD0985-7AA0-0B29-7539-4CF3F32BCEDE}"/>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D58502-CA43-BCDA-141F-C499318F3FD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1B9BB2-A093-4F00-5859-1AAA19FF4685}"/>
              </a:ext>
            </a:extLst>
          </p:cNvPr>
          <p:cNvSpPr>
            <a:spLocks noGrp="1"/>
          </p:cNvSpPr>
          <p:nvPr>
            <p:ph type="dt" sz="half" idx="10"/>
          </p:nvPr>
        </p:nvSpPr>
        <p:spPr/>
        <p:txBody>
          <a:bodyPr/>
          <a:lstStyle/>
          <a:p>
            <a:fld id="{8894B728-9202-4842-A310-146C70E652AB}" type="datetime1">
              <a:rPr lang="en-US" smtClean="0"/>
              <a:t>9/2/2024</a:t>
            </a:fld>
            <a:endParaRPr lang="en-US" dirty="0"/>
          </a:p>
        </p:txBody>
      </p:sp>
      <p:sp>
        <p:nvSpPr>
          <p:cNvPr id="5" name="Footer Placeholder 4">
            <a:extLst>
              <a:ext uri="{FF2B5EF4-FFF2-40B4-BE49-F238E27FC236}">
                <a16:creationId xmlns:a16="http://schemas.microsoft.com/office/drawing/2014/main" id="{32E74BB2-E9C3-933A-4DF9-2AB6DC1A2F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1F7682-2FF9-A205-5966-566336966288}"/>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3721863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841375"/>
            <a:ext cx="6858000" cy="17907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617C1AFE-B865-4966-BE0C-ABEE545ACED4}" type="datetimeFigureOut">
              <a:rPr lang="nl-NL" smtClean="0"/>
              <a:t>2-9-2024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3231346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17C1AFE-B865-4966-BE0C-ABEE545ACED4}" type="datetimeFigureOut">
              <a:rPr lang="nl-NL" smtClean="0"/>
              <a:t>2-9-2024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1246439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282700"/>
            <a:ext cx="7886700" cy="2139950"/>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617C1AFE-B865-4966-BE0C-ABEE545ACED4}" type="datetimeFigureOut">
              <a:rPr lang="nl-NL" smtClean="0"/>
              <a:t>2-9-2024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1364441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8650" y="1370013"/>
            <a:ext cx="3867150" cy="326231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370013"/>
            <a:ext cx="3867150" cy="326231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17C1AFE-B865-4966-BE0C-ABEE545ACED4}" type="datetimeFigureOut">
              <a:rPr lang="nl-NL" smtClean="0"/>
              <a:t>2-9-2024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3503748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30238" y="274638"/>
            <a:ext cx="7886700" cy="993775"/>
          </a:xfrm>
        </p:spPr>
        <p:txBody>
          <a:bodyPr/>
          <a:lstStyle/>
          <a:p>
            <a:r>
              <a:rPr lang="nl-NL"/>
              <a:t>Klik om de stijl te bewerken</a:t>
            </a:r>
          </a:p>
        </p:txBody>
      </p:sp>
      <p:sp>
        <p:nvSpPr>
          <p:cNvPr id="3" name="Tijdelijke aanduiding voor tekst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630238" y="1879600"/>
            <a:ext cx="3868737" cy="276225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4629150" y="1879600"/>
            <a:ext cx="3887788" cy="276225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17C1AFE-B865-4966-BE0C-ABEE545ACED4}" type="datetimeFigureOut">
              <a:rPr lang="nl-NL" smtClean="0"/>
              <a:t>2-9-2024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3286130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17C1AFE-B865-4966-BE0C-ABEE545ACED4}" type="datetimeFigureOut">
              <a:rPr lang="nl-NL" smtClean="0"/>
              <a:t>2-9-2024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3395906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17C1AFE-B865-4966-BE0C-ABEE545ACED4}" type="datetimeFigureOut">
              <a:rPr lang="nl-NL" smtClean="0"/>
              <a:t>2-9-2024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2294758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342900"/>
            <a:ext cx="2949575" cy="120015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617C1AFE-B865-4966-BE0C-ABEE545ACED4}" type="datetimeFigureOut">
              <a:rPr lang="nl-NL" smtClean="0"/>
              <a:t>2-9-2024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357309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FF218-8E61-450D-DC96-089BB38D17A9}"/>
              </a:ext>
            </a:extLst>
          </p:cNvPr>
          <p:cNvSpPr>
            <a:spLocks noGrp="1"/>
          </p:cNvSpPr>
          <p:nvPr>
            <p:ph type="title"/>
          </p:nvPr>
        </p:nvSpPr>
        <p:spPr>
          <a:xfrm>
            <a:off x="628650" y="273844"/>
            <a:ext cx="7886700" cy="7137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FD1F47D-3B4A-8050-0006-25FBDB20271B}"/>
              </a:ext>
            </a:extLst>
          </p:cNvPr>
          <p:cNvSpPr>
            <a:spLocks noGrp="1"/>
          </p:cNvSpPr>
          <p:nvPr>
            <p:ph idx="1"/>
          </p:nvPr>
        </p:nvSpPr>
        <p:spPr>
          <a:xfrm>
            <a:off x="628650" y="1275606"/>
            <a:ext cx="7886700" cy="33571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9B3B20A-7E55-2B40-F2B2-597A58717E20}"/>
              </a:ext>
            </a:extLst>
          </p:cNvPr>
          <p:cNvSpPr>
            <a:spLocks noGrp="1"/>
          </p:cNvSpPr>
          <p:nvPr>
            <p:ph type="dt" sz="half" idx="10"/>
          </p:nvPr>
        </p:nvSpPr>
        <p:spPr/>
        <p:txBody>
          <a:bodyPr/>
          <a:lstStyle/>
          <a:p>
            <a:fld id="{29DAB0AA-F004-4AF5-910B-58A4A7EB22F0}" type="datetime1">
              <a:rPr lang="en-US" smtClean="0"/>
              <a:t>9/2/2024</a:t>
            </a:fld>
            <a:endParaRPr lang="en-US" dirty="0"/>
          </a:p>
        </p:txBody>
      </p:sp>
      <p:sp>
        <p:nvSpPr>
          <p:cNvPr id="5" name="Footer Placeholder 4">
            <a:extLst>
              <a:ext uri="{FF2B5EF4-FFF2-40B4-BE49-F238E27FC236}">
                <a16:creationId xmlns:a16="http://schemas.microsoft.com/office/drawing/2014/main" id="{664FA66B-376F-07B4-9C06-C111DCA8F4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9038F9-19A9-DFDA-8EB1-F2F9442A3214}"/>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571478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342900"/>
            <a:ext cx="2949575" cy="120015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617C1AFE-B865-4966-BE0C-ABEE545ACED4}" type="datetimeFigureOut">
              <a:rPr lang="nl-NL" smtClean="0"/>
              <a:t>2-9-2024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1471078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17C1AFE-B865-4966-BE0C-ABEE545ACED4}" type="datetimeFigureOut">
              <a:rPr lang="nl-NL" smtClean="0"/>
              <a:t>2-9-2024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966263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274638"/>
            <a:ext cx="1971675" cy="43576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8650" y="274638"/>
            <a:ext cx="5762625" cy="435768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17C1AFE-B865-4966-BE0C-ABEE545ACED4}" type="datetimeFigureOut">
              <a:rPr lang="nl-NL" smtClean="0"/>
              <a:t>2-9-2024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1955281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ABD0-B3DD-A2E9-67A9-782D0A53E75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7610544-363D-EDF8-29F0-68F81DBC44F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8C85DB-47AF-A57B-6FED-FD00AE2BEF61}"/>
              </a:ext>
            </a:extLst>
          </p:cNvPr>
          <p:cNvSpPr>
            <a:spLocks noGrp="1"/>
          </p:cNvSpPr>
          <p:nvPr>
            <p:ph type="dt" sz="half" idx="10"/>
          </p:nvPr>
        </p:nvSpPr>
        <p:spPr/>
        <p:txBody>
          <a:bodyPr/>
          <a:lstStyle/>
          <a:p>
            <a:fld id="{BBB3E4B9-4897-4337-85CC-FD76BD1414BE}" type="datetime1">
              <a:rPr lang="en-US" smtClean="0"/>
              <a:t>9/2/2024</a:t>
            </a:fld>
            <a:endParaRPr lang="en-US" dirty="0"/>
          </a:p>
        </p:txBody>
      </p:sp>
      <p:sp>
        <p:nvSpPr>
          <p:cNvPr id="5" name="Footer Placeholder 4">
            <a:extLst>
              <a:ext uri="{FF2B5EF4-FFF2-40B4-BE49-F238E27FC236}">
                <a16:creationId xmlns:a16="http://schemas.microsoft.com/office/drawing/2014/main" id="{1DE94723-7197-E583-8A10-1E3CCC4744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E02455-671B-E863-4197-BB1C2785EFF2}"/>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2008352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4B1D-E259-86EB-E213-D4FBFF837F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4E3D56-4C76-191F-C6C8-3CF4451D50F3}"/>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CB9436-DB9A-C3EC-6B49-72C18D0F757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74F09C-106F-8C2B-43E5-EBF75BA31170}"/>
              </a:ext>
            </a:extLst>
          </p:cNvPr>
          <p:cNvSpPr>
            <a:spLocks noGrp="1"/>
          </p:cNvSpPr>
          <p:nvPr>
            <p:ph type="dt" sz="half" idx="10"/>
          </p:nvPr>
        </p:nvSpPr>
        <p:spPr/>
        <p:txBody>
          <a:bodyPr/>
          <a:lstStyle/>
          <a:p>
            <a:fld id="{67E6F88D-3FD2-4F80-8C5A-4CE3F1BBD4FC}" type="datetime1">
              <a:rPr lang="en-US" smtClean="0"/>
              <a:t>9/2/2024</a:t>
            </a:fld>
            <a:endParaRPr lang="en-US" dirty="0"/>
          </a:p>
        </p:txBody>
      </p:sp>
      <p:sp>
        <p:nvSpPr>
          <p:cNvPr id="6" name="Footer Placeholder 5">
            <a:extLst>
              <a:ext uri="{FF2B5EF4-FFF2-40B4-BE49-F238E27FC236}">
                <a16:creationId xmlns:a16="http://schemas.microsoft.com/office/drawing/2014/main" id="{964C232D-B7A4-A464-D5A5-F91EB57914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C14240-BCC3-ACE6-67F2-84013FD718E6}"/>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195427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0DD72-B0ED-ED64-BE5D-C888F202621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097000-2561-E9AF-C718-F0A50279366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5F1698C-1E14-C5D5-C04C-BE1C11B59AFC}"/>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9D61A0-DBAB-8A3B-F1BD-8CF6B79B79F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6D2A8B8-1651-4F02-CDC7-189C8CDDF824}"/>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1B1679-0B17-F91E-D064-FBDECEF0A393}"/>
              </a:ext>
            </a:extLst>
          </p:cNvPr>
          <p:cNvSpPr>
            <a:spLocks noGrp="1"/>
          </p:cNvSpPr>
          <p:nvPr>
            <p:ph type="dt" sz="half" idx="10"/>
          </p:nvPr>
        </p:nvSpPr>
        <p:spPr/>
        <p:txBody>
          <a:bodyPr/>
          <a:lstStyle/>
          <a:p>
            <a:fld id="{7FBDF084-F673-4849-AE9B-0B988E0E4489}" type="datetime1">
              <a:rPr lang="en-US" smtClean="0"/>
              <a:t>9/2/2024</a:t>
            </a:fld>
            <a:endParaRPr lang="en-US" dirty="0"/>
          </a:p>
        </p:txBody>
      </p:sp>
      <p:sp>
        <p:nvSpPr>
          <p:cNvPr id="8" name="Footer Placeholder 7">
            <a:extLst>
              <a:ext uri="{FF2B5EF4-FFF2-40B4-BE49-F238E27FC236}">
                <a16:creationId xmlns:a16="http://schemas.microsoft.com/office/drawing/2014/main" id="{923EE8DC-3AF9-1EA6-380A-34FECA85E80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A2BE304-B9D1-2F6A-8BA5-4F6C319BDDDD}"/>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2886290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4B129-59D5-8C71-1050-349D65429A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900F76-274F-A577-CB22-10508608092B}"/>
              </a:ext>
            </a:extLst>
          </p:cNvPr>
          <p:cNvSpPr>
            <a:spLocks noGrp="1"/>
          </p:cNvSpPr>
          <p:nvPr>
            <p:ph type="dt" sz="half" idx="10"/>
          </p:nvPr>
        </p:nvSpPr>
        <p:spPr/>
        <p:txBody>
          <a:bodyPr/>
          <a:lstStyle/>
          <a:p>
            <a:fld id="{93087659-6E7E-4E76-BB2E-B8E23691C1C1}" type="datetime1">
              <a:rPr lang="en-US" smtClean="0"/>
              <a:t>9/2/2024</a:t>
            </a:fld>
            <a:endParaRPr lang="en-US" dirty="0"/>
          </a:p>
        </p:txBody>
      </p:sp>
      <p:sp>
        <p:nvSpPr>
          <p:cNvPr id="4" name="Footer Placeholder 3">
            <a:extLst>
              <a:ext uri="{FF2B5EF4-FFF2-40B4-BE49-F238E27FC236}">
                <a16:creationId xmlns:a16="http://schemas.microsoft.com/office/drawing/2014/main" id="{3047D26F-F662-44BC-520F-00D6A530DCD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BC1AFA7-9E3C-F933-610A-91DAF31967D4}"/>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2886338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A7794C-3C8C-7F0E-787E-9B90D47DAB96}"/>
              </a:ext>
            </a:extLst>
          </p:cNvPr>
          <p:cNvSpPr>
            <a:spLocks noGrp="1"/>
          </p:cNvSpPr>
          <p:nvPr>
            <p:ph type="dt" sz="half" idx="10"/>
          </p:nvPr>
        </p:nvSpPr>
        <p:spPr/>
        <p:txBody>
          <a:bodyPr/>
          <a:lstStyle/>
          <a:p>
            <a:fld id="{513B4850-4D5C-4122-8C78-51B6BD680E06}" type="datetime1">
              <a:rPr lang="en-US" smtClean="0"/>
              <a:t>9/2/2024</a:t>
            </a:fld>
            <a:endParaRPr lang="en-US" dirty="0"/>
          </a:p>
        </p:txBody>
      </p:sp>
      <p:sp>
        <p:nvSpPr>
          <p:cNvPr id="3" name="Footer Placeholder 2">
            <a:extLst>
              <a:ext uri="{FF2B5EF4-FFF2-40B4-BE49-F238E27FC236}">
                <a16:creationId xmlns:a16="http://schemas.microsoft.com/office/drawing/2014/main" id="{7ED8E781-3CB2-94BB-2469-4797E0AA044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D44FABF-80F0-9D37-2C91-1DD8669E6EF8}"/>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369814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A893C-9651-A653-57BF-A6A359CF6FB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BA821C1-8494-D922-5EAB-DCF076A1C0E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71F423-1260-0B7A-485C-B58C61F086C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25178B1-6462-586E-5786-D5BC8A3EAB49}"/>
              </a:ext>
            </a:extLst>
          </p:cNvPr>
          <p:cNvSpPr>
            <a:spLocks noGrp="1"/>
          </p:cNvSpPr>
          <p:nvPr>
            <p:ph type="dt" sz="half" idx="10"/>
          </p:nvPr>
        </p:nvSpPr>
        <p:spPr/>
        <p:txBody>
          <a:bodyPr/>
          <a:lstStyle/>
          <a:p>
            <a:fld id="{78668430-C305-42E8-B85F-CE66FAD39942}" type="datetime1">
              <a:rPr lang="en-US" smtClean="0"/>
              <a:t>9/2/2024</a:t>
            </a:fld>
            <a:endParaRPr lang="en-US" dirty="0"/>
          </a:p>
        </p:txBody>
      </p:sp>
      <p:sp>
        <p:nvSpPr>
          <p:cNvPr id="6" name="Footer Placeholder 5">
            <a:extLst>
              <a:ext uri="{FF2B5EF4-FFF2-40B4-BE49-F238E27FC236}">
                <a16:creationId xmlns:a16="http://schemas.microsoft.com/office/drawing/2014/main" id="{A42802CE-3534-D5A8-3CA0-B14A6A524C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33D2EE-11B4-316E-E0D7-012D81F168B0}"/>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303288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9F35F-163B-5BDC-B2E9-74E677A1F7B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F6B7D69-64D8-D609-8F70-BE83DAE1AFF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DB0E058-B6AA-5E65-9C85-262824FAC59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3FF6401-99B1-DD2E-0A93-CF22D16F3F8C}"/>
              </a:ext>
            </a:extLst>
          </p:cNvPr>
          <p:cNvSpPr>
            <a:spLocks noGrp="1"/>
          </p:cNvSpPr>
          <p:nvPr>
            <p:ph type="dt" sz="half" idx="10"/>
          </p:nvPr>
        </p:nvSpPr>
        <p:spPr/>
        <p:txBody>
          <a:bodyPr/>
          <a:lstStyle/>
          <a:p>
            <a:fld id="{4D57EA13-0E81-4349-BB80-372CE6E10FF1}" type="datetime1">
              <a:rPr lang="en-US" smtClean="0"/>
              <a:t>9/2/2024</a:t>
            </a:fld>
            <a:endParaRPr lang="en-US" dirty="0"/>
          </a:p>
        </p:txBody>
      </p:sp>
      <p:sp>
        <p:nvSpPr>
          <p:cNvPr id="6" name="Footer Placeholder 5">
            <a:extLst>
              <a:ext uri="{FF2B5EF4-FFF2-40B4-BE49-F238E27FC236}">
                <a16:creationId xmlns:a16="http://schemas.microsoft.com/office/drawing/2014/main" id="{6920C04D-99FB-1CBF-11D0-6FBBFC31449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19F822E-8AAD-3257-073D-63D064FCD1BA}"/>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2442150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7BEF48-D0D3-1BAD-E095-4E5710BB7B0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3774BC-FA02-19E3-65E1-8B425D345D3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59A72-913D-9585-7538-D0918B34F9A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FBB5925-166F-4FA2-B079-A4F5424F7359}" type="datetime1">
              <a:rPr lang="en-US" smtClean="0"/>
              <a:t>9/2/2024</a:t>
            </a:fld>
            <a:endParaRPr lang="en-US" dirty="0"/>
          </a:p>
        </p:txBody>
      </p:sp>
      <p:sp>
        <p:nvSpPr>
          <p:cNvPr id="5" name="Footer Placeholder 4">
            <a:extLst>
              <a:ext uri="{FF2B5EF4-FFF2-40B4-BE49-F238E27FC236}">
                <a16:creationId xmlns:a16="http://schemas.microsoft.com/office/drawing/2014/main" id="{85D52F51-AFEC-D635-67E4-EFD2D126F90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04C81BF-5D75-E5DC-02D8-24760641F07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5968CAF-9A7F-4DE6-B563-4B7FA3F8234B}" type="slidenum">
              <a:rPr lang="en-US" smtClean="0"/>
              <a:pPr/>
              <a:t>‹#›</a:t>
            </a:fld>
            <a:endParaRPr lang="en-US" dirty="0"/>
          </a:p>
        </p:txBody>
      </p:sp>
      <p:cxnSp>
        <p:nvCxnSpPr>
          <p:cNvPr id="7" name="Straight Connector 6">
            <a:extLst>
              <a:ext uri="{FF2B5EF4-FFF2-40B4-BE49-F238E27FC236}">
                <a16:creationId xmlns:a16="http://schemas.microsoft.com/office/drawing/2014/main" id="{BE416AD2-8006-DBEA-43F3-1D130899A672}"/>
              </a:ext>
            </a:extLst>
          </p:cNvPr>
          <p:cNvCxnSpPr/>
          <p:nvPr userDrawn="1"/>
        </p:nvCxnSpPr>
        <p:spPr>
          <a:xfrm>
            <a:off x="467544" y="4642730"/>
            <a:ext cx="216024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9F3FEA3-A049-EC43-2CDD-0BBCB8E12F6B}"/>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1000"/>
          <a:stretch/>
        </p:blipFill>
        <p:spPr>
          <a:xfrm>
            <a:off x="0" y="-20538"/>
            <a:ext cx="9144000" cy="5092030"/>
          </a:xfrm>
          <a:prstGeom prst="rect">
            <a:avLst/>
          </a:prstGeom>
        </p:spPr>
      </p:pic>
      <p:sp>
        <p:nvSpPr>
          <p:cNvPr id="10" name="Rectangle 9">
            <a:extLst>
              <a:ext uri="{FF2B5EF4-FFF2-40B4-BE49-F238E27FC236}">
                <a16:creationId xmlns:a16="http://schemas.microsoft.com/office/drawing/2014/main" id="{8E99D435-C936-19EA-AA64-9FC5B278899F}"/>
              </a:ext>
            </a:extLst>
          </p:cNvPr>
          <p:cNvSpPr/>
          <p:nvPr userDrawn="1"/>
        </p:nvSpPr>
        <p:spPr>
          <a:xfrm>
            <a:off x="0" y="4948014"/>
            <a:ext cx="9144000" cy="1954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5969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17C1AFE-B865-4966-BE0C-ABEE545ACED4}" type="datetimeFigureOut">
              <a:rPr lang="nl-NL" smtClean="0"/>
              <a:t>2-9-2024</a:t>
            </a:fld>
            <a:endParaRPr lang="nl-NL"/>
          </a:p>
        </p:txBody>
      </p:sp>
      <p:sp>
        <p:nvSpPr>
          <p:cNvPr id="5" name="Tijdelijke aanduiding voor voettekst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A3BD1EA-4D2B-4B93-AEEB-49C8AB6027EE}" type="slidenum">
              <a:rPr lang="nl-NL" smtClean="0"/>
              <a:t>‹#›</a:t>
            </a:fld>
            <a:endParaRPr lang="nl-NL"/>
          </a:p>
        </p:txBody>
      </p:sp>
    </p:spTree>
    <p:extLst>
      <p:ext uri="{BB962C8B-B14F-4D97-AF65-F5344CB8AC3E}">
        <p14:creationId xmlns:p14="http://schemas.microsoft.com/office/powerpoint/2010/main" val="30921818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38"/>
            <a:ext cx="9144000" cy="5143500"/>
          </a:xfrm>
          <a:prstGeom prst="rect">
            <a:avLst/>
          </a:prstGeom>
        </p:spPr>
      </p:pic>
      <p:pic>
        <p:nvPicPr>
          <p:cNvPr id="9" name="Picture 2">
            <a:extLst>
              <a:ext uri="{FF2B5EF4-FFF2-40B4-BE49-F238E27FC236}">
                <a16:creationId xmlns:a16="http://schemas.microsoft.com/office/drawing/2014/main" id="{32CBAE62-5449-4965-A1A5-4E6C8DD20E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269" y="915566"/>
            <a:ext cx="2258194" cy="80983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21DF9F85-ECA0-86EE-ACC8-5C08DC0DE077}"/>
              </a:ext>
            </a:extLst>
          </p:cNvPr>
          <p:cNvSpPr>
            <a:spLocks noGrp="1"/>
          </p:cNvSpPr>
          <p:nvPr>
            <p:ph type="sldNum" sz="quarter" idx="12"/>
          </p:nvPr>
        </p:nvSpPr>
        <p:spPr/>
        <p:txBody>
          <a:bodyPr/>
          <a:lstStyle/>
          <a:p>
            <a:fld id="{15968CAF-9A7F-4DE6-B563-4B7FA3F8234B}" type="slidenum">
              <a:rPr lang="en-US" smtClean="0"/>
              <a:pPr/>
              <a:t>1</a:t>
            </a:fld>
            <a:endParaRPr lang="en-US" dirty="0"/>
          </a:p>
        </p:txBody>
      </p:sp>
      <p:sp>
        <p:nvSpPr>
          <p:cNvPr id="8" name="TextBox 7">
            <a:extLst>
              <a:ext uri="{FF2B5EF4-FFF2-40B4-BE49-F238E27FC236}">
                <a16:creationId xmlns:a16="http://schemas.microsoft.com/office/drawing/2014/main" id="{A2944D9D-0C06-4DC8-9B60-7021766ADF30}"/>
              </a:ext>
            </a:extLst>
          </p:cNvPr>
          <p:cNvSpPr txBox="1"/>
          <p:nvPr/>
        </p:nvSpPr>
        <p:spPr>
          <a:xfrm>
            <a:off x="364269" y="3651870"/>
            <a:ext cx="2573910" cy="954107"/>
          </a:xfrm>
          <a:prstGeom prst="rect">
            <a:avLst/>
          </a:prstGeom>
          <a:noFill/>
        </p:spPr>
        <p:txBody>
          <a:bodyPr wrap="none" rtlCol="0">
            <a:spAutoFit/>
          </a:bodyPr>
          <a:lstStyle/>
          <a:p>
            <a:r>
              <a:rPr lang="en-US" sz="2800" b="1" dirty="0">
                <a:solidFill>
                  <a:schemeClr val="accent2">
                    <a:lumMod val="50000"/>
                  </a:schemeClr>
                </a:solidFill>
              </a:rPr>
              <a:t>Period ending</a:t>
            </a:r>
          </a:p>
          <a:p>
            <a:r>
              <a:rPr lang="en-US" sz="2800" b="1" dirty="0">
                <a:solidFill>
                  <a:schemeClr val="accent2">
                    <a:lumMod val="50000"/>
                  </a:schemeClr>
                </a:solidFill>
              </a:rPr>
              <a:t>August 11, 2024</a:t>
            </a:r>
          </a:p>
        </p:txBody>
      </p:sp>
    </p:spTree>
    <p:extLst>
      <p:ext uri="{BB962C8B-B14F-4D97-AF65-F5344CB8AC3E}">
        <p14:creationId xmlns:p14="http://schemas.microsoft.com/office/powerpoint/2010/main" val="2034823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1936"/>
            <a:ext cx="8619641" cy="493564"/>
          </a:xfrm>
        </p:spPr>
        <p:txBody>
          <a:bodyPr>
            <a:normAutofit fontScale="90000"/>
          </a:bodyPr>
          <a:lstStyle/>
          <a:p>
            <a:r>
              <a:rPr lang="en-US" dirty="0"/>
              <a:t>Price per volume by quarter/month</a:t>
            </a:r>
            <a:br>
              <a:rPr lang="en-US" dirty="0"/>
            </a:br>
            <a:r>
              <a:rPr lang="en-US" sz="2000" dirty="0">
                <a:solidFill>
                  <a:schemeClr val="tx1">
                    <a:lumMod val="65000"/>
                    <a:lumOff val="35000"/>
                  </a:schemeClr>
                </a:solidFill>
              </a:rPr>
              <a:t>Prices have been rising over the past few months, matching their highest point </a:t>
            </a:r>
            <a:br>
              <a:rPr lang="en-US" sz="2000" dirty="0">
                <a:solidFill>
                  <a:schemeClr val="tx1">
                    <a:lumMod val="65000"/>
                    <a:lumOff val="35000"/>
                  </a:schemeClr>
                </a:solidFill>
              </a:rPr>
            </a:br>
            <a:r>
              <a:rPr lang="en-US" sz="2000" dirty="0">
                <a:solidFill>
                  <a:schemeClr val="tx1">
                    <a:lumMod val="65000"/>
                    <a:lumOff val="35000"/>
                  </a:schemeClr>
                </a:solidFill>
              </a:rPr>
              <a:t>during the fourth quarter of 2022</a:t>
            </a:r>
          </a:p>
        </p:txBody>
      </p:sp>
      <p:sp>
        <p:nvSpPr>
          <p:cNvPr id="4" name="Slide Number Placeholder 3"/>
          <p:cNvSpPr>
            <a:spLocks noGrp="1"/>
          </p:cNvSpPr>
          <p:nvPr>
            <p:ph type="sldNum" sz="quarter" idx="12"/>
          </p:nvPr>
        </p:nvSpPr>
        <p:spPr>
          <a:xfrm>
            <a:off x="6957777" y="4674642"/>
            <a:ext cx="2057400" cy="273844"/>
          </a:xfrm>
        </p:spPr>
        <p:txBody>
          <a:bodyPr/>
          <a:lstStyle/>
          <a:p>
            <a:fld id="{15968CAF-9A7F-4DE6-B563-4B7FA3F8234B}" type="slidenum">
              <a:rPr lang="en-US" smtClean="0"/>
              <a:pPr/>
              <a:t>10</a:t>
            </a:fld>
            <a:endParaRPr lang="en-US" dirty="0"/>
          </a:p>
        </p:txBody>
      </p:sp>
      <p:graphicFrame>
        <p:nvGraphicFramePr>
          <p:cNvPr id="11" name="Chart 10">
            <a:extLst>
              <a:ext uri="{FF2B5EF4-FFF2-40B4-BE49-F238E27FC236}">
                <a16:creationId xmlns:a16="http://schemas.microsoft.com/office/drawing/2014/main" id="{442EA162-8D01-42B8-92C7-3BCCB06C070E}"/>
              </a:ext>
            </a:extLst>
          </p:cNvPr>
          <p:cNvGraphicFramePr/>
          <p:nvPr>
            <p:extLst>
              <p:ext uri="{D42A27DB-BD31-4B8C-83A1-F6EECF244321}">
                <p14:modId xmlns:p14="http://schemas.microsoft.com/office/powerpoint/2010/main" val="2714424717"/>
              </p:ext>
            </p:extLst>
          </p:nvPr>
        </p:nvGraphicFramePr>
        <p:xfrm>
          <a:off x="395536" y="1179011"/>
          <a:ext cx="8424936" cy="363255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FA315A0A-9550-4524-A1D3-0E688B3BC28D}"/>
              </a:ext>
            </a:extLst>
          </p:cNvPr>
          <p:cNvSpPr txBox="1"/>
          <p:nvPr/>
        </p:nvSpPr>
        <p:spPr>
          <a:xfrm>
            <a:off x="382266" y="4620127"/>
            <a:ext cx="3541354"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2019-w.e. 8/11/2024</a:t>
            </a:r>
          </a:p>
        </p:txBody>
      </p:sp>
    </p:spTree>
    <p:extLst>
      <p:ext uri="{BB962C8B-B14F-4D97-AF65-F5344CB8AC3E}">
        <p14:creationId xmlns:p14="http://schemas.microsoft.com/office/powerpoint/2010/main" val="460377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2266" y="42220"/>
            <a:ext cx="7886700" cy="994172"/>
          </a:xfrm>
        </p:spPr>
        <p:txBody>
          <a:bodyPr>
            <a:normAutofit/>
          </a:bodyPr>
          <a:lstStyle/>
          <a:p>
            <a:r>
              <a:rPr lang="en-US" dirty="0"/>
              <a:t>Price by type</a:t>
            </a:r>
          </a:p>
        </p:txBody>
      </p:sp>
      <p:sp>
        <p:nvSpPr>
          <p:cNvPr id="4" name="Slide Number Placeholder 3"/>
          <p:cNvSpPr>
            <a:spLocks noGrp="1"/>
          </p:cNvSpPr>
          <p:nvPr>
            <p:ph type="sldNum" sz="quarter" idx="12"/>
          </p:nvPr>
        </p:nvSpPr>
        <p:spPr>
          <a:xfrm>
            <a:off x="7020272" y="4659982"/>
            <a:ext cx="2057400" cy="273844"/>
          </a:xfrm>
        </p:spPr>
        <p:txBody>
          <a:bodyPr/>
          <a:lstStyle/>
          <a:p>
            <a:fld id="{15968CAF-9A7F-4DE6-B563-4B7FA3F8234B}" type="slidenum">
              <a:rPr lang="en-US" smtClean="0"/>
              <a:pPr/>
              <a:t>11</a:t>
            </a:fld>
            <a:endParaRPr lang="en-US" dirty="0"/>
          </a:p>
        </p:txBody>
      </p:sp>
      <p:sp>
        <p:nvSpPr>
          <p:cNvPr id="13" name="TextBox 12"/>
          <p:cNvSpPr txBox="1"/>
          <p:nvPr/>
        </p:nvSpPr>
        <p:spPr>
          <a:xfrm>
            <a:off x="539552" y="1059582"/>
            <a:ext cx="3456384" cy="369332"/>
          </a:xfrm>
          <a:prstGeom prst="rect">
            <a:avLst/>
          </a:prstGeom>
          <a:noFill/>
        </p:spPr>
        <p:txBody>
          <a:bodyPr wrap="square" rtlCol="0">
            <a:spAutoFit/>
          </a:bodyPr>
          <a:lstStyle/>
          <a:p>
            <a:endParaRPr lang="en-US" dirty="0"/>
          </a:p>
        </p:txBody>
      </p:sp>
      <p:cxnSp>
        <p:nvCxnSpPr>
          <p:cNvPr id="15" name="Straight Connector 14"/>
          <p:cNvCxnSpPr/>
          <p:nvPr/>
        </p:nvCxnSpPr>
        <p:spPr>
          <a:xfrm>
            <a:off x="467544" y="4642730"/>
            <a:ext cx="216024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1417035535"/>
              </p:ext>
            </p:extLst>
          </p:nvPr>
        </p:nvGraphicFramePr>
        <p:xfrm>
          <a:off x="457920" y="1059582"/>
          <a:ext cx="7992887" cy="1371600"/>
        </p:xfrm>
        <a:graphic>
          <a:graphicData uri="http://schemas.openxmlformats.org/drawingml/2006/table">
            <a:tbl>
              <a:tblPr bandRow="1">
                <a:tableStyleId>{5C22544A-7EE6-4342-B048-85BDC9FD1C3A}</a:tableStyleId>
              </a:tblPr>
              <a:tblGrid>
                <a:gridCol w="3010847">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593085">
                  <a:extLst>
                    <a:ext uri="{9D8B030D-6E8A-4147-A177-3AD203B41FA5}">
                      <a16:colId xmlns:a16="http://schemas.microsoft.com/office/drawing/2014/main" val="2266843660"/>
                    </a:ext>
                  </a:extLst>
                </a:gridCol>
                <a:gridCol w="1948795">
                  <a:extLst>
                    <a:ext uri="{9D8B030D-6E8A-4147-A177-3AD203B41FA5}">
                      <a16:colId xmlns:a16="http://schemas.microsoft.com/office/drawing/2014/main" val="1575805585"/>
                    </a:ext>
                  </a:extLst>
                </a:gridCol>
              </a:tblGrid>
              <a:tr h="267789">
                <a:tc>
                  <a:txBody>
                    <a:bodyPr/>
                    <a:lstStyle/>
                    <a:p>
                      <a:r>
                        <a:rPr lang="en-US" sz="1200" dirty="0">
                          <a:solidFill>
                            <a:schemeClr val="bg1"/>
                          </a:solidFill>
                          <a:latin typeface="+mn-lt"/>
                        </a:rPr>
                        <a:t>4 w.e.8/11/2024</a:t>
                      </a:r>
                    </a:p>
                  </a:txBody>
                  <a:tcPr>
                    <a:solidFill>
                      <a:schemeClr val="accent1"/>
                    </a:solidFill>
                  </a:tcPr>
                </a:tc>
                <a:tc>
                  <a:txBody>
                    <a:bodyPr/>
                    <a:lstStyle/>
                    <a:p>
                      <a:pPr algn="r"/>
                      <a:r>
                        <a:rPr lang="en-US" sz="1200" b="1" dirty="0">
                          <a:solidFill>
                            <a:schemeClr val="bg1"/>
                          </a:solidFill>
                          <a:latin typeface="+mn-lt"/>
                        </a:rPr>
                        <a:t>Price per unit</a:t>
                      </a:r>
                    </a:p>
                  </a:txBody>
                  <a:tcPr>
                    <a:solidFill>
                      <a:schemeClr val="accent1"/>
                    </a:solidFill>
                  </a:tcPr>
                </a:tc>
                <a:tc>
                  <a:txBody>
                    <a:bodyPr/>
                    <a:lstStyle/>
                    <a:p>
                      <a:pPr algn="r"/>
                      <a:r>
                        <a:rPr lang="en-US" sz="1200" b="1" dirty="0">
                          <a:solidFill>
                            <a:schemeClr val="bg1"/>
                          </a:solidFill>
                        </a:rPr>
                        <a:t>% change vs. YA</a:t>
                      </a:r>
                      <a:endParaRPr lang="en-US" sz="1200" b="1" dirty="0">
                        <a:solidFill>
                          <a:schemeClr val="bg1"/>
                        </a:solidFill>
                        <a:latin typeface="+mn-lt"/>
                      </a:endParaRPr>
                    </a:p>
                  </a:txBody>
                  <a:tcPr>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 change vs. 3YA</a:t>
                      </a:r>
                      <a:endParaRPr lang="en-US" sz="1200" b="1" dirty="0">
                        <a:solidFill>
                          <a:schemeClr val="bg1"/>
                        </a:solidFill>
                        <a:latin typeface="+mn-lt"/>
                      </a:endParaRPr>
                    </a:p>
                  </a:txBody>
                  <a:tcPr>
                    <a:solidFill>
                      <a:schemeClr val="accent1"/>
                    </a:solidFill>
                  </a:tcPr>
                </a:tc>
                <a:extLst>
                  <a:ext uri="{0D108BD9-81ED-4DB2-BD59-A6C34878D82A}">
                    <a16:rowId xmlns:a16="http://schemas.microsoft.com/office/drawing/2014/main" val="1649090373"/>
                  </a:ext>
                </a:extLst>
              </a:tr>
              <a:tr h="267789">
                <a:tc>
                  <a:txBody>
                    <a:bodyPr/>
                    <a:lstStyle/>
                    <a:p>
                      <a:r>
                        <a:rPr lang="en-US" sz="1200" b="1" dirty="0">
                          <a:latin typeface="+mn-lt"/>
                        </a:rPr>
                        <a:t>Total mushrooms</a:t>
                      </a:r>
                    </a:p>
                  </a:txBody>
                  <a:tcPr anchor="ctr"/>
                </a:tc>
                <a:tc>
                  <a:txBody>
                    <a:bodyPr/>
                    <a:lstStyle/>
                    <a:p>
                      <a:pPr algn="r" fontAlgn="ct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$3.00</a:t>
                      </a:r>
                      <a:endParaRPr lang="en-US" sz="1200" b="0" i="0" u="none" strike="noStrike" dirty="0">
                        <a:effectLst/>
                        <a:latin typeface="+mn-lt"/>
                      </a:endParaRP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+1.8%</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+9.3%</a:t>
                      </a:r>
                    </a:p>
                  </a:txBody>
                  <a:tcPr marL="7620" marR="7620" marT="7620" marB="0" anchor="ctr"/>
                </a:tc>
                <a:extLst>
                  <a:ext uri="{0D108BD9-81ED-4DB2-BD59-A6C34878D82A}">
                    <a16:rowId xmlns:a16="http://schemas.microsoft.com/office/drawing/2014/main" val="10000"/>
                  </a:ext>
                </a:extLst>
              </a:tr>
              <a:tr h="267789">
                <a:tc>
                  <a:txBody>
                    <a:bodyPr/>
                    <a:lstStyle/>
                    <a:p>
                      <a:r>
                        <a:rPr lang="en-US" sz="1200" dirty="0">
                          <a:latin typeface="+mn-lt"/>
                        </a:rPr>
                        <a:t>White mushrooms</a:t>
                      </a:r>
                    </a:p>
                  </a:txBody>
                  <a:tcPr anchor="ctr"/>
                </a:tc>
                <a:tc>
                  <a:txBody>
                    <a:bodyPr/>
                    <a:lstStyle/>
                    <a:p>
                      <a:pPr algn="r" fontAlgn="ct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$2.66</a:t>
                      </a:r>
                      <a:endParaRPr lang="en-US" sz="1200" b="0" i="0" u="none" strike="noStrike" dirty="0">
                        <a:effectLst/>
                        <a:latin typeface="+mn-lt"/>
                      </a:endParaRP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+2.7%</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+9.5%</a:t>
                      </a:r>
                    </a:p>
                  </a:txBody>
                  <a:tcPr marL="7620" marR="7620" marT="7620" marB="0" anchor="ctr"/>
                </a:tc>
                <a:extLst>
                  <a:ext uri="{0D108BD9-81ED-4DB2-BD59-A6C34878D82A}">
                    <a16:rowId xmlns:a16="http://schemas.microsoft.com/office/drawing/2014/main" val="10001"/>
                  </a:ext>
                </a:extLst>
              </a:tr>
              <a:tr h="267789">
                <a:tc>
                  <a:txBody>
                    <a:bodyPr/>
                    <a:lstStyle/>
                    <a:p>
                      <a:r>
                        <a:rPr lang="en-US" sz="1200" dirty="0">
                          <a:latin typeface="+mn-lt"/>
                        </a:rPr>
                        <a:t>Brown mushrooms</a:t>
                      </a:r>
                    </a:p>
                  </a:txBody>
                  <a:tcPr anchor="ctr"/>
                </a:tc>
                <a:tc>
                  <a:txBody>
                    <a:bodyPr/>
                    <a:lstStyle/>
                    <a:p>
                      <a:pPr algn="r" fontAlgn="ct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$3.27</a:t>
                      </a:r>
                      <a:endParaRPr lang="en-US" sz="1200" b="0" i="0" u="none" strike="noStrike" dirty="0">
                        <a:effectLst/>
                        <a:latin typeface="+mn-lt"/>
                      </a:endParaRP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+0.2%</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+6.3%</a:t>
                      </a:r>
                    </a:p>
                  </a:txBody>
                  <a:tcPr marL="7620" marR="7620" marT="7620" marB="0" anchor="ctr"/>
                </a:tc>
                <a:extLst>
                  <a:ext uri="{0D108BD9-81ED-4DB2-BD59-A6C34878D82A}">
                    <a16:rowId xmlns:a16="http://schemas.microsoft.com/office/drawing/2014/main" val="10002"/>
                  </a:ext>
                </a:extLst>
              </a:tr>
              <a:tr h="267789">
                <a:tc>
                  <a:txBody>
                    <a:bodyPr/>
                    <a:lstStyle/>
                    <a:p>
                      <a:r>
                        <a:rPr lang="en-US" sz="1200" dirty="0">
                          <a:latin typeface="+mn-lt"/>
                        </a:rPr>
                        <a:t>Specialty mushrooms</a:t>
                      </a:r>
                    </a:p>
                  </a:txBody>
                  <a:tcPr anchor="ctr"/>
                </a:tc>
                <a:tc>
                  <a:txBody>
                    <a:bodyPr/>
                    <a:lstStyle/>
                    <a:p>
                      <a:pPr algn="r" fontAlgn="ct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$5.56</a:t>
                      </a:r>
                      <a:endParaRPr lang="en-US" sz="1200" b="0" i="0" u="none" strike="noStrike" dirty="0">
                        <a:effectLst/>
                        <a:latin typeface="+mn-lt"/>
                      </a:endParaRP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+2.5%</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+21.2%</a:t>
                      </a:r>
                    </a:p>
                  </a:txBody>
                  <a:tcPr marL="7620" marR="7620" marT="7620" marB="0" anchor="ctr"/>
                </a:tc>
                <a:extLst>
                  <a:ext uri="{0D108BD9-81ED-4DB2-BD59-A6C34878D82A}">
                    <a16:rowId xmlns:a16="http://schemas.microsoft.com/office/drawing/2014/main" val="10003"/>
                  </a:ext>
                </a:extLst>
              </a:tr>
            </a:tbl>
          </a:graphicData>
        </a:graphic>
      </p:graphicFrame>
      <p:sp>
        <p:nvSpPr>
          <p:cNvPr id="16" name="TextBox 15">
            <a:extLst>
              <a:ext uri="{FF2B5EF4-FFF2-40B4-BE49-F238E27FC236}">
                <a16:creationId xmlns:a16="http://schemas.microsoft.com/office/drawing/2014/main" id="{26224A71-92C3-410E-9CE5-61744776FE32}"/>
              </a:ext>
            </a:extLst>
          </p:cNvPr>
          <p:cNvSpPr txBox="1"/>
          <p:nvPr/>
        </p:nvSpPr>
        <p:spPr>
          <a:xfrm>
            <a:off x="382266" y="4620127"/>
            <a:ext cx="3334567"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a:t>
            </a:r>
            <a:r>
              <a:rPr lang="en-US" sz="1000" dirty="0" err="1">
                <a:solidFill>
                  <a:schemeClr val="tx1">
                    <a:lumMod val="50000"/>
                    <a:lumOff val="50000"/>
                  </a:schemeClr>
                </a:solidFill>
              </a:rPr>
              <a:t>w.e</a:t>
            </a:r>
            <a:r>
              <a:rPr lang="en-US" sz="1000" dirty="0">
                <a:solidFill>
                  <a:schemeClr val="tx1">
                    <a:lumMod val="50000"/>
                    <a:lumOff val="50000"/>
                  </a:schemeClr>
                </a:solidFill>
              </a:rPr>
              <a:t>. 8/11/2024</a:t>
            </a:r>
          </a:p>
        </p:txBody>
      </p:sp>
      <p:sp>
        <p:nvSpPr>
          <p:cNvPr id="8" name="TextBox 7">
            <a:extLst>
              <a:ext uri="{FF2B5EF4-FFF2-40B4-BE49-F238E27FC236}">
                <a16:creationId xmlns:a16="http://schemas.microsoft.com/office/drawing/2014/main" id="{B1B075B5-76FF-426C-8A65-A5AF5D08F6C6}"/>
              </a:ext>
            </a:extLst>
          </p:cNvPr>
          <p:cNvSpPr txBox="1"/>
          <p:nvPr/>
        </p:nvSpPr>
        <p:spPr>
          <a:xfrm>
            <a:off x="395536" y="4085079"/>
            <a:ext cx="7303602" cy="430887"/>
          </a:xfrm>
          <a:prstGeom prst="rect">
            <a:avLst/>
          </a:prstGeom>
          <a:noFill/>
        </p:spPr>
        <p:txBody>
          <a:bodyPr wrap="none" rtlCol="0">
            <a:spAutoFit/>
          </a:bodyPr>
          <a:lstStyle/>
          <a:p>
            <a:r>
              <a:rPr lang="en-US" sz="1100" dirty="0">
                <a:solidFill>
                  <a:schemeClr val="tx1">
                    <a:lumMod val="50000"/>
                    <a:lumOff val="50000"/>
                  </a:schemeClr>
                </a:solidFill>
              </a:rPr>
              <a:t>Brown mushrooms include crimini and portabella</a:t>
            </a:r>
          </a:p>
          <a:p>
            <a:r>
              <a:rPr lang="en-US" sz="1100" dirty="0">
                <a:solidFill>
                  <a:schemeClr val="tx1">
                    <a:lumMod val="50000"/>
                    <a:lumOff val="50000"/>
                  </a:schemeClr>
                </a:solidFill>
              </a:rPr>
              <a:t>Specialty mushrooms include shiitake, oyster, enoki, chanterelle, morel, wood ear, porcini, black forest, lion’s mane and other</a:t>
            </a:r>
          </a:p>
        </p:txBody>
      </p:sp>
      <p:graphicFrame>
        <p:nvGraphicFramePr>
          <p:cNvPr id="9" name="Table 8">
            <a:extLst>
              <a:ext uri="{FF2B5EF4-FFF2-40B4-BE49-F238E27FC236}">
                <a16:creationId xmlns:a16="http://schemas.microsoft.com/office/drawing/2014/main" id="{F398E625-CAA8-494B-BC9B-928A7D9A9B90}"/>
              </a:ext>
            </a:extLst>
          </p:cNvPr>
          <p:cNvGraphicFramePr>
            <a:graphicFrameLocks noGrp="1"/>
          </p:cNvGraphicFramePr>
          <p:nvPr>
            <p:extLst>
              <p:ext uri="{D42A27DB-BD31-4B8C-83A1-F6EECF244321}">
                <p14:modId xmlns:p14="http://schemas.microsoft.com/office/powerpoint/2010/main" val="14524661"/>
              </p:ext>
            </p:extLst>
          </p:nvPr>
        </p:nvGraphicFramePr>
        <p:xfrm>
          <a:off x="467544" y="2640310"/>
          <a:ext cx="7992887" cy="1371600"/>
        </p:xfrm>
        <a:graphic>
          <a:graphicData uri="http://schemas.openxmlformats.org/drawingml/2006/table">
            <a:tbl>
              <a:tblPr bandRow="1">
                <a:tableStyleId>{5C22544A-7EE6-4342-B048-85BDC9FD1C3A}</a:tableStyleId>
              </a:tblPr>
              <a:tblGrid>
                <a:gridCol w="3010847">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593085">
                  <a:extLst>
                    <a:ext uri="{9D8B030D-6E8A-4147-A177-3AD203B41FA5}">
                      <a16:colId xmlns:a16="http://schemas.microsoft.com/office/drawing/2014/main" val="2266843660"/>
                    </a:ext>
                  </a:extLst>
                </a:gridCol>
                <a:gridCol w="1948795">
                  <a:extLst>
                    <a:ext uri="{9D8B030D-6E8A-4147-A177-3AD203B41FA5}">
                      <a16:colId xmlns:a16="http://schemas.microsoft.com/office/drawing/2014/main" val="1575805585"/>
                    </a:ext>
                  </a:extLst>
                </a:gridCol>
              </a:tblGrid>
              <a:tr h="267789">
                <a:tc>
                  <a:txBody>
                    <a:bodyPr/>
                    <a:lstStyle/>
                    <a:p>
                      <a:r>
                        <a:rPr lang="en-US" sz="1200" dirty="0">
                          <a:solidFill>
                            <a:schemeClr val="bg1"/>
                          </a:solidFill>
                          <a:latin typeface="+mn-lt"/>
                        </a:rPr>
                        <a:t>4 w.e. 8/11/2024</a:t>
                      </a:r>
                    </a:p>
                  </a:txBody>
                  <a:tcPr>
                    <a:solidFill>
                      <a:schemeClr val="accent1"/>
                    </a:solidFill>
                  </a:tcPr>
                </a:tc>
                <a:tc>
                  <a:txBody>
                    <a:bodyPr/>
                    <a:lstStyle/>
                    <a:p>
                      <a:pPr algn="r"/>
                      <a:r>
                        <a:rPr lang="en-US" sz="1200" b="1" dirty="0">
                          <a:solidFill>
                            <a:schemeClr val="bg1"/>
                          </a:solidFill>
                          <a:latin typeface="+mn-lt"/>
                        </a:rPr>
                        <a:t>Price per volume</a:t>
                      </a:r>
                    </a:p>
                  </a:txBody>
                  <a:tcPr>
                    <a:solidFill>
                      <a:schemeClr val="accent1"/>
                    </a:solidFill>
                  </a:tcPr>
                </a:tc>
                <a:tc>
                  <a:txBody>
                    <a:bodyPr/>
                    <a:lstStyle/>
                    <a:p>
                      <a:pPr algn="r"/>
                      <a:r>
                        <a:rPr lang="en-US" sz="1200" b="1" dirty="0">
                          <a:solidFill>
                            <a:schemeClr val="bg1"/>
                          </a:solidFill>
                        </a:rPr>
                        <a:t>% change vs. YA</a:t>
                      </a:r>
                      <a:endParaRPr lang="en-US" sz="1200" b="1" dirty="0">
                        <a:solidFill>
                          <a:schemeClr val="bg1"/>
                        </a:solidFill>
                        <a:latin typeface="+mn-lt"/>
                      </a:endParaRPr>
                    </a:p>
                  </a:txBody>
                  <a:tcPr>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 change vs. 3YA</a:t>
                      </a:r>
                      <a:endParaRPr lang="en-US" sz="1200" b="1" dirty="0">
                        <a:solidFill>
                          <a:schemeClr val="bg1"/>
                        </a:solidFill>
                        <a:latin typeface="+mn-lt"/>
                      </a:endParaRPr>
                    </a:p>
                  </a:txBody>
                  <a:tcPr>
                    <a:solidFill>
                      <a:schemeClr val="accent1"/>
                    </a:solidFill>
                  </a:tcPr>
                </a:tc>
                <a:extLst>
                  <a:ext uri="{0D108BD9-81ED-4DB2-BD59-A6C34878D82A}">
                    <a16:rowId xmlns:a16="http://schemas.microsoft.com/office/drawing/2014/main" val="1649090373"/>
                  </a:ext>
                </a:extLst>
              </a:tr>
              <a:tr h="267789">
                <a:tc>
                  <a:txBody>
                    <a:bodyPr/>
                    <a:lstStyle/>
                    <a:p>
                      <a:r>
                        <a:rPr lang="en-US" sz="1200" b="1" dirty="0">
                          <a:latin typeface="+mn-lt"/>
                        </a:rPr>
                        <a:t>Total mushrooms</a:t>
                      </a:r>
                    </a:p>
                  </a:txBody>
                  <a:tcPr anchor="ctr"/>
                </a:tc>
                <a:tc>
                  <a:txBody>
                    <a:bodyPr/>
                    <a:lstStyle/>
                    <a:p>
                      <a:pPr algn="r" fontAlgn="ct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$4.54</a:t>
                      </a:r>
                      <a:endParaRPr lang="en-US" sz="1200" b="0" i="0" u="none" strike="noStrike" dirty="0">
                        <a:effectLst/>
                        <a:latin typeface="+mn-lt"/>
                      </a:endParaRP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+1.2%</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+9.7%</a:t>
                      </a:r>
                    </a:p>
                  </a:txBody>
                  <a:tcPr marL="7620" marR="7620" marT="7620" marB="0" anchor="ctr"/>
                </a:tc>
                <a:extLst>
                  <a:ext uri="{0D108BD9-81ED-4DB2-BD59-A6C34878D82A}">
                    <a16:rowId xmlns:a16="http://schemas.microsoft.com/office/drawing/2014/main" val="10000"/>
                  </a:ext>
                </a:extLst>
              </a:tr>
              <a:tr h="267789">
                <a:tc>
                  <a:txBody>
                    <a:bodyPr/>
                    <a:lstStyle/>
                    <a:p>
                      <a:r>
                        <a:rPr lang="en-US" sz="1200" dirty="0">
                          <a:latin typeface="+mn-lt"/>
                        </a:rPr>
                        <a:t>White mushrooms</a:t>
                      </a:r>
                    </a:p>
                  </a:txBody>
                  <a:tcPr anchor="ctr"/>
                </a:tc>
                <a:tc>
                  <a:txBody>
                    <a:bodyPr/>
                    <a:lstStyle/>
                    <a:p>
                      <a:pPr algn="r" fontAlgn="ct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$4.03</a:t>
                      </a:r>
                      <a:endParaRPr lang="en-US" sz="1200" b="0" i="0" u="none" strike="noStrike" dirty="0">
                        <a:effectLst/>
                        <a:latin typeface="+mn-lt"/>
                      </a:endParaRP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+2.1%</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+13.8%</a:t>
                      </a:r>
                    </a:p>
                  </a:txBody>
                  <a:tcPr marL="7620" marR="7620" marT="7620" marB="0" anchor="ctr"/>
                </a:tc>
                <a:extLst>
                  <a:ext uri="{0D108BD9-81ED-4DB2-BD59-A6C34878D82A}">
                    <a16:rowId xmlns:a16="http://schemas.microsoft.com/office/drawing/2014/main" val="10001"/>
                  </a:ext>
                </a:extLst>
              </a:tr>
              <a:tr h="267789">
                <a:tc>
                  <a:txBody>
                    <a:bodyPr/>
                    <a:lstStyle/>
                    <a:p>
                      <a:r>
                        <a:rPr lang="en-US" sz="1200" dirty="0">
                          <a:latin typeface="+mn-lt"/>
                        </a:rPr>
                        <a:t>Brown mushrooms</a:t>
                      </a:r>
                    </a:p>
                  </a:txBody>
                  <a:tcPr anchor="ctr"/>
                </a:tc>
                <a:tc>
                  <a:txBody>
                    <a:bodyPr/>
                    <a:lstStyle/>
                    <a:p>
                      <a:pPr algn="r" fontAlgn="ct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$4.79</a:t>
                      </a:r>
                      <a:endParaRPr lang="en-US" sz="1200" b="0" i="0" u="none" strike="noStrike" dirty="0">
                        <a:effectLst/>
                        <a:latin typeface="+mn-lt"/>
                      </a:endParaRP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-0.4%</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+10.6%</a:t>
                      </a:r>
                    </a:p>
                  </a:txBody>
                  <a:tcPr marL="7620" marR="7620" marT="7620" marB="0" anchor="ctr"/>
                </a:tc>
                <a:extLst>
                  <a:ext uri="{0D108BD9-81ED-4DB2-BD59-A6C34878D82A}">
                    <a16:rowId xmlns:a16="http://schemas.microsoft.com/office/drawing/2014/main" val="10002"/>
                  </a:ext>
                </a:extLst>
              </a:tr>
              <a:tr h="267789">
                <a:tc>
                  <a:txBody>
                    <a:bodyPr/>
                    <a:lstStyle/>
                    <a:p>
                      <a:r>
                        <a:rPr lang="en-US" sz="1200" dirty="0">
                          <a:latin typeface="+mn-lt"/>
                        </a:rPr>
                        <a:t>Specialty mushrooms</a:t>
                      </a:r>
                    </a:p>
                  </a:txBody>
                  <a:tcPr anchor="ctr"/>
                </a:tc>
                <a:tc>
                  <a:txBody>
                    <a:bodyPr/>
                    <a:lstStyle/>
                    <a:p>
                      <a:pPr algn="r" fontAlgn="ct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$14.16</a:t>
                      </a:r>
                      <a:endParaRPr lang="en-US" sz="1200" b="0" i="0" u="none" strike="noStrike" dirty="0">
                        <a:effectLst/>
                        <a:latin typeface="+mn-lt"/>
                      </a:endParaRP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+2.3%</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+4.1%</a:t>
                      </a:r>
                    </a:p>
                  </a:txBody>
                  <a:tcPr marL="7620" marR="7620" marT="762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09683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Mushroom Svg Png Icon Free Download (#480864 ...">
            <a:extLst>
              <a:ext uri="{FF2B5EF4-FFF2-40B4-BE49-F238E27FC236}">
                <a16:creationId xmlns:a16="http://schemas.microsoft.com/office/drawing/2014/main" id="{CB9204BC-2C1F-45B3-8DB7-DD0989DE8002}"/>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76056" y="1707654"/>
            <a:ext cx="1817995" cy="178819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Mushroom Svg Png Icon Free Download (#480864 ...">
            <a:extLst>
              <a:ext uri="{FF2B5EF4-FFF2-40B4-BE49-F238E27FC236}">
                <a16:creationId xmlns:a16="http://schemas.microsoft.com/office/drawing/2014/main" id="{2EAF59FC-5E2C-48D1-84E0-3CB0227315DC}"/>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92280" y="1707654"/>
            <a:ext cx="1817995" cy="178819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ushroom Svg Png Icon Free Download (#480864 ...">
            <a:extLst>
              <a:ext uri="{FF2B5EF4-FFF2-40B4-BE49-F238E27FC236}">
                <a16:creationId xmlns:a16="http://schemas.microsoft.com/office/drawing/2014/main" id="{1DF8DA9D-77BB-4D23-B937-F42DDF54D5E0}"/>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5940" y="1686798"/>
            <a:ext cx="1817995" cy="17881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57967" y="412125"/>
            <a:ext cx="8229600" cy="493564"/>
          </a:xfrm>
        </p:spPr>
        <p:txBody>
          <a:bodyPr>
            <a:normAutofit fontScale="90000"/>
          </a:bodyPr>
          <a:lstStyle/>
          <a:p>
            <a:r>
              <a:rPr lang="en-US" dirty="0"/>
              <a:t>Mushroom dollar, unit, volume sales</a:t>
            </a:r>
            <a:br>
              <a:rPr lang="en-US" dirty="0"/>
            </a:br>
            <a:r>
              <a:rPr lang="en-US" sz="2000" dirty="0">
                <a:solidFill>
                  <a:schemeClr val="tx1">
                    <a:lumMod val="65000"/>
                    <a:lumOff val="35000"/>
                  </a:schemeClr>
                </a:solidFill>
              </a:rPr>
              <a:t>Declines continue to sit around 3 percentage points of YA levels</a:t>
            </a:r>
          </a:p>
        </p:txBody>
      </p:sp>
      <p:sp>
        <p:nvSpPr>
          <p:cNvPr id="3" name="Content Placeholder 2"/>
          <p:cNvSpPr>
            <a:spLocks noGrp="1"/>
          </p:cNvSpPr>
          <p:nvPr>
            <p:ph idx="1"/>
          </p:nvPr>
        </p:nvSpPr>
        <p:spPr>
          <a:xfrm>
            <a:off x="395536" y="1275606"/>
            <a:ext cx="7404653" cy="2884934"/>
          </a:xfrm>
        </p:spPr>
        <p:txBody>
          <a:bodyPr/>
          <a:lstStyle/>
          <a:p>
            <a:pPr>
              <a:buNone/>
            </a:pPr>
            <a:r>
              <a:rPr lang="en-US" dirty="0"/>
              <a:t>4 </a:t>
            </a:r>
            <a:r>
              <a:rPr lang="en-US" dirty="0" err="1"/>
              <a:t>w.e</a:t>
            </a:r>
            <a:r>
              <a:rPr lang="en-US" dirty="0"/>
              <a:t>. 8/11/2024 dollars</a:t>
            </a:r>
          </a:p>
          <a:p>
            <a:pPr>
              <a:buNone/>
            </a:pPr>
            <a:r>
              <a:rPr lang="en-US" sz="4400" b="1" dirty="0">
                <a:solidFill>
                  <a:schemeClr val="accent2"/>
                </a:solidFill>
              </a:rPr>
              <a:t>$106.5M</a:t>
            </a:r>
          </a:p>
          <a:p>
            <a:pPr>
              <a:buNone/>
            </a:pPr>
            <a:endParaRPr lang="en-US" dirty="0"/>
          </a:p>
          <a:p>
            <a:pPr>
              <a:buNone/>
            </a:pPr>
            <a:r>
              <a:rPr lang="en-US" dirty="0"/>
              <a:t>volume (lbs)</a:t>
            </a:r>
          </a:p>
          <a:p>
            <a:pPr>
              <a:buNone/>
            </a:pPr>
            <a:r>
              <a:rPr lang="en-US" sz="4000" b="1" dirty="0">
                <a:solidFill>
                  <a:schemeClr val="accent2"/>
                </a:solidFill>
              </a:rPr>
              <a:t>23.4M</a:t>
            </a:r>
            <a:endParaRPr lang="en-US" dirty="0">
              <a:solidFill>
                <a:schemeClr val="accent2"/>
              </a:solidFill>
            </a:endParaRPr>
          </a:p>
        </p:txBody>
      </p:sp>
      <p:sp>
        <p:nvSpPr>
          <p:cNvPr id="4" name="Slide Number Placeholder 3"/>
          <p:cNvSpPr>
            <a:spLocks noGrp="1"/>
          </p:cNvSpPr>
          <p:nvPr>
            <p:ph type="sldNum" sz="quarter" idx="12"/>
          </p:nvPr>
        </p:nvSpPr>
        <p:spPr>
          <a:xfrm>
            <a:off x="7800189" y="4688661"/>
            <a:ext cx="1279663" cy="273844"/>
          </a:xfrm>
        </p:spPr>
        <p:txBody>
          <a:bodyPr/>
          <a:lstStyle/>
          <a:p>
            <a:fld id="{15968CAF-9A7F-4DE6-B563-4B7FA3F8234B}" type="slidenum">
              <a:rPr lang="en-US" smtClean="0"/>
              <a:pPr/>
              <a:t>12</a:t>
            </a:fld>
            <a:endParaRPr lang="en-US" dirty="0"/>
          </a:p>
        </p:txBody>
      </p:sp>
      <p:sp>
        <p:nvSpPr>
          <p:cNvPr id="8" name="TextBox 7"/>
          <p:cNvSpPr txBox="1"/>
          <p:nvPr/>
        </p:nvSpPr>
        <p:spPr>
          <a:xfrm>
            <a:off x="3151432" y="2283718"/>
            <a:ext cx="1440160" cy="461665"/>
          </a:xfrm>
          <a:prstGeom prst="rect">
            <a:avLst/>
          </a:prstGeom>
          <a:noFill/>
        </p:spPr>
        <p:txBody>
          <a:bodyPr wrap="square" rtlCol="0">
            <a:spAutoFit/>
          </a:bodyPr>
          <a:lstStyle/>
          <a:p>
            <a:pPr algn="ctr"/>
            <a:r>
              <a:rPr lang="en-US" sz="1200" b="1" dirty="0">
                <a:solidFill>
                  <a:schemeClr val="bg1"/>
                </a:solidFill>
              </a:rPr>
              <a:t>Dollar </a:t>
            </a:r>
            <a:br>
              <a:rPr lang="en-US" sz="1200" b="1" dirty="0">
                <a:solidFill>
                  <a:schemeClr val="bg1"/>
                </a:solidFill>
              </a:rPr>
            </a:br>
            <a:r>
              <a:rPr lang="en-US" sz="1200" dirty="0">
                <a:solidFill>
                  <a:schemeClr val="bg1"/>
                </a:solidFill>
              </a:rPr>
              <a:t>growth vs. YA</a:t>
            </a:r>
          </a:p>
        </p:txBody>
      </p:sp>
      <p:sp>
        <p:nvSpPr>
          <p:cNvPr id="9" name="TextBox 8"/>
          <p:cNvSpPr txBox="1"/>
          <p:nvPr/>
        </p:nvSpPr>
        <p:spPr>
          <a:xfrm>
            <a:off x="5244510" y="2292429"/>
            <a:ext cx="1440160" cy="461665"/>
          </a:xfrm>
          <a:prstGeom prst="rect">
            <a:avLst/>
          </a:prstGeom>
          <a:noFill/>
        </p:spPr>
        <p:txBody>
          <a:bodyPr wrap="square" rtlCol="0">
            <a:spAutoFit/>
          </a:bodyPr>
          <a:lstStyle/>
          <a:p>
            <a:pPr algn="ctr"/>
            <a:r>
              <a:rPr lang="en-US" sz="1200" b="1" dirty="0">
                <a:solidFill>
                  <a:schemeClr val="bg1"/>
                </a:solidFill>
              </a:rPr>
              <a:t>Unit </a:t>
            </a:r>
          </a:p>
          <a:p>
            <a:pPr algn="ctr"/>
            <a:r>
              <a:rPr lang="en-US" sz="1200" dirty="0">
                <a:solidFill>
                  <a:schemeClr val="bg1"/>
                </a:solidFill>
              </a:rPr>
              <a:t>growth vs. YA</a:t>
            </a:r>
          </a:p>
        </p:txBody>
      </p:sp>
      <p:sp>
        <p:nvSpPr>
          <p:cNvPr id="10" name="TextBox 9"/>
          <p:cNvSpPr txBox="1"/>
          <p:nvPr/>
        </p:nvSpPr>
        <p:spPr>
          <a:xfrm>
            <a:off x="7308304" y="2292429"/>
            <a:ext cx="1440160" cy="461665"/>
          </a:xfrm>
          <a:prstGeom prst="rect">
            <a:avLst/>
          </a:prstGeom>
          <a:noFill/>
        </p:spPr>
        <p:txBody>
          <a:bodyPr wrap="square" rtlCol="0">
            <a:spAutoFit/>
          </a:bodyPr>
          <a:lstStyle/>
          <a:p>
            <a:pPr algn="ctr"/>
            <a:r>
              <a:rPr lang="en-US" sz="1200" b="1" dirty="0">
                <a:solidFill>
                  <a:schemeClr val="bg1"/>
                </a:solidFill>
              </a:rPr>
              <a:t>Volume</a:t>
            </a:r>
            <a:br>
              <a:rPr lang="en-US" sz="1200" dirty="0">
                <a:solidFill>
                  <a:schemeClr val="bg1"/>
                </a:solidFill>
              </a:rPr>
            </a:br>
            <a:r>
              <a:rPr lang="en-US" sz="1200" dirty="0">
                <a:solidFill>
                  <a:schemeClr val="bg1"/>
                </a:solidFill>
              </a:rPr>
              <a:t>growth vs. YA</a:t>
            </a:r>
          </a:p>
        </p:txBody>
      </p:sp>
      <p:sp>
        <p:nvSpPr>
          <p:cNvPr id="11" name="TextBox 10"/>
          <p:cNvSpPr txBox="1"/>
          <p:nvPr/>
        </p:nvSpPr>
        <p:spPr>
          <a:xfrm>
            <a:off x="3231225" y="1707654"/>
            <a:ext cx="1135247" cy="584775"/>
          </a:xfrm>
          <a:prstGeom prst="rect">
            <a:avLst/>
          </a:prstGeom>
          <a:noFill/>
        </p:spPr>
        <p:txBody>
          <a:bodyPr wrap="none" rtlCol="0">
            <a:spAutoFit/>
          </a:bodyPr>
          <a:lstStyle/>
          <a:p>
            <a:r>
              <a:rPr lang="en-US" sz="3200" b="1" dirty="0">
                <a:solidFill>
                  <a:schemeClr val="bg1"/>
                </a:solidFill>
              </a:rPr>
              <a:t>-1.5%</a:t>
            </a:r>
          </a:p>
        </p:txBody>
      </p:sp>
      <p:sp>
        <p:nvSpPr>
          <p:cNvPr id="24" name="TextBox 23"/>
          <p:cNvSpPr txBox="1"/>
          <p:nvPr/>
        </p:nvSpPr>
        <p:spPr>
          <a:xfrm>
            <a:off x="5426616" y="1746375"/>
            <a:ext cx="1135247" cy="584775"/>
          </a:xfrm>
          <a:prstGeom prst="rect">
            <a:avLst/>
          </a:prstGeom>
          <a:noFill/>
        </p:spPr>
        <p:txBody>
          <a:bodyPr wrap="none" rtlCol="0">
            <a:spAutoFit/>
          </a:bodyPr>
          <a:lstStyle/>
          <a:p>
            <a:r>
              <a:rPr lang="en-US" sz="3200" b="1" dirty="0">
                <a:solidFill>
                  <a:schemeClr val="bg1"/>
                </a:solidFill>
              </a:rPr>
              <a:t>-3.2%</a:t>
            </a:r>
          </a:p>
        </p:txBody>
      </p:sp>
      <p:sp>
        <p:nvSpPr>
          <p:cNvPr id="25" name="TextBox 24"/>
          <p:cNvSpPr txBox="1"/>
          <p:nvPr/>
        </p:nvSpPr>
        <p:spPr>
          <a:xfrm>
            <a:off x="7401019" y="1746375"/>
            <a:ext cx="1135247" cy="584775"/>
          </a:xfrm>
          <a:prstGeom prst="rect">
            <a:avLst/>
          </a:prstGeom>
          <a:noFill/>
        </p:spPr>
        <p:txBody>
          <a:bodyPr wrap="none" rtlCol="0">
            <a:spAutoFit/>
          </a:bodyPr>
          <a:lstStyle/>
          <a:p>
            <a:r>
              <a:rPr lang="en-US" sz="3200" b="1" dirty="0">
                <a:solidFill>
                  <a:schemeClr val="bg1"/>
                </a:solidFill>
              </a:rPr>
              <a:t>-2.6%</a:t>
            </a:r>
          </a:p>
        </p:txBody>
      </p:sp>
      <p:sp>
        <p:nvSpPr>
          <p:cNvPr id="5" name="TextBox 4">
            <a:extLst>
              <a:ext uri="{FF2B5EF4-FFF2-40B4-BE49-F238E27FC236}">
                <a16:creationId xmlns:a16="http://schemas.microsoft.com/office/drawing/2014/main" id="{2BBC3DA0-1284-4D58-B7D4-4ED401685F3F}"/>
              </a:ext>
            </a:extLst>
          </p:cNvPr>
          <p:cNvSpPr txBox="1"/>
          <p:nvPr/>
        </p:nvSpPr>
        <p:spPr>
          <a:xfrm>
            <a:off x="3091129" y="3518120"/>
            <a:ext cx="1614032" cy="830997"/>
          </a:xfrm>
          <a:prstGeom prst="rect">
            <a:avLst/>
          </a:prstGeom>
          <a:noFill/>
        </p:spPr>
        <p:txBody>
          <a:bodyPr wrap="none" rtlCol="0">
            <a:spAutoFit/>
          </a:bodyPr>
          <a:lstStyle/>
          <a:p>
            <a:pPr algn="ctr"/>
            <a:r>
              <a:rPr lang="en-US" sz="2400" b="1" dirty="0">
                <a:solidFill>
                  <a:schemeClr val="accent4"/>
                </a:solidFill>
              </a:rPr>
              <a:t>-3.8% </a:t>
            </a:r>
            <a:r>
              <a:rPr lang="en-US" dirty="0">
                <a:solidFill>
                  <a:schemeClr val="accent4"/>
                </a:solidFill>
              </a:rPr>
              <a:t>vs. 2YA</a:t>
            </a:r>
          </a:p>
          <a:p>
            <a:pPr algn="ctr"/>
            <a:r>
              <a:rPr lang="en-US" sz="2400" b="1" dirty="0">
                <a:solidFill>
                  <a:schemeClr val="accent4"/>
                </a:solidFill>
              </a:rPr>
              <a:t>-3.7% </a:t>
            </a:r>
            <a:r>
              <a:rPr lang="en-US" dirty="0">
                <a:solidFill>
                  <a:schemeClr val="accent4"/>
                </a:solidFill>
              </a:rPr>
              <a:t>vs. 3YA</a:t>
            </a:r>
          </a:p>
        </p:txBody>
      </p:sp>
      <p:sp>
        <p:nvSpPr>
          <p:cNvPr id="22" name="TextBox 21">
            <a:extLst>
              <a:ext uri="{FF2B5EF4-FFF2-40B4-BE49-F238E27FC236}">
                <a16:creationId xmlns:a16="http://schemas.microsoft.com/office/drawing/2014/main" id="{2D83D4BF-FC50-44C1-B909-DBDE2AE04C61}"/>
              </a:ext>
            </a:extLst>
          </p:cNvPr>
          <p:cNvSpPr txBox="1"/>
          <p:nvPr/>
        </p:nvSpPr>
        <p:spPr>
          <a:xfrm>
            <a:off x="5084814" y="3528253"/>
            <a:ext cx="1769523" cy="830997"/>
          </a:xfrm>
          <a:prstGeom prst="rect">
            <a:avLst/>
          </a:prstGeom>
          <a:noFill/>
        </p:spPr>
        <p:txBody>
          <a:bodyPr wrap="none" rtlCol="0">
            <a:spAutoFit/>
          </a:bodyPr>
          <a:lstStyle/>
          <a:p>
            <a:pPr algn="ctr"/>
            <a:r>
              <a:rPr lang="en-US" sz="2400" b="1" dirty="0">
                <a:solidFill>
                  <a:schemeClr val="accent4"/>
                </a:solidFill>
              </a:rPr>
              <a:t>-5.2% </a:t>
            </a:r>
            <a:r>
              <a:rPr lang="en-US" dirty="0">
                <a:solidFill>
                  <a:schemeClr val="accent4"/>
                </a:solidFill>
              </a:rPr>
              <a:t>vs. 2YA</a:t>
            </a:r>
          </a:p>
          <a:p>
            <a:pPr algn="ctr"/>
            <a:r>
              <a:rPr lang="en-US" sz="2400" b="1" dirty="0">
                <a:solidFill>
                  <a:schemeClr val="accent4"/>
                </a:solidFill>
              </a:rPr>
              <a:t>-11.9% </a:t>
            </a:r>
            <a:r>
              <a:rPr lang="en-US" dirty="0">
                <a:solidFill>
                  <a:schemeClr val="accent4"/>
                </a:solidFill>
              </a:rPr>
              <a:t>vs. 3YA</a:t>
            </a:r>
          </a:p>
        </p:txBody>
      </p:sp>
      <p:sp>
        <p:nvSpPr>
          <p:cNvPr id="23" name="TextBox 22">
            <a:extLst>
              <a:ext uri="{FF2B5EF4-FFF2-40B4-BE49-F238E27FC236}">
                <a16:creationId xmlns:a16="http://schemas.microsoft.com/office/drawing/2014/main" id="{EE46A231-CD52-4978-AA62-DCEB01A218C1}"/>
              </a:ext>
            </a:extLst>
          </p:cNvPr>
          <p:cNvSpPr txBox="1"/>
          <p:nvPr/>
        </p:nvSpPr>
        <p:spPr>
          <a:xfrm>
            <a:off x="7101039" y="3526904"/>
            <a:ext cx="1769523" cy="830997"/>
          </a:xfrm>
          <a:prstGeom prst="rect">
            <a:avLst/>
          </a:prstGeom>
          <a:noFill/>
        </p:spPr>
        <p:txBody>
          <a:bodyPr wrap="none" rtlCol="0">
            <a:spAutoFit/>
          </a:bodyPr>
          <a:lstStyle/>
          <a:p>
            <a:pPr algn="ctr"/>
            <a:r>
              <a:rPr lang="en-US" sz="2400" b="1" dirty="0">
                <a:solidFill>
                  <a:schemeClr val="accent4"/>
                </a:solidFill>
              </a:rPr>
              <a:t>-4.9% </a:t>
            </a:r>
            <a:r>
              <a:rPr lang="en-US" dirty="0">
                <a:solidFill>
                  <a:schemeClr val="accent4"/>
                </a:solidFill>
              </a:rPr>
              <a:t>vs. 2YA</a:t>
            </a:r>
          </a:p>
          <a:p>
            <a:pPr algn="ctr"/>
            <a:r>
              <a:rPr lang="en-US" sz="2400" b="1" dirty="0">
                <a:solidFill>
                  <a:schemeClr val="accent4"/>
                </a:solidFill>
              </a:rPr>
              <a:t>-11.6% </a:t>
            </a:r>
            <a:r>
              <a:rPr lang="en-US" dirty="0">
                <a:solidFill>
                  <a:schemeClr val="accent4"/>
                </a:solidFill>
              </a:rPr>
              <a:t>vs. 3YA</a:t>
            </a:r>
          </a:p>
        </p:txBody>
      </p:sp>
      <p:sp>
        <p:nvSpPr>
          <p:cNvPr id="26" name="TextBox 25">
            <a:extLst>
              <a:ext uri="{FF2B5EF4-FFF2-40B4-BE49-F238E27FC236}">
                <a16:creationId xmlns:a16="http://schemas.microsoft.com/office/drawing/2014/main" id="{2AB0BBE7-D1D5-4709-9183-E607DBC49FA8}"/>
              </a:ext>
            </a:extLst>
          </p:cNvPr>
          <p:cNvSpPr txBox="1"/>
          <p:nvPr/>
        </p:nvSpPr>
        <p:spPr>
          <a:xfrm>
            <a:off x="382266" y="4620127"/>
            <a:ext cx="3826689" cy="246221"/>
          </a:xfrm>
          <a:prstGeom prst="rect">
            <a:avLst/>
          </a:prstGeom>
          <a:noFill/>
        </p:spPr>
        <p:txBody>
          <a:bodyPr wrap="none" rtlCol="0">
            <a:spAutoFit/>
          </a:bodyPr>
          <a:lstStyle/>
          <a:p>
            <a:r>
              <a:rPr lang="en-US" sz="1000" dirty="0">
                <a:solidFill>
                  <a:schemeClr val="tx1">
                    <a:lumMod val="50000"/>
                    <a:lumOff val="50000"/>
                  </a:schemeClr>
                </a:solidFill>
              </a:rPr>
              <a:t>Source: </a:t>
            </a:r>
            <a:r>
              <a:rPr lang="en-US" sz="1000" dirty="0" err="1">
                <a:solidFill>
                  <a:schemeClr val="tx1">
                    <a:lumMod val="50000"/>
                    <a:lumOff val="50000"/>
                  </a:schemeClr>
                </a:solidFill>
              </a:rPr>
              <a:t>Circana</a:t>
            </a:r>
            <a:r>
              <a:rPr lang="en-US" sz="1000" dirty="0">
                <a:solidFill>
                  <a:schemeClr val="tx1">
                    <a:lumMod val="50000"/>
                    <a:lumOff val="50000"/>
                  </a:schemeClr>
                </a:solidFill>
              </a:rPr>
              <a:t>, Integrated Fresh, MULO+, 4 weeks ending 8/11/2024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2448A-7245-43D8-88A8-CAFB7B868971}"/>
              </a:ext>
            </a:extLst>
          </p:cNvPr>
          <p:cNvSpPr>
            <a:spLocks noGrp="1"/>
          </p:cNvSpPr>
          <p:nvPr>
            <p:ph type="title"/>
          </p:nvPr>
        </p:nvSpPr>
        <p:spPr>
          <a:xfrm>
            <a:off x="282745" y="247348"/>
            <a:ext cx="8779858" cy="493564"/>
          </a:xfrm>
          <a:noFill/>
        </p:spPr>
        <p:txBody>
          <a:bodyPr>
            <a:noAutofit/>
          </a:bodyPr>
          <a:lstStyle/>
          <a:p>
            <a:r>
              <a:rPr lang="en-US" sz="2800" dirty="0"/>
              <a:t>Vegetables and mushroom pound sales vs. YA </a:t>
            </a:r>
            <a:br>
              <a:rPr lang="en-US" sz="2800" dirty="0"/>
            </a:br>
            <a:r>
              <a:rPr lang="en-US" sz="1600" dirty="0">
                <a:solidFill>
                  <a:schemeClr val="tx1">
                    <a:lumMod val="65000"/>
                    <a:lumOff val="35000"/>
                  </a:schemeClr>
                </a:solidFill>
              </a:rPr>
              <a:t>Vegetables are off to a strong 2024 whereas pound pressure lingers for mushrooms</a:t>
            </a:r>
          </a:p>
        </p:txBody>
      </p:sp>
      <p:sp>
        <p:nvSpPr>
          <p:cNvPr id="4" name="Slide Number Placeholder 3">
            <a:extLst>
              <a:ext uri="{FF2B5EF4-FFF2-40B4-BE49-F238E27FC236}">
                <a16:creationId xmlns:a16="http://schemas.microsoft.com/office/drawing/2014/main" id="{5AE8AC53-9084-4285-8A12-B2BA4718219A}"/>
              </a:ext>
            </a:extLst>
          </p:cNvPr>
          <p:cNvSpPr>
            <a:spLocks noGrp="1"/>
          </p:cNvSpPr>
          <p:nvPr>
            <p:ph type="sldNum" sz="quarter" idx="12"/>
          </p:nvPr>
        </p:nvSpPr>
        <p:spPr>
          <a:xfrm>
            <a:off x="7020272" y="4690616"/>
            <a:ext cx="2057400" cy="273844"/>
          </a:xfrm>
        </p:spPr>
        <p:txBody>
          <a:bodyPr/>
          <a:lstStyle/>
          <a:p>
            <a:fld id="{15968CAF-9A7F-4DE6-B563-4B7FA3F8234B}" type="slidenum">
              <a:rPr lang="en-US" smtClean="0"/>
              <a:pPr/>
              <a:t>13</a:t>
            </a:fld>
            <a:endParaRPr lang="en-US" dirty="0"/>
          </a:p>
        </p:txBody>
      </p:sp>
      <p:sp>
        <p:nvSpPr>
          <p:cNvPr id="13" name="TextBox 12">
            <a:extLst>
              <a:ext uri="{FF2B5EF4-FFF2-40B4-BE49-F238E27FC236}">
                <a16:creationId xmlns:a16="http://schemas.microsoft.com/office/drawing/2014/main" id="{416DF1A9-9FAB-4B1F-B0B8-D41F363FB32F}"/>
              </a:ext>
            </a:extLst>
          </p:cNvPr>
          <p:cNvSpPr txBox="1"/>
          <p:nvPr/>
        </p:nvSpPr>
        <p:spPr>
          <a:xfrm>
            <a:off x="382266" y="4620127"/>
            <a:ext cx="3568606"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2020 -</a:t>
            </a:r>
            <a:r>
              <a:rPr lang="en-US" sz="1000" dirty="0" err="1">
                <a:solidFill>
                  <a:schemeClr val="tx1">
                    <a:lumMod val="50000"/>
                    <a:lumOff val="50000"/>
                  </a:schemeClr>
                </a:solidFill>
              </a:rPr>
              <a:t>w.e</a:t>
            </a:r>
            <a:r>
              <a:rPr lang="en-US" sz="1000" dirty="0">
                <a:solidFill>
                  <a:schemeClr val="tx1">
                    <a:lumMod val="50000"/>
                    <a:lumOff val="50000"/>
                  </a:schemeClr>
                </a:solidFill>
              </a:rPr>
              <a:t>. 8/11/2024</a:t>
            </a:r>
          </a:p>
        </p:txBody>
      </p:sp>
      <p:graphicFrame>
        <p:nvGraphicFramePr>
          <p:cNvPr id="7" name="Tijdelijke aanduiding voor inhoud 6"/>
          <p:cNvGraphicFramePr>
            <a:graphicFrameLocks noGrp="1"/>
          </p:cNvGraphicFramePr>
          <p:nvPr>
            <p:ph idx="1"/>
            <p:extLst>
              <p:ext uri="{D42A27DB-BD31-4B8C-83A1-F6EECF244321}">
                <p14:modId xmlns:p14="http://schemas.microsoft.com/office/powerpoint/2010/main" val="3650341103"/>
              </p:ext>
            </p:extLst>
          </p:nvPr>
        </p:nvGraphicFramePr>
        <p:xfrm>
          <a:off x="395536" y="987574"/>
          <a:ext cx="8119814" cy="36447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2771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2D32D-EE74-47F7-BBD3-E2FF880E8462}"/>
              </a:ext>
            </a:extLst>
          </p:cNvPr>
          <p:cNvSpPr>
            <a:spLocks noGrp="1"/>
          </p:cNvSpPr>
          <p:nvPr>
            <p:ph type="title"/>
          </p:nvPr>
        </p:nvSpPr>
        <p:spPr>
          <a:xfrm>
            <a:off x="495417" y="281272"/>
            <a:ext cx="7820999" cy="994745"/>
          </a:xfrm>
        </p:spPr>
        <p:txBody>
          <a:bodyPr>
            <a:normAutofit/>
          </a:bodyPr>
          <a:lstStyle/>
          <a:p>
            <a:r>
              <a:rPr lang="en-US" dirty="0">
                <a:solidFill>
                  <a:schemeClr val="tx1"/>
                </a:solidFill>
              </a:rPr>
              <a:t>Share of dollars sold on merchandising</a:t>
            </a:r>
            <a:br>
              <a:rPr lang="en-US" dirty="0">
                <a:solidFill>
                  <a:schemeClr val="tx1"/>
                </a:solidFill>
              </a:rPr>
            </a:br>
            <a:r>
              <a:rPr lang="en-US" sz="2200" dirty="0">
                <a:solidFill>
                  <a:schemeClr val="tx1">
                    <a:lumMod val="50000"/>
                    <a:lumOff val="50000"/>
                  </a:schemeClr>
                </a:solidFill>
              </a:rPr>
              <a:t>Promotional levels increased during the past four weeks</a:t>
            </a:r>
          </a:p>
        </p:txBody>
      </p:sp>
      <p:sp>
        <p:nvSpPr>
          <p:cNvPr id="4" name="Slide Number Placeholder 3">
            <a:extLst>
              <a:ext uri="{FF2B5EF4-FFF2-40B4-BE49-F238E27FC236}">
                <a16:creationId xmlns:a16="http://schemas.microsoft.com/office/drawing/2014/main" id="{10129327-90EE-415A-8E82-15EBAD6976D8}"/>
              </a:ext>
            </a:extLst>
          </p:cNvPr>
          <p:cNvSpPr>
            <a:spLocks noGrp="1"/>
          </p:cNvSpPr>
          <p:nvPr>
            <p:ph type="sldNum" sz="quarter" idx="12"/>
          </p:nvPr>
        </p:nvSpPr>
        <p:spPr>
          <a:xfrm>
            <a:off x="7020272" y="4725306"/>
            <a:ext cx="2057400" cy="273844"/>
          </a:xfrm>
        </p:spPr>
        <p:txBody>
          <a:bodyPr/>
          <a:lstStyle/>
          <a:p>
            <a:fld id="{15968CAF-9A7F-4DE6-B563-4B7FA3F8234B}" type="slidenum">
              <a:rPr lang="en-US" smtClean="0"/>
              <a:pPr/>
              <a:t>14</a:t>
            </a:fld>
            <a:endParaRPr lang="en-US" dirty="0"/>
          </a:p>
        </p:txBody>
      </p:sp>
      <p:sp>
        <p:nvSpPr>
          <p:cNvPr id="5" name="TextBox 4">
            <a:extLst>
              <a:ext uri="{FF2B5EF4-FFF2-40B4-BE49-F238E27FC236}">
                <a16:creationId xmlns:a16="http://schemas.microsoft.com/office/drawing/2014/main" id="{3E50803C-00F5-4810-AF69-6DAF6FEC4F88}"/>
              </a:ext>
            </a:extLst>
          </p:cNvPr>
          <p:cNvSpPr txBox="1"/>
          <p:nvPr/>
        </p:nvSpPr>
        <p:spPr>
          <a:xfrm>
            <a:off x="382266" y="4620127"/>
            <a:ext cx="439575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YTD through weeks ending 8/11/2024</a:t>
            </a:r>
          </a:p>
        </p:txBody>
      </p:sp>
      <p:sp>
        <p:nvSpPr>
          <p:cNvPr id="7" name="TextBox 6">
            <a:extLst>
              <a:ext uri="{FF2B5EF4-FFF2-40B4-BE49-F238E27FC236}">
                <a16:creationId xmlns:a16="http://schemas.microsoft.com/office/drawing/2014/main" id="{0417B3DD-3C5F-461D-BEA0-35D718767FB0}"/>
              </a:ext>
            </a:extLst>
          </p:cNvPr>
          <p:cNvSpPr txBox="1"/>
          <p:nvPr/>
        </p:nvSpPr>
        <p:spPr>
          <a:xfrm>
            <a:off x="495417" y="4042769"/>
            <a:ext cx="7403373" cy="307777"/>
          </a:xfrm>
          <a:prstGeom prst="rect">
            <a:avLst/>
          </a:prstGeom>
          <a:noFill/>
        </p:spPr>
        <p:txBody>
          <a:bodyPr wrap="none" rtlCol="0">
            <a:spAutoFit/>
          </a:bodyPr>
          <a:lstStyle/>
          <a:p>
            <a:r>
              <a:rPr lang="en-US" sz="1400" dirty="0"/>
              <a:t>* Any merchandising, including feature, display, feature &amp; display and temporary price reductions </a:t>
            </a:r>
          </a:p>
        </p:txBody>
      </p:sp>
      <p:graphicFrame>
        <p:nvGraphicFramePr>
          <p:cNvPr id="3" name="Table 2">
            <a:extLst>
              <a:ext uri="{FF2B5EF4-FFF2-40B4-BE49-F238E27FC236}">
                <a16:creationId xmlns:a16="http://schemas.microsoft.com/office/drawing/2014/main" id="{47082C67-3A9D-9A57-2DFF-26D94431EFBD}"/>
              </a:ext>
            </a:extLst>
          </p:cNvPr>
          <p:cNvGraphicFramePr>
            <a:graphicFrameLocks noGrp="1"/>
          </p:cNvGraphicFramePr>
          <p:nvPr>
            <p:extLst>
              <p:ext uri="{D42A27DB-BD31-4B8C-83A1-F6EECF244321}">
                <p14:modId xmlns:p14="http://schemas.microsoft.com/office/powerpoint/2010/main" val="814003238"/>
              </p:ext>
            </p:extLst>
          </p:nvPr>
        </p:nvGraphicFramePr>
        <p:xfrm>
          <a:off x="528918" y="1851670"/>
          <a:ext cx="8096130" cy="1011385"/>
        </p:xfrm>
        <a:graphic>
          <a:graphicData uri="http://schemas.openxmlformats.org/drawingml/2006/table">
            <a:tbl>
              <a:tblPr firstRow="1" firstCol="1" bandRow="1">
                <a:tableStyleId>{9DCAF9ED-07DC-4A11-8D7F-57B35C25682E}</a:tableStyleId>
              </a:tblPr>
              <a:tblGrid>
                <a:gridCol w="2746938">
                  <a:extLst>
                    <a:ext uri="{9D8B030D-6E8A-4147-A177-3AD203B41FA5}">
                      <a16:colId xmlns:a16="http://schemas.microsoft.com/office/drawing/2014/main" val="1121281052"/>
                    </a:ext>
                  </a:extLst>
                </a:gridCol>
                <a:gridCol w="1434909">
                  <a:extLst>
                    <a:ext uri="{9D8B030D-6E8A-4147-A177-3AD203B41FA5}">
                      <a16:colId xmlns:a16="http://schemas.microsoft.com/office/drawing/2014/main" val="2325490195"/>
                    </a:ext>
                  </a:extLst>
                </a:gridCol>
                <a:gridCol w="869347">
                  <a:extLst>
                    <a:ext uri="{9D8B030D-6E8A-4147-A177-3AD203B41FA5}">
                      <a16:colId xmlns:a16="http://schemas.microsoft.com/office/drawing/2014/main" val="3231842084"/>
                    </a:ext>
                  </a:extLst>
                </a:gridCol>
                <a:gridCol w="2021617">
                  <a:extLst>
                    <a:ext uri="{9D8B030D-6E8A-4147-A177-3AD203B41FA5}">
                      <a16:colId xmlns:a16="http://schemas.microsoft.com/office/drawing/2014/main" val="989750643"/>
                    </a:ext>
                  </a:extLst>
                </a:gridCol>
                <a:gridCol w="1023319">
                  <a:extLst>
                    <a:ext uri="{9D8B030D-6E8A-4147-A177-3AD203B41FA5}">
                      <a16:colId xmlns:a16="http://schemas.microsoft.com/office/drawing/2014/main" val="571518108"/>
                    </a:ext>
                  </a:extLst>
                </a:gridCol>
              </a:tblGrid>
              <a:tr h="576064">
                <a:tc>
                  <a:txBody>
                    <a:bodyPr/>
                    <a:lstStyle/>
                    <a:p>
                      <a:pPr marL="0" marR="0">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Fresh mushrooms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4 w.e. </a:t>
                      </a:r>
                    </a:p>
                    <a:p>
                      <a:pPr algn="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8/11/2024</a:t>
                      </a:r>
                      <a:endParaRPr lang="en-US" dirty="0"/>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Vs. </a:t>
                      </a:r>
                    </a:p>
                    <a:p>
                      <a:pPr marL="0" marR="0" algn="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YA</a:t>
                      </a: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Latest 52</a:t>
                      </a:r>
                      <a:r>
                        <a:rPr lang="en-US" sz="1400" b="1" baseline="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w.e.</a:t>
                      </a: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8/11/2024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B w="12700" cmpd="sng">
                      <a:noFill/>
                    </a:lnB>
                  </a:tcPr>
                </a:tc>
                <a:tc>
                  <a:txBody>
                    <a:bodyPr/>
                    <a:lstStyle/>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Vs. </a:t>
                      </a:r>
                    </a:p>
                    <a:p>
                      <a:pPr marL="0" marR="0" algn="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YA</a:t>
                      </a:r>
                    </a:p>
                  </a:txBody>
                  <a:tcPr marL="68580" marR="68580" marT="0" marB="0">
                    <a:lnB w="12700" cmpd="sng">
                      <a:noFill/>
                    </a:lnB>
                  </a:tcPr>
                </a:tc>
                <a:extLst>
                  <a:ext uri="{0D108BD9-81ED-4DB2-BD59-A6C34878D82A}">
                    <a16:rowId xmlns:a16="http://schemas.microsoft.com/office/drawing/2014/main" val="3481349470"/>
                  </a:ext>
                </a:extLst>
              </a:tr>
              <a:tr h="435321">
                <a:tc>
                  <a:txBody>
                    <a:bodyPr/>
                    <a:lstStyle/>
                    <a:p>
                      <a:pPr marL="0" marR="0">
                        <a:spcBef>
                          <a:spcPts val="0"/>
                        </a:spcBef>
                        <a:spcAft>
                          <a:spcPts val="0"/>
                        </a:spcAft>
                      </a:pPr>
                      <a:r>
                        <a:rPr lang="en-US"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Share of dollars sold on promotion</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20.4%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17.4%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r">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+0.1%</a:t>
                      </a:r>
                    </a:p>
                  </a:txBody>
                  <a:tcPr marL="68580" marR="6858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272079528"/>
                  </a:ext>
                </a:extLst>
              </a:tr>
            </a:tbl>
          </a:graphicData>
        </a:graphic>
      </p:graphicFrame>
    </p:spTree>
    <p:extLst>
      <p:ext uri="{BB962C8B-B14F-4D97-AF65-F5344CB8AC3E}">
        <p14:creationId xmlns:p14="http://schemas.microsoft.com/office/powerpoint/2010/main" val="1660988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AAC12-5E88-4B18-9BA7-08ADCE8E3600}"/>
              </a:ext>
            </a:extLst>
          </p:cNvPr>
          <p:cNvSpPr>
            <a:spLocks noGrp="1"/>
          </p:cNvSpPr>
          <p:nvPr>
            <p:ph type="title"/>
          </p:nvPr>
        </p:nvSpPr>
        <p:spPr>
          <a:xfrm>
            <a:off x="395536" y="168923"/>
            <a:ext cx="8000314" cy="720518"/>
          </a:xfrm>
        </p:spPr>
        <p:txBody>
          <a:bodyPr>
            <a:normAutofit fontScale="90000"/>
          </a:bodyPr>
          <a:lstStyle/>
          <a:p>
            <a:r>
              <a:rPr lang="en-US" dirty="0"/>
              <a:t>Over indexing versus under indexing regions</a:t>
            </a:r>
            <a:br>
              <a:rPr lang="en-US" dirty="0"/>
            </a:br>
            <a:r>
              <a:rPr lang="en-US" sz="2200" dirty="0">
                <a:solidFill>
                  <a:schemeClr val="tx1">
                    <a:lumMod val="65000"/>
                    <a:lumOff val="35000"/>
                  </a:schemeClr>
                </a:solidFill>
              </a:rPr>
              <a:t>The regional performance pulled closer together with underperforming regions from last year starting to perform better</a:t>
            </a:r>
          </a:p>
        </p:txBody>
      </p:sp>
      <p:sp>
        <p:nvSpPr>
          <p:cNvPr id="4" name="Slide Number Placeholder 3">
            <a:extLst>
              <a:ext uri="{FF2B5EF4-FFF2-40B4-BE49-F238E27FC236}">
                <a16:creationId xmlns:a16="http://schemas.microsoft.com/office/drawing/2014/main" id="{08FFC9CC-BE61-4487-B7CB-3C0FD9C35CDA}"/>
              </a:ext>
            </a:extLst>
          </p:cNvPr>
          <p:cNvSpPr>
            <a:spLocks noGrp="1"/>
          </p:cNvSpPr>
          <p:nvPr>
            <p:ph type="sldNum" sz="quarter" idx="12"/>
          </p:nvPr>
        </p:nvSpPr>
        <p:spPr>
          <a:xfrm>
            <a:off x="7050474" y="4669923"/>
            <a:ext cx="2057400" cy="273844"/>
          </a:xfrm>
        </p:spPr>
        <p:txBody>
          <a:bodyPr/>
          <a:lstStyle/>
          <a:p>
            <a:fld id="{15968CAF-9A7F-4DE6-B563-4B7FA3F8234B}" type="slidenum">
              <a:rPr lang="en-US" smtClean="0"/>
              <a:pPr/>
              <a:t>15</a:t>
            </a:fld>
            <a:endParaRPr lang="en-US" dirty="0"/>
          </a:p>
        </p:txBody>
      </p:sp>
      <p:graphicFrame>
        <p:nvGraphicFramePr>
          <p:cNvPr id="5" name="Table 4">
            <a:extLst>
              <a:ext uri="{FF2B5EF4-FFF2-40B4-BE49-F238E27FC236}">
                <a16:creationId xmlns:a16="http://schemas.microsoft.com/office/drawing/2014/main" id="{7A688BA7-5D05-4D48-8BFE-59C99BCFEAF4}"/>
              </a:ext>
            </a:extLst>
          </p:cNvPr>
          <p:cNvGraphicFramePr>
            <a:graphicFrameLocks noGrp="1"/>
          </p:cNvGraphicFramePr>
          <p:nvPr>
            <p:extLst>
              <p:ext uri="{D42A27DB-BD31-4B8C-83A1-F6EECF244321}">
                <p14:modId xmlns:p14="http://schemas.microsoft.com/office/powerpoint/2010/main" val="2590130716"/>
              </p:ext>
            </p:extLst>
          </p:nvPr>
        </p:nvGraphicFramePr>
        <p:xfrm>
          <a:off x="4804190" y="1468801"/>
          <a:ext cx="4016282" cy="2501079"/>
        </p:xfrm>
        <a:graphic>
          <a:graphicData uri="http://schemas.openxmlformats.org/drawingml/2006/table">
            <a:tbl>
              <a:tblPr firstRow="1" bandRow="1">
                <a:tableStyleId>{3B4B98B0-60AC-42C2-AFA5-B58CD77FA1E5}</a:tableStyleId>
              </a:tblPr>
              <a:tblGrid>
                <a:gridCol w="1135962">
                  <a:extLst>
                    <a:ext uri="{9D8B030D-6E8A-4147-A177-3AD203B41FA5}">
                      <a16:colId xmlns:a16="http://schemas.microsoft.com/office/drawing/2014/main" val="20000"/>
                    </a:ext>
                  </a:extLst>
                </a:gridCol>
                <a:gridCol w="720080">
                  <a:extLst>
                    <a:ext uri="{9D8B030D-6E8A-4147-A177-3AD203B41FA5}">
                      <a16:colId xmlns:a16="http://schemas.microsoft.com/office/drawing/2014/main" val="1066617339"/>
                    </a:ext>
                  </a:extLst>
                </a:gridCol>
                <a:gridCol w="1080120">
                  <a:extLst>
                    <a:ext uri="{9D8B030D-6E8A-4147-A177-3AD203B41FA5}">
                      <a16:colId xmlns:a16="http://schemas.microsoft.com/office/drawing/2014/main" val="20001"/>
                    </a:ext>
                  </a:extLst>
                </a:gridCol>
                <a:gridCol w="1080120">
                  <a:extLst>
                    <a:ext uri="{9D8B030D-6E8A-4147-A177-3AD203B41FA5}">
                      <a16:colId xmlns:a16="http://schemas.microsoft.com/office/drawing/2014/main" val="3794947790"/>
                    </a:ext>
                  </a:extLst>
                </a:gridCol>
              </a:tblGrid>
              <a:tr h="448773">
                <a:tc>
                  <a:txBody>
                    <a:bodyPr/>
                    <a:lstStyle/>
                    <a:p>
                      <a:r>
                        <a:rPr lang="en-US" sz="1200" dirty="0">
                          <a:solidFill>
                            <a:schemeClr val="bg1"/>
                          </a:solidFill>
                          <a:latin typeface="+mn-lt"/>
                        </a:rPr>
                        <a:t>L-52 w.e. 8/11/2024</a:t>
                      </a:r>
                    </a:p>
                  </a:txBody>
                  <a:tcPr marL="68580" marR="68580" marT="34290" marB="34290" anchor="ctr">
                    <a:solidFill>
                      <a:schemeClr val="accent1"/>
                    </a:solidFill>
                  </a:tcPr>
                </a:tc>
                <a:tc>
                  <a:txBody>
                    <a:bodyPr/>
                    <a:lstStyle/>
                    <a:p>
                      <a:pPr algn="ctr"/>
                      <a:r>
                        <a:rPr lang="en-US" sz="1200" dirty="0">
                          <a:solidFill>
                            <a:schemeClr val="bg1"/>
                          </a:solidFill>
                        </a:rPr>
                        <a:t>Share of veg. $</a:t>
                      </a:r>
                      <a:endParaRPr lang="en-US" sz="1200" dirty="0">
                        <a:solidFill>
                          <a:schemeClr val="bg1"/>
                        </a:solidFill>
                        <a:latin typeface="+mn-lt"/>
                      </a:endParaRPr>
                    </a:p>
                  </a:txBody>
                  <a:tcPr marL="68580" marR="68580" marT="34290" marB="34290" anchor="ctr">
                    <a:solidFill>
                      <a:schemeClr val="accent1"/>
                    </a:solidFill>
                  </a:tcPr>
                </a:tc>
                <a:tc>
                  <a:txBody>
                    <a:bodyPr/>
                    <a:lstStyle/>
                    <a:p>
                      <a:pPr algn="ctr"/>
                      <a:r>
                        <a:rPr lang="en-US" sz="1200" dirty="0">
                          <a:solidFill>
                            <a:schemeClr val="bg1"/>
                          </a:solidFill>
                        </a:rPr>
                        <a:t>Share of mushrooms $</a:t>
                      </a:r>
                      <a:endParaRPr lang="en-US" sz="1200" dirty="0">
                        <a:solidFill>
                          <a:schemeClr val="bg1"/>
                        </a:solidFill>
                        <a:latin typeface="+mn-lt"/>
                      </a:endParaRPr>
                    </a:p>
                  </a:txBody>
                  <a:tcPr marL="68580" marR="68580" marT="34290" marB="34290" anchor="ctr">
                    <a:solidFill>
                      <a:schemeClr val="accent1"/>
                    </a:solidFill>
                  </a:tcPr>
                </a:tc>
                <a:tc>
                  <a:txBody>
                    <a:bodyPr/>
                    <a:lstStyle/>
                    <a:p>
                      <a:pPr algn="r"/>
                      <a:r>
                        <a:rPr lang="en-US" sz="1200" dirty="0">
                          <a:solidFill>
                            <a:schemeClr val="bg1"/>
                          </a:solidFill>
                        </a:rPr>
                        <a:t>$ sales growth vs. YA</a:t>
                      </a:r>
                      <a:endParaRPr lang="en-US" sz="1200" dirty="0">
                        <a:solidFill>
                          <a:schemeClr val="bg1"/>
                        </a:solidFill>
                        <a:latin typeface="+mn-lt"/>
                      </a:endParaRPr>
                    </a:p>
                  </a:txBody>
                  <a:tcPr marL="68580" marR="68580" marT="34290" marB="34290" anchor="ctr">
                    <a:solidFill>
                      <a:schemeClr val="accent1"/>
                    </a:solidFill>
                  </a:tcPr>
                </a:tc>
                <a:extLst>
                  <a:ext uri="{0D108BD9-81ED-4DB2-BD59-A6C34878D82A}">
                    <a16:rowId xmlns:a16="http://schemas.microsoft.com/office/drawing/2014/main" val="10000"/>
                  </a:ext>
                </a:extLst>
              </a:tr>
              <a:tr h="228034">
                <a:tc>
                  <a:txBody>
                    <a:bodyPr/>
                    <a:lstStyle/>
                    <a:p>
                      <a:pPr algn="l" fontAlgn="b"/>
                      <a:r>
                        <a:rPr lang="en-US" sz="1200" b="1" u="none" strike="noStrike" dirty="0">
                          <a:solidFill>
                            <a:schemeClr val="tx1">
                              <a:lumMod val="50000"/>
                            </a:schemeClr>
                          </a:solidFill>
                          <a:effectLst/>
                          <a:latin typeface="+mn-lt"/>
                        </a:rPr>
                        <a:t>Total US</a:t>
                      </a:r>
                      <a:endParaRPr lang="en-US" sz="1200" b="1" i="0" u="none" strike="noStrike" dirty="0">
                        <a:solidFill>
                          <a:schemeClr val="tx1">
                            <a:lumMod val="50000"/>
                          </a:schemeClr>
                        </a:solidFill>
                        <a:effectLst/>
                        <a:latin typeface="+mn-lt"/>
                      </a:endParaRPr>
                    </a:p>
                  </a:txBody>
                  <a:tcPr marL="5715" marR="5715" marT="5715" marB="0" anchor="ctr"/>
                </a:tc>
                <a:tc>
                  <a:txBody>
                    <a:bodyPr/>
                    <a:lstStyle/>
                    <a:p>
                      <a:pPr algn="r" fontAlgn="b"/>
                      <a:r>
                        <a:rPr lang="en-US" sz="1200" b="0" i="0" u="none" strike="noStrike" dirty="0">
                          <a:solidFill>
                            <a:srgbClr val="000000"/>
                          </a:solidFill>
                          <a:effectLst/>
                          <a:latin typeface="+mn-lt"/>
                        </a:rPr>
                        <a:t>100.0%</a:t>
                      </a:r>
                    </a:p>
                  </a:txBody>
                  <a:tcPr marL="7620" marR="7620" marT="7620" marB="0" anchor="b"/>
                </a:tc>
                <a:tc>
                  <a:txBody>
                    <a:bodyPr/>
                    <a:lstStyle/>
                    <a:p>
                      <a:pPr algn="r" fontAlgn="b"/>
                      <a:r>
                        <a:rPr lang="en-US" sz="1200" b="0" i="0" u="none" strike="noStrike" dirty="0">
                          <a:solidFill>
                            <a:srgbClr val="000000"/>
                          </a:solidFill>
                          <a:effectLst/>
                          <a:latin typeface="+mn-lt"/>
                        </a:rPr>
                        <a:t>100.0%</a:t>
                      </a:r>
                    </a:p>
                  </a:txBody>
                  <a:tcPr marL="7620" marR="7620" marT="7620" marB="0" anchor="b"/>
                </a:tc>
                <a:tc>
                  <a:txBody>
                    <a:bodyPr/>
                    <a:lstStyle/>
                    <a:p>
                      <a:pPr algn="r" fontAlgn="ctr"/>
                      <a:r>
                        <a:rPr lang="en-US" sz="1200" b="0" i="0" u="none" strike="noStrike" dirty="0">
                          <a:solidFill>
                            <a:srgbClr val="000000"/>
                          </a:solidFill>
                          <a:effectLst/>
                          <a:latin typeface="+mn-lt"/>
                        </a:rPr>
                        <a:t>-2.5%</a:t>
                      </a:r>
                    </a:p>
                  </a:txBody>
                  <a:tcPr marL="7620" marR="7620" marT="7620" marB="0" anchor="ctr"/>
                </a:tc>
                <a:extLst>
                  <a:ext uri="{0D108BD9-81ED-4DB2-BD59-A6C34878D82A}">
                    <a16:rowId xmlns:a16="http://schemas.microsoft.com/office/drawing/2014/main" val="1036933259"/>
                  </a:ext>
                </a:extLst>
              </a:tr>
              <a:tr h="228034">
                <a:tc>
                  <a:txBody>
                    <a:bodyPr/>
                    <a:lstStyle/>
                    <a:p>
                      <a:pPr algn="l" fontAlgn="b"/>
                      <a:r>
                        <a:rPr lang="en-US" sz="1200" b="0" u="none" strike="noStrike" dirty="0">
                          <a:solidFill>
                            <a:schemeClr val="tx1">
                              <a:lumMod val="50000"/>
                            </a:schemeClr>
                          </a:solidFill>
                          <a:effectLst/>
                          <a:latin typeface="+mn-lt"/>
                        </a:rPr>
                        <a:t>    California</a:t>
                      </a:r>
                      <a:endParaRPr lang="en-US" sz="1200" b="0" i="0" u="none" strike="noStrike" dirty="0">
                        <a:solidFill>
                          <a:schemeClr val="tx1">
                            <a:lumMod val="50000"/>
                          </a:schemeClr>
                        </a:solidFill>
                        <a:effectLst/>
                        <a:latin typeface="+mn-lt"/>
                      </a:endParaRPr>
                    </a:p>
                  </a:txBody>
                  <a:tcPr marL="5715" marR="5715" marT="5715" marB="0" anchor="ctr"/>
                </a:tc>
                <a:tc>
                  <a:txBody>
                    <a:bodyPr/>
                    <a:lstStyle/>
                    <a:p>
                      <a:pPr algn="r" fontAlgn="b"/>
                      <a:r>
                        <a:rPr lang="en-US" sz="1200" b="0" i="0" u="none" strike="noStrike" dirty="0">
                          <a:solidFill>
                            <a:srgbClr val="000000"/>
                          </a:solidFill>
                          <a:effectLst/>
                          <a:latin typeface="+mn-lt"/>
                        </a:rPr>
                        <a:t>12.1%</a:t>
                      </a:r>
                    </a:p>
                  </a:txBody>
                  <a:tcPr marL="7620" marR="7620" marT="7620" marB="0" anchor="b"/>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14.0%</a:t>
                      </a:r>
                    </a:p>
                  </a:txBody>
                  <a:tcPr marL="7620" marR="7620" marT="7620" marB="0" anchor="b"/>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-3.5%</a:t>
                      </a:r>
                    </a:p>
                  </a:txBody>
                  <a:tcPr marL="7620" marR="7620" marT="7620" marB="0" anchor="ctr"/>
                </a:tc>
                <a:extLst>
                  <a:ext uri="{0D108BD9-81ED-4DB2-BD59-A6C34878D82A}">
                    <a16:rowId xmlns:a16="http://schemas.microsoft.com/office/drawing/2014/main" val="4251754"/>
                  </a:ext>
                </a:extLst>
              </a:tr>
              <a:tr h="228034">
                <a:tc>
                  <a:txBody>
                    <a:bodyPr/>
                    <a:lstStyle/>
                    <a:p>
                      <a:pPr algn="l" fontAlgn="b"/>
                      <a:r>
                        <a:rPr lang="en-US" sz="1200" b="0" u="none" strike="noStrike" dirty="0">
                          <a:solidFill>
                            <a:schemeClr val="tx1">
                              <a:lumMod val="50000"/>
                            </a:schemeClr>
                          </a:solidFill>
                          <a:effectLst/>
                          <a:latin typeface="+mn-lt"/>
                        </a:rPr>
                        <a:t>    Great Lakes</a:t>
                      </a:r>
                      <a:endParaRPr lang="en-US" sz="1200" b="0" i="0" u="none" strike="noStrike" dirty="0">
                        <a:solidFill>
                          <a:schemeClr val="tx1">
                            <a:lumMod val="50000"/>
                          </a:schemeClr>
                        </a:solidFill>
                        <a:effectLst/>
                        <a:latin typeface="+mn-lt"/>
                      </a:endParaRPr>
                    </a:p>
                  </a:txBody>
                  <a:tcPr marL="5715" marR="5715" marT="5715"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13.3%</a:t>
                      </a:r>
                    </a:p>
                  </a:txBody>
                  <a:tcPr marL="7620" marR="7620" marT="7620" marB="0" anchor="b"/>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15.0%</a:t>
                      </a:r>
                    </a:p>
                  </a:txBody>
                  <a:tcPr marL="7620" marR="7620" marT="7620" marB="0" anchor="b"/>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-2.9%</a:t>
                      </a:r>
                    </a:p>
                  </a:txBody>
                  <a:tcPr marL="7620" marR="7620" marT="7620" marB="0" anchor="ctr"/>
                </a:tc>
                <a:extLst>
                  <a:ext uri="{0D108BD9-81ED-4DB2-BD59-A6C34878D82A}">
                    <a16:rowId xmlns:a16="http://schemas.microsoft.com/office/drawing/2014/main" val="10002"/>
                  </a:ext>
                </a:extLst>
              </a:tr>
              <a:tr h="228034">
                <a:tc>
                  <a:txBody>
                    <a:bodyPr/>
                    <a:lstStyle/>
                    <a:p>
                      <a:pPr algn="l" fontAlgn="b"/>
                      <a:r>
                        <a:rPr lang="en-US" sz="1200" b="0" u="none" strike="noStrike">
                          <a:solidFill>
                            <a:schemeClr val="tx1">
                              <a:lumMod val="50000"/>
                            </a:schemeClr>
                          </a:solidFill>
                          <a:effectLst/>
                          <a:latin typeface="+mn-lt"/>
                        </a:rPr>
                        <a:t>    Mid-South</a:t>
                      </a:r>
                      <a:endParaRPr lang="en-US" sz="1200" b="0" i="0" u="none" strike="noStrike">
                        <a:solidFill>
                          <a:schemeClr val="tx1">
                            <a:lumMod val="50000"/>
                          </a:schemeClr>
                        </a:solidFill>
                        <a:effectLst/>
                        <a:latin typeface="+mn-lt"/>
                      </a:endParaRPr>
                    </a:p>
                  </a:txBody>
                  <a:tcPr marL="5715" marR="5715" marT="5715"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13.0%</a:t>
                      </a:r>
                    </a:p>
                  </a:txBody>
                  <a:tcPr marL="7620" marR="7620" marT="7620" marB="0" anchor="b"/>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11.4%</a:t>
                      </a:r>
                    </a:p>
                  </a:txBody>
                  <a:tcPr marL="7620" marR="7620" marT="7620" marB="0" anchor="b"/>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-2.3%</a:t>
                      </a:r>
                    </a:p>
                  </a:txBody>
                  <a:tcPr marL="7620" marR="7620" marT="7620" marB="0" anchor="ctr"/>
                </a:tc>
                <a:extLst>
                  <a:ext uri="{0D108BD9-81ED-4DB2-BD59-A6C34878D82A}">
                    <a16:rowId xmlns:a16="http://schemas.microsoft.com/office/drawing/2014/main" val="10003"/>
                  </a:ext>
                </a:extLst>
              </a:tr>
              <a:tr h="228034">
                <a:tc>
                  <a:txBody>
                    <a:bodyPr/>
                    <a:lstStyle/>
                    <a:p>
                      <a:pPr algn="l" fontAlgn="b"/>
                      <a:r>
                        <a:rPr lang="en-US" sz="1200" b="0" u="none" strike="noStrike" dirty="0">
                          <a:solidFill>
                            <a:schemeClr val="tx1">
                              <a:lumMod val="50000"/>
                            </a:schemeClr>
                          </a:solidFill>
                          <a:effectLst/>
                          <a:latin typeface="+mn-lt"/>
                        </a:rPr>
                        <a:t>    Northeast</a:t>
                      </a:r>
                      <a:endParaRPr lang="en-US" sz="1200" b="0" i="0" u="none" strike="noStrike" dirty="0">
                        <a:solidFill>
                          <a:schemeClr val="tx1">
                            <a:lumMod val="50000"/>
                          </a:schemeClr>
                        </a:solidFill>
                        <a:effectLst/>
                        <a:latin typeface="+mn-lt"/>
                      </a:endParaRPr>
                    </a:p>
                  </a:txBody>
                  <a:tcPr marL="5715" marR="5715" marT="5715"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17.6%</a:t>
                      </a:r>
                    </a:p>
                  </a:txBody>
                  <a:tcPr marL="7620" marR="7620" marT="7620" marB="0" anchor="b"/>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17.5%</a:t>
                      </a:r>
                    </a:p>
                  </a:txBody>
                  <a:tcPr marL="7620" marR="7620" marT="7620" marB="0" anchor="b"/>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-1.3%</a:t>
                      </a:r>
                    </a:p>
                  </a:txBody>
                  <a:tcPr marL="7620" marR="7620" marT="7620" marB="0" anchor="ctr"/>
                </a:tc>
                <a:extLst>
                  <a:ext uri="{0D108BD9-81ED-4DB2-BD59-A6C34878D82A}">
                    <a16:rowId xmlns:a16="http://schemas.microsoft.com/office/drawing/2014/main" val="10004"/>
                  </a:ext>
                </a:extLst>
              </a:tr>
              <a:tr h="228034">
                <a:tc>
                  <a:txBody>
                    <a:bodyPr/>
                    <a:lstStyle/>
                    <a:p>
                      <a:pPr algn="l" fontAlgn="b"/>
                      <a:r>
                        <a:rPr lang="en-US" sz="1200" b="0" u="none" strike="noStrike">
                          <a:solidFill>
                            <a:schemeClr val="tx1">
                              <a:lumMod val="50000"/>
                            </a:schemeClr>
                          </a:solidFill>
                          <a:effectLst/>
                          <a:latin typeface="+mn-lt"/>
                        </a:rPr>
                        <a:t>    Plains</a:t>
                      </a:r>
                      <a:endParaRPr lang="en-US" sz="1200" b="0" i="0" u="none" strike="noStrike">
                        <a:solidFill>
                          <a:schemeClr val="tx1">
                            <a:lumMod val="50000"/>
                          </a:schemeClr>
                        </a:solidFill>
                        <a:effectLst/>
                        <a:latin typeface="+mn-lt"/>
                      </a:endParaRPr>
                    </a:p>
                  </a:txBody>
                  <a:tcPr marL="5715" marR="5715" marT="5715"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6.6%</a:t>
                      </a:r>
                    </a:p>
                  </a:txBody>
                  <a:tcPr marL="7620" marR="7620" marT="7620" marB="0" anchor="b"/>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6.5%</a:t>
                      </a:r>
                    </a:p>
                  </a:txBody>
                  <a:tcPr marL="7620" marR="7620" marT="7620" marB="0" anchor="b"/>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-2.3%</a:t>
                      </a:r>
                    </a:p>
                  </a:txBody>
                  <a:tcPr marL="7620" marR="7620" marT="7620" marB="0" anchor="ctr"/>
                </a:tc>
                <a:extLst>
                  <a:ext uri="{0D108BD9-81ED-4DB2-BD59-A6C34878D82A}">
                    <a16:rowId xmlns:a16="http://schemas.microsoft.com/office/drawing/2014/main" val="10005"/>
                  </a:ext>
                </a:extLst>
              </a:tr>
              <a:tr h="228034">
                <a:tc>
                  <a:txBody>
                    <a:bodyPr/>
                    <a:lstStyle/>
                    <a:p>
                      <a:pPr algn="l" fontAlgn="b"/>
                      <a:r>
                        <a:rPr lang="en-US" sz="1200" b="0" u="none" strike="noStrike" dirty="0">
                          <a:solidFill>
                            <a:schemeClr val="tx1">
                              <a:lumMod val="50000"/>
                            </a:schemeClr>
                          </a:solidFill>
                          <a:effectLst/>
                          <a:latin typeface="+mn-lt"/>
                        </a:rPr>
                        <a:t>    South Central</a:t>
                      </a:r>
                      <a:endParaRPr lang="en-US" sz="1200" b="0" i="0" u="none" strike="noStrike" dirty="0">
                        <a:solidFill>
                          <a:schemeClr val="tx1">
                            <a:lumMod val="50000"/>
                          </a:schemeClr>
                        </a:solidFill>
                        <a:effectLst/>
                        <a:latin typeface="+mn-lt"/>
                      </a:endParaRPr>
                    </a:p>
                  </a:txBody>
                  <a:tcPr marL="5715" marR="5715" marT="5715"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8.9%</a:t>
                      </a:r>
                    </a:p>
                  </a:txBody>
                  <a:tcPr marL="7620" marR="7620" marT="7620" marB="0" anchor="b"/>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6.8%</a:t>
                      </a:r>
                    </a:p>
                  </a:txBody>
                  <a:tcPr marL="7620" marR="7620" marT="7620" marB="0" anchor="b"/>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-4.7%</a:t>
                      </a:r>
                    </a:p>
                  </a:txBody>
                  <a:tcPr marL="7620" marR="7620" marT="7620" marB="0" anchor="ctr"/>
                </a:tc>
                <a:extLst>
                  <a:ext uri="{0D108BD9-81ED-4DB2-BD59-A6C34878D82A}">
                    <a16:rowId xmlns:a16="http://schemas.microsoft.com/office/drawing/2014/main" val="10006"/>
                  </a:ext>
                </a:extLst>
              </a:tr>
              <a:tr h="228034">
                <a:tc>
                  <a:txBody>
                    <a:bodyPr/>
                    <a:lstStyle/>
                    <a:p>
                      <a:pPr algn="l" fontAlgn="b"/>
                      <a:r>
                        <a:rPr lang="en-US" sz="1200" b="0" u="none" strike="noStrike" dirty="0">
                          <a:solidFill>
                            <a:schemeClr val="tx1">
                              <a:lumMod val="50000"/>
                            </a:schemeClr>
                          </a:solidFill>
                          <a:effectLst/>
                          <a:latin typeface="+mn-lt"/>
                        </a:rPr>
                        <a:t>    Southeast</a:t>
                      </a:r>
                      <a:endParaRPr lang="en-US" sz="1200" b="0" i="0" u="none" strike="noStrike" dirty="0">
                        <a:solidFill>
                          <a:schemeClr val="tx1">
                            <a:lumMod val="50000"/>
                          </a:schemeClr>
                        </a:solidFill>
                        <a:effectLst/>
                        <a:latin typeface="+mn-lt"/>
                      </a:endParaRPr>
                    </a:p>
                  </a:txBody>
                  <a:tcPr marL="5715" marR="5715" marT="5715"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15.4%</a:t>
                      </a:r>
                    </a:p>
                  </a:txBody>
                  <a:tcPr marL="7620" marR="7620" marT="7620" marB="0" anchor="b">
                    <a:solidFill>
                      <a:schemeClr val="bg1"/>
                    </a:solidFill>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13.4%</a:t>
                      </a:r>
                    </a:p>
                  </a:txBody>
                  <a:tcPr marL="7620" marR="7620" marT="7620" marB="0" anchor="b">
                    <a:solidFill>
                      <a:schemeClr val="bg1"/>
                    </a:solidFill>
                  </a:tcP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-1.4%</a:t>
                      </a:r>
                    </a:p>
                  </a:txBody>
                  <a:tcPr marL="7620" marR="7620" marT="7620" marB="0" anchor="ctr"/>
                </a:tc>
                <a:extLst>
                  <a:ext uri="{0D108BD9-81ED-4DB2-BD59-A6C34878D82A}">
                    <a16:rowId xmlns:a16="http://schemas.microsoft.com/office/drawing/2014/main" val="10007"/>
                  </a:ext>
                </a:extLst>
              </a:tr>
              <a:tr h="228034">
                <a:tc>
                  <a:txBody>
                    <a:bodyPr/>
                    <a:lstStyle/>
                    <a:p>
                      <a:pPr algn="l" fontAlgn="b"/>
                      <a:r>
                        <a:rPr lang="en-US" sz="1200" b="0" u="none" strike="noStrike">
                          <a:solidFill>
                            <a:schemeClr val="tx1">
                              <a:lumMod val="50000"/>
                            </a:schemeClr>
                          </a:solidFill>
                          <a:effectLst/>
                          <a:latin typeface="+mn-lt"/>
                        </a:rPr>
                        <a:t>    West</a:t>
                      </a:r>
                      <a:endParaRPr lang="en-US" sz="1200" b="0" i="0" u="none" strike="noStrike">
                        <a:solidFill>
                          <a:schemeClr val="tx1">
                            <a:lumMod val="50000"/>
                          </a:schemeClr>
                        </a:solidFill>
                        <a:effectLst/>
                        <a:latin typeface="+mn-lt"/>
                      </a:endParaRPr>
                    </a:p>
                  </a:txBody>
                  <a:tcPr marL="5715" marR="5715" marT="5715"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13.1%</a:t>
                      </a:r>
                    </a:p>
                  </a:txBody>
                  <a:tcPr marL="7620" marR="7620" marT="7620" marB="0" anchor="b"/>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15.4%</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marL="7620" marR="7620" marT="7620" marB="0" anchor="b"/>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-2.4%</a:t>
                      </a:r>
                    </a:p>
                  </a:txBody>
                  <a:tcPr marL="7620" marR="7620" marT="7620" marB="0" anchor="ctr"/>
                </a:tc>
                <a:extLst>
                  <a:ext uri="{0D108BD9-81ED-4DB2-BD59-A6C34878D82A}">
                    <a16:rowId xmlns:a16="http://schemas.microsoft.com/office/drawing/2014/main" val="10008"/>
                  </a:ext>
                </a:extLst>
              </a:tr>
            </a:tbl>
          </a:graphicData>
        </a:graphic>
      </p:graphicFrame>
      <p:sp>
        <p:nvSpPr>
          <p:cNvPr id="9" name="Rectangle 8">
            <a:extLst>
              <a:ext uri="{FF2B5EF4-FFF2-40B4-BE49-F238E27FC236}">
                <a16:creationId xmlns:a16="http://schemas.microsoft.com/office/drawing/2014/main" id="{32A2FCB9-756E-4157-B56C-41B9B3249BE9}"/>
              </a:ext>
            </a:extLst>
          </p:cNvPr>
          <p:cNvSpPr/>
          <p:nvPr/>
        </p:nvSpPr>
        <p:spPr>
          <a:xfrm>
            <a:off x="5960853" y="1344217"/>
            <a:ext cx="716720" cy="2764216"/>
          </a:xfrm>
          <a:prstGeom prst="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E9939FF-A484-4436-86E9-A8DF92B1C05E}"/>
              </a:ext>
            </a:extLst>
          </p:cNvPr>
          <p:cNvSpPr txBox="1"/>
          <p:nvPr/>
        </p:nvSpPr>
        <p:spPr>
          <a:xfrm>
            <a:off x="4858717" y="1131590"/>
            <a:ext cx="2920992" cy="215444"/>
          </a:xfrm>
          <a:prstGeom prst="rect">
            <a:avLst/>
          </a:prstGeom>
          <a:noFill/>
        </p:spPr>
        <p:txBody>
          <a:bodyPr wrap="none" rtlCol="0">
            <a:spAutoFit/>
          </a:bodyPr>
          <a:lstStyle/>
          <a:p>
            <a:r>
              <a:rPr lang="en-US" sz="800" dirty="0"/>
              <a:t>Use as comparison to understand importance/size of mushrooms</a:t>
            </a:r>
          </a:p>
        </p:txBody>
      </p:sp>
      <p:grpSp>
        <p:nvGrpSpPr>
          <p:cNvPr id="14" name="Group 3">
            <a:extLst>
              <a:ext uri="{FF2B5EF4-FFF2-40B4-BE49-F238E27FC236}">
                <a16:creationId xmlns:a16="http://schemas.microsoft.com/office/drawing/2014/main" id="{202A2EDC-6D2D-47A6-8B52-4C5E38654CEA}"/>
              </a:ext>
            </a:extLst>
          </p:cNvPr>
          <p:cNvGrpSpPr/>
          <p:nvPr/>
        </p:nvGrpSpPr>
        <p:grpSpPr>
          <a:xfrm>
            <a:off x="484399" y="1653612"/>
            <a:ext cx="3740633" cy="2406311"/>
            <a:chOff x="1612533" y="1175656"/>
            <a:chExt cx="7932405" cy="5301342"/>
          </a:xfrm>
        </p:grpSpPr>
        <p:sp>
          <p:nvSpPr>
            <p:cNvPr id="15" name="Freeform 4">
              <a:extLst>
                <a:ext uri="{FF2B5EF4-FFF2-40B4-BE49-F238E27FC236}">
                  <a16:creationId xmlns:a16="http://schemas.microsoft.com/office/drawing/2014/main" id="{F7B6BECD-B07C-4647-A2D6-D15D2DEC1D83}"/>
                </a:ext>
              </a:extLst>
            </p:cNvPr>
            <p:cNvSpPr>
              <a:spLocks/>
            </p:cNvSpPr>
            <p:nvPr/>
          </p:nvSpPr>
          <p:spPr bwMode="gray">
            <a:xfrm>
              <a:off x="1612533" y="2638457"/>
              <a:ext cx="1261095" cy="2292827"/>
            </a:xfrm>
            <a:custGeom>
              <a:avLst/>
              <a:gdLst>
                <a:gd name="T0" fmla="*/ 60 w 637"/>
                <a:gd name="T1" fmla="*/ 0 h 1113"/>
                <a:gd name="T2" fmla="*/ 344 w 637"/>
                <a:gd name="T3" fmla="*/ 80 h 1113"/>
                <a:gd name="T4" fmla="*/ 288 w 637"/>
                <a:gd name="T5" fmla="*/ 380 h 1113"/>
                <a:gd name="T6" fmla="*/ 624 w 637"/>
                <a:gd name="T7" fmla="*/ 872 h 1113"/>
                <a:gd name="T8" fmla="*/ 620 w 637"/>
                <a:gd name="T9" fmla="*/ 920 h 1113"/>
                <a:gd name="T10" fmla="*/ 636 w 637"/>
                <a:gd name="T11" fmla="*/ 960 h 1113"/>
                <a:gd name="T12" fmla="*/ 616 w 637"/>
                <a:gd name="T13" fmla="*/ 980 h 1113"/>
                <a:gd name="T14" fmla="*/ 600 w 637"/>
                <a:gd name="T15" fmla="*/ 1024 h 1113"/>
                <a:gd name="T16" fmla="*/ 580 w 637"/>
                <a:gd name="T17" fmla="*/ 1064 h 1113"/>
                <a:gd name="T18" fmla="*/ 600 w 637"/>
                <a:gd name="T19" fmla="*/ 1080 h 1113"/>
                <a:gd name="T20" fmla="*/ 580 w 637"/>
                <a:gd name="T21" fmla="*/ 1112 h 1113"/>
                <a:gd name="T22" fmla="*/ 388 w 637"/>
                <a:gd name="T23" fmla="*/ 1096 h 1113"/>
                <a:gd name="T24" fmla="*/ 376 w 637"/>
                <a:gd name="T25" fmla="*/ 1048 h 1113"/>
                <a:gd name="T26" fmla="*/ 356 w 637"/>
                <a:gd name="T27" fmla="*/ 992 h 1113"/>
                <a:gd name="T28" fmla="*/ 324 w 637"/>
                <a:gd name="T29" fmla="*/ 960 h 1113"/>
                <a:gd name="T30" fmla="*/ 296 w 637"/>
                <a:gd name="T31" fmla="*/ 952 h 1113"/>
                <a:gd name="T32" fmla="*/ 296 w 637"/>
                <a:gd name="T33" fmla="*/ 940 h 1113"/>
                <a:gd name="T34" fmla="*/ 268 w 637"/>
                <a:gd name="T35" fmla="*/ 916 h 1113"/>
                <a:gd name="T36" fmla="*/ 228 w 637"/>
                <a:gd name="T37" fmla="*/ 904 h 1113"/>
                <a:gd name="T38" fmla="*/ 212 w 637"/>
                <a:gd name="T39" fmla="*/ 872 h 1113"/>
                <a:gd name="T40" fmla="*/ 184 w 637"/>
                <a:gd name="T41" fmla="*/ 864 h 1113"/>
                <a:gd name="T42" fmla="*/ 144 w 637"/>
                <a:gd name="T43" fmla="*/ 828 h 1113"/>
                <a:gd name="T44" fmla="*/ 160 w 637"/>
                <a:gd name="T45" fmla="*/ 780 h 1113"/>
                <a:gd name="T46" fmla="*/ 96 w 637"/>
                <a:gd name="T47" fmla="*/ 600 h 1113"/>
                <a:gd name="T48" fmla="*/ 108 w 637"/>
                <a:gd name="T49" fmla="*/ 600 h 1113"/>
                <a:gd name="T50" fmla="*/ 108 w 637"/>
                <a:gd name="T51" fmla="*/ 576 h 1113"/>
                <a:gd name="T52" fmla="*/ 88 w 637"/>
                <a:gd name="T53" fmla="*/ 568 h 1113"/>
                <a:gd name="T54" fmla="*/ 64 w 637"/>
                <a:gd name="T55" fmla="*/ 480 h 1113"/>
                <a:gd name="T56" fmla="*/ 76 w 637"/>
                <a:gd name="T57" fmla="*/ 476 h 1113"/>
                <a:gd name="T58" fmla="*/ 96 w 637"/>
                <a:gd name="T59" fmla="*/ 492 h 1113"/>
                <a:gd name="T60" fmla="*/ 84 w 637"/>
                <a:gd name="T61" fmla="*/ 460 h 1113"/>
                <a:gd name="T62" fmla="*/ 132 w 637"/>
                <a:gd name="T63" fmla="*/ 448 h 1113"/>
                <a:gd name="T64" fmla="*/ 116 w 637"/>
                <a:gd name="T65" fmla="*/ 432 h 1113"/>
                <a:gd name="T66" fmla="*/ 88 w 637"/>
                <a:gd name="T67" fmla="*/ 436 h 1113"/>
                <a:gd name="T68" fmla="*/ 72 w 637"/>
                <a:gd name="T69" fmla="*/ 452 h 1113"/>
                <a:gd name="T70" fmla="*/ 36 w 637"/>
                <a:gd name="T71" fmla="*/ 400 h 1113"/>
                <a:gd name="T72" fmla="*/ 20 w 637"/>
                <a:gd name="T73" fmla="*/ 360 h 1113"/>
                <a:gd name="T74" fmla="*/ 16 w 637"/>
                <a:gd name="T75" fmla="*/ 320 h 1113"/>
                <a:gd name="T76" fmla="*/ 16 w 637"/>
                <a:gd name="T77" fmla="*/ 244 h 1113"/>
                <a:gd name="T78" fmla="*/ 8 w 637"/>
                <a:gd name="T79" fmla="*/ 224 h 1113"/>
                <a:gd name="T80" fmla="*/ 0 w 637"/>
                <a:gd name="T81" fmla="*/ 180 h 1113"/>
                <a:gd name="T82" fmla="*/ 8 w 637"/>
                <a:gd name="T83" fmla="*/ 148 h 1113"/>
                <a:gd name="T84" fmla="*/ 16 w 637"/>
                <a:gd name="T85" fmla="*/ 116 h 1113"/>
                <a:gd name="T86" fmla="*/ 32 w 637"/>
                <a:gd name="T87" fmla="*/ 96 h 1113"/>
                <a:gd name="T88" fmla="*/ 28 w 637"/>
                <a:gd name="T89" fmla="*/ 68 h 1113"/>
                <a:gd name="T90" fmla="*/ 52 w 637"/>
                <a:gd name="T91" fmla="*/ 52 h 1113"/>
                <a:gd name="T92" fmla="*/ 60 w 637"/>
                <a:gd name="T93" fmla="*/ 0 h 11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7"/>
                <a:gd name="T142" fmla="*/ 0 h 1113"/>
                <a:gd name="T143" fmla="*/ 637 w 637"/>
                <a:gd name="T144" fmla="*/ 1113 h 11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7" h="1113">
                  <a:moveTo>
                    <a:pt x="60" y="0"/>
                  </a:moveTo>
                  <a:lnTo>
                    <a:pt x="344" y="80"/>
                  </a:lnTo>
                  <a:lnTo>
                    <a:pt x="288" y="380"/>
                  </a:lnTo>
                  <a:lnTo>
                    <a:pt x="624" y="872"/>
                  </a:lnTo>
                  <a:lnTo>
                    <a:pt x="620" y="920"/>
                  </a:lnTo>
                  <a:lnTo>
                    <a:pt x="636" y="960"/>
                  </a:lnTo>
                  <a:lnTo>
                    <a:pt x="616" y="980"/>
                  </a:lnTo>
                  <a:lnTo>
                    <a:pt x="600" y="1024"/>
                  </a:lnTo>
                  <a:lnTo>
                    <a:pt x="580" y="1064"/>
                  </a:lnTo>
                  <a:lnTo>
                    <a:pt x="600" y="1080"/>
                  </a:lnTo>
                  <a:lnTo>
                    <a:pt x="580" y="1112"/>
                  </a:lnTo>
                  <a:lnTo>
                    <a:pt x="388" y="1096"/>
                  </a:lnTo>
                  <a:lnTo>
                    <a:pt x="376" y="1048"/>
                  </a:lnTo>
                  <a:lnTo>
                    <a:pt x="356" y="992"/>
                  </a:lnTo>
                  <a:lnTo>
                    <a:pt x="324" y="960"/>
                  </a:lnTo>
                  <a:lnTo>
                    <a:pt x="296" y="952"/>
                  </a:lnTo>
                  <a:lnTo>
                    <a:pt x="296" y="940"/>
                  </a:lnTo>
                  <a:lnTo>
                    <a:pt x="268" y="916"/>
                  </a:lnTo>
                  <a:lnTo>
                    <a:pt x="228" y="904"/>
                  </a:lnTo>
                  <a:lnTo>
                    <a:pt x="212" y="872"/>
                  </a:lnTo>
                  <a:lnTo>
                    <a:pt x="184" y="864"/>
                  </a:lnTo>
                  <a:lnTo>
                    <a:pt x="144" y="828"/>
                  </a:lnTo>
                  <a:lnTo>
                    <a:pt x="160" y="780"/>
                  </a:lnTo>
                  <a:lnTo>
                    <a:pt x="96" y="600"/>
                  </a:lnTo>
                  <a:lnTo>
                    <a:pt x="108" y="600"/>
                  </a:lnTo>
                  <a:lnTo>
                    <a:pt x="108" y="576"/>
                  </a:lnTo>
                  <a:lnTo>
                    <a:pt x="88" y="568"/>
                  </a:lnTo>
                  <a:lnTo>
                    <a:pt x="64" y="480"/>
                  </a:lnTo>
                  <a:lnTo>
                    <a:pt x="76" y="476"/>
                  </a:lnTo>
                  <a:lnTo>
                    <a:pt x="96" y="492"/>
                  </a:lnTo>
                  <a:lnTo>
                    <a:pt x="84" y="460"/>
                  </a:lnTo>
                  <a:lnTo>
                    <a:pt x="132" y="448"/>
                  </a:lnTo>
                  <a:lnTo>
                    <a:pt x="116" y="432"/>
                  </a:lnTo>
                  <a:lnTo>
                    <a:pt x="88" y="436"/>
                  </a:lnTo>
                  <a:lnTo>
                    <a:pt x="72" y="452"/>
                  </a:lnTo>
                  <a:lnTo>
                    <a:pt x="36" y="400"/>
                  </a:lnTo>
                  <a:lnTo>
                    <a:pt x="20" y="360"/>
                  </a:lnTo>
                  <a:lnTo>
                    <a:pt x="16" y="320"/>
                  </a:lnTo>
                  <a:lnTo>
                    <a:pt x="16" y="244"/>
                  </a:lnTo>
                  <a:lnTo>
                    <a:pt x="8" y="224"/>
                  </a:lnTo>
                  <a:lnTo>
                    <a:pt x="0" y="180"/>
                  </a:lnTo>
                  <a:lnTo>
                    <a:pt x="8" y="148"/>
                  </a:lnTo>
                  <a:lnTo>
                    <a:pt x="16" y="116"/>
                  </a:lnTo>
                  <a:lnTo>
                    <a:pt x="32" y="96"/>
                  </a:lnTo>
                  <a:lnTo>
                    <a:pt x="28" y="68"/>
                  </a:lnTo>
                  <a:lnTo>
                    <a:pt x="52" y="52"/>
                  </a:lnTo>
                  <a:lnTo>
                    <a:pt x="60" y="0"/>
                  </a:lnTo>
                </a:path>
              </a:pathLst>
            </a:custGeom>
            <a:solidFill>
              <a:schemeClr val="accent6">
                <a:lumMod val="75000"/>
              </a:schemeClr>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nvGrpSpPr>
            <p:cNvPr id="16" name="Group 82">
              <a:extLst>
                <a:ext uri="{FF2B5EF4-FFF2-40B4-BE49-F238E27FC236}">
                  <a16:creationId xmlns:a16="http://schemas.microsoft.com/office/drawing/2014/main" id="{5D02310F-577A-45E3-8A73-A6D3A9FD0920}"/>
                </a:ext>
              </a:extLst>
            </p:cNvPr>
            <p:cNvGrpSpPr/>
            <p:nvPr/>
          </p:nvGrpSpPr>
          <p:grpSpPr bwMode="gray">
            <a:xfrm>
              <a:off x="1732530" y="1255485"/>
              <a:ext cx="3113738" cy="4098357"/>
              <a:chOff x="233079" y="60105"/>
              <a:chExt cx="2828789" cy="3008855"/>
            </a:xfrm>
            <a:solidFill>
              <a:srgbClr val="C9DD03"/>
            </a:solidFill>
            <a:effectLst/>
          </p:grpSpPr>
          <p:sp>
            <p:nvSpPr>
              <p:cNvPr id="65" name="Freeform 54">
                <a:extLst>
                  <a:ext uri="{FF2B5EF4-FFF2-40B4-BE49-F238E27FC236}">
                    <a16:creationId xmlns:a16="http://schemas.microsoft.com/office/drawing/2014/main" id="{3DA2CDCC-032E-466E-A677-9CF1844E6912}"/>
                  </a:ext>
                </a:extLst>
              </p:cNvPr>
              <p:cNvSpPr>
                <a:spLocks/>
              </p:cNvSpPr>
              <p:nvPr/>
            </p:nvSpPr>
            <p:spPr bwMode="gray">
              <a:xfrm>
                <a:off x="652090" y="1201082"/>
                <a:ext cx="872195" cy="1198405"/>
              </a:xfrm>
              <a:custGeom>
                <a:avLst/>
                <a:gdLst>
                  <a:gd name="T0" fmla="*/ 56 w 485"/>
                  <a:gd name="T1" fmla="*/ 0 h 793"/>
                  <a:gd name="T2" fmla="*/ 0 w 485"/>
                  <a:gd name="T3" fmla="*/ 300 h 793"/>
                  <a:gd name="T4" fmla="*/ 336 w 485"/>
                  <a:gd name="T5" fmla="*/ 792 h 793"/>
                  <a:gd name="T6" fmla="*/ 336 w 485"/>
                  <a:gd name="T7" fmla="*/ 692 h 793"/>
                  <a:gd name="T8" fmla="*/ 348 w 485"/>
                  <a:gd name="T9" fmla="*/ 672 h 793"/>
                  <a:gd name="T10" fmla="*/ 364 w 485"/>
                  <a:gd name="T11" fmla="*/ 672 h 793"/>
                  <a:gd name="T12" fmla="*/ 372 w 485"/>
                  <a:gd name="T13" fmla="*/ 692 h 793"/>
                  <a:gd name="T14" fmla="*/ 396 w 485"/>
                  <a:gd name="T15" fmla="*/ 680 h 793"/>
                  <a:gd name="T16" fmla="*/ 404 w 485"/>
                  <a:gd name="T17" fmla="*/ 604 h 793"/>
                  <a:gd name="T18" fmla="*/ 484 w 485"/>
                  <a:gd name="T19" fmla="*/ 88 h 793"/>
                  <a:gd name="T20" fmla="*/ 268 w 485"/>
                  <a:gd name="T21" fmla="*/ 48 h 793"/>
                  <a:gd name="T22" fmla="*/ 56 w 485"/>
                  <a:gd name="T23" fmla="*/ 0 h 7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5"/>
                  <a:gd name="T37" fmla="*/ 0 h 793"/>
                  <a:gd name="T38" fmla="*/ 485 w 485"/>
                  <a:gd name="T39" fmla="*/ 793 h 7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5" h="793">
                    <a:moveTo>
                      <a:pt x="56" y="0"/>
                    </a:moveTo>
                    <a:lnTo>
                      <a:pt x="0" y="300"/>
                    </a:lnTo>
                    <a:lnTo>
                      <a:pt x="336" y="792"/>
                    </a:lnTo>
                    <a:lnTo>
                      <a:pt x="336" y="692"/>
                    </a:lnTo>
                    <a:lnTo>
                      <a:pt x="348" y="672"/>
                    </a:lnTo>
                    <a:lnTo>
                      <a:pt x="364" y="672"/>
                    </a:lnTo>
                    <a:lnTo>
                      <a:pt x="372" y="692"/>
                    </a:lnTo>
                    <a:lnTo>
                      <a:pt x="396" y="680"/>
                    </a:lnTo>
                    <a:lnTo>
                      <a:pt x="404" y="604"/>
                    </a:lnTo>
                    <a:lnTo>
                      <a:pt x="484" y="88"/>
                    </a:lnTo>
                    <a:lnTo>
                      <a:pt x="268" y="48"/>
                    </a:lnTo>
                    <a:lnTo>
                      <a:pt x="56" y="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6" name="Freeform 55">
                <a:extLst>
                  <a:ext uri="{FF2B5EF4-FFF2-40B4-BE49-F238E27FC236}">
                    <a16:creationId xmlns:a16="http://schemas.microsoft.com/office/drawing/2014/main" id="{EA49256C-504D-4F8E-9C41-17E6CF2100CC}"/>
                  </a:ext>
                </a:extLst>
              </p:cNvPr>
              <p:cNvSpPr>
                <a:spLocks/>
              </p:cNvSpPr>
              <p:nvPr/>
            </p:nvSpPr>
            <p:spPr bwMode="gray">
              <a:xfrm>
                <a:off x="1369627" y="1331047"/>
                <a:ext cx="764294" cy="841755"/>
              </a:xfrm>
              <a:custGeom>
                <a:avLst/>
                <a:gdLst>
                  <a:gd name="T0" fmla="*/ 80 w 425"/>
                  <a:gd name="T1" fmla="*/ 0 h 557"/>
                  <a:gd name="T2" fmla="*/ 0 w 425"/>
                  <a:gd name="T3" fmla="*/ 516 h 557"/>
                  <a:gd name="T4" fmla="*/ 392 w 425"/>
                  <a:gd name="T5" fmla="*/ 556 h 557"/>
                  <a:gd name="T6" fmla="*/ 424 w 425"/>
                  <a:gd name="T7" fmla="*/ 144 h 557"/>
                  <a:gd name="T8" fmla="*/ 284 w 425"/>
                  <a:gd name="T9" fmla="*/ 132 h 557"/>
                  <a:gd name="T10" fmla="*/ 292 w 425"/>
                  <a:gd name="T11" fmla="*/ 40 h 557"/>
                  <a:gd name="T12" fmla="*/ 80 w 425"/>
                  <a:gd name="T13" fmla="*/ 0 h 557"/>
                  <a:gd name="T14" fmla="*/ 0 60000 65536"/>
                  <a:gd name="T15" fmla="*/ 0 60000 65536"/>
                  <a:gd name="T16" fmla="*/ 0 60000 65536"/>
                  <a:gd name="T17" fmla="*/ 0 60000 65536"/>
                  <a:gd name="T18" fmla="*/ 0 60000 65536"/>
                  <a:gd name="T19" fmla="*/ 0 60000 65536"/>
                  <a:gd name="T20" fmla="*/ 0 60000 65536"/>
                  <a:gd name="T21" fmla="*/ 0 w 425"/>
                  <a:gd name="T22" fmla="*/ 0 h 557"/>
                  <a:gd name="T23" fmla="*/ 425 w 425"/>
                  <a:gd name="T24" fmla="*/ 557 h 5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5" h="557">
                    <a:moveTo>
                      <a:pt x="80" y="0"/>
                    </a:moveTo>
                    <a:lnTo>
                      <a:pt x="0" y="516"/>
                    </a:lnTo>
                    <a:lnTo>
                      <a:pt x="392" y="556"/>
                    </a:lnTo>
                    <a:lnTo>
                      <a:pt x="424" y="144"/>
                    </a:lnTo>
                    <a:lnTo>
                      <a:pt x="284" y="132"/>
                    </a:lnTo>
                    <a:lnTo>
                      <a:pt x="292" y="40"/>
                    </a:lnTo>
                    <a:lnTo>
                      <a:pt x="80" y="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7" name="Freeform 56">
                <a:extLst>
                  <a:ext uri="{FF2B5EF4-FFF2-40B4-BE49-F238E27FC236}">
                    <a16:creationId xmlns:a16="http://schemas.microsoft.com/office/drawing/2014/main" id="{5ADB0FB0-00C6-423B-BE57-12CE1132BFE6}"/>
                  </a:ext>
                </a:extLst>
              </p:cNvPr>
              <p:cNvSpPr>
                <a:spLocks/>
              </p:cNvSpPr>
              <p:nvPr/>
            </p:nvSpPr>
            <p:spPr bwMode="gray">
              <a:xfrm>
                <a:off x="2074578" y="1548663"/>
                <a:ext cx="987290" cy="672497"/>
              </a:xfrm>
              <a:custGeom>
                <a:avLst/>
                <a:gdLst>
                  <a:gd name="T0" fmla="*/ 0 w 549"/>
                  <a:gd name="T1" fmla="*/ 412 h 445"/>
                  <a:gd name="T2" fmla="*/ 468 w 549"/>
                  <a:gd name="T3" fmla="*/ 444 h 445"/>
                  <a:gd name="T4" fmla="*/ 548 w 549"/>
                  <a:gd name="T5" fmla="*/ 440 h 445"/>
                  <a:gd name="T6" fmla="*/ 548 w 549"/>
                  <a:gd name="T7" fmla="*/ 28 h 445"/>
                  <a:gd name="T8" fmla="*/ 412 w 549"/>
                  <a:gd name="T9" fmla="*/ 28 h 445"/>
                  <a:gd name="T10" fmla="*/ 32 w 549"/>
                  <a:gd name="T11" fmla="*/ 0 h 445"/>
                  <a:gd name="T12" fmla="*/ 0 w 549"/>
                  <a:gd name="T13" fmla="*/ 412 h 445"/>
                  <a:gd name="T14" fmla="*/ 0 60000 65536"/>
                  <a:gd name="T15" fmla="*/ 0 60000 65536"/>
                  <a:gd name="T16" fmla="*/ 0 60000 65536"/>
                  <a:gd name="T17" fmla="*/ 0 60000 65536"/>
                  <a:gd name="T18" fmla="*/ 0 60000 65536"/>
                  <a:gd name="T19" fmla="*/ 0 60000 65536"/>
                  <a:gd name="T20" fmla="*/ 0 60000 65536"/>
                  <a:gd name="T21" fmla="*/ 0 w 549"/>
                  <a:gd name="T22" fmla="*/ 0 h 445"/>
                  <a:gd name="T23" fmla="*/ 549 w 549"/>
                  <a:gd name="T24" fmla="*/ 445 h 4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9" h="445">
                    <a:moveTo>
                      <a:pt x="0" y="412"/>
                    </a:moveTo>
                    <a:lnTo>
                      <a:pt x="468" y="444"/>
                    </a:lnTo>
                    <a:lnTo>
                      <a:pt x="548" y="440"/>
                    </a:lnTo>
                    <a:lnTo>
                      <a:pt x="548" y="28"/>
                    </a:lnTo>
                    <a:lnTo>
                      <a:pt x="412" y="28"/>
                    </a:lnTo>
                    <a:lnTo>
                      <a:pt x="32" y="0"/>
                    </a:lnTo>
                    <a:lnTo>
                      <a:pt x="0" y="412"/>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8" name="Freeform 57">
                <a:extLst>
                  <a:ext uri="{FF2B5EF4-FFF2-40B4-BE49-F238E27FC236}">
                    <a16:creationId xmlns:a16="http://schemas.microsoft.com/office/drawing/2014/main" id="{F4400F77-6409-4A48-A856-169DF2202E28}"/>
                  </a:ext>
                </a:extLst>
              </p:cNvPr>
              <p:cNvSpPr>
                <a:spLocks/>
              </p:cNvSpPr>
              <p:nvPr/>
            </p:nvSpPr>
            <p:spPr bwMode="gray">
              <a:xfrm>
                <a:off x="484846" y="60105"/>
                <a:ext cx="915355" cy="618093"/>
              </a:xfrm>
              <a:custGeom>
                <a:avLst/>
                <a:gdLst>
                  <a:gd name="T0" fmla="*/ 156 w 509"/>
                  <a:gd name="T1" fmla="*/ 0 h 409"/>
                  <a:gd name="T2" fmla="*/ 332 w 509"/>
                  <a:gd name="T3" fmla="*/ 48 h 409"/>
                  <a:gd name="T4" fmla="*/ 508 w 509"/>
                  <a:gd name="T5" fmla="*/ 96 h 409"/>
                  <a:gd name="T6" fmla="*/ 452 w 509"/>
                  <a:gd name="T7" fmla="*/ 348 h 409"/>
                  <a:gd name="T8" fmla="*/ 456 w 509"/>
                  <a:gd name="T9" fmla="*/ 372 h 409"/>
                  <a:gd name="T10" fmla="*/ 448 w 509"/>
                  <a:gd name="T11" fmla="*/ 408 h 409"/>
                  <a:gd name="T12" fmla="*/ 340 w 509"/>
                  <a:gd name="T13" fmla="*/ 372 h 409"/>
                  <a:gd name="T14" fmla="*/ 328 w 509"/>
                  <a:gd name="T15" fmla="*/ 376 h 409"/>
                  <a:gd name="T16" fmla="*/ 160 w 509"/>
                  <a:gd name="T17" fmla="*/ 360 h 409"/>
                  <a:gd name="T18" fmla="*/ 144 w 509"/>
                  <a:gd name="T19" fmla="*/ 348 h 409"/>
                  <a:gd name="T20" fmla="*/ 76 w 509"/>
                  <a:gd name="T21" fmla="*/ 340 h 409"/>
                  <a:gd name="T22" fmla="*/ 64 w 509"/>
                  <a:gd name="T23" fmla="*/ 316 h 409"/>
                  <a:gd name="T24" fmla="*/ 56 w 509"/>
                  <a:gd name="T25" fmla="*/ 284 h 409"/>
                  <a:gd name="T26" fmla="*/ 16 w 509"/>
                  <a:gd name="T27" fmla="*/ 264 h 409"/>
                  <a:gd name="T28" fmla="*/ 0 w 509"/>
                  <a:gd name="T29" fmla="*/ 244 h 409"/>
                  <a:gd name="T30" fmla="*/ 0 w 509"/>
                  <a:gd name="T31" fmla="*/ 208 h 409"/>
                  <a:gd name="T32" fmla="*/ 12 w 509"/>
                  <a:gd name="T33" fmla="*/ 196 h 409"/>
                  <a:gd name="T34" fmla="*/ 4 w 509"/>
                  <a:gd name="T35" fmla="*/ 176 h 409"/>
                  <a:gd name="T36" fmla="*/ 24 w 509"/>
                  <a:gd name="T37" fmla="*/ 176 h 409"/>
                  <a:gd name="T38" fmla="*/ 8 w 509"/>
                  <a:gd name="T39" fmla="*/ 152 h 409"/>
                  <a:gd name="T40" fmla="*/ 4 w 509"/>
                  <a:gd name="T41" fmla="*/ 68 h 409"/>
                  <a:gd name="T42" fmla="*/ 16 w 509"/>
                  <a:gd name="T43" fmla="*/ 28 h 409"/>
                  <a:gd name="T44" fmla="*/ 72 w 509"/>
                  <a:gd name="T45" fmla="*/ 68 h 409"/>
                  <a:gd name="T46" fmla="*/ 112 w 509"/>
                  <a:gd name="T47" fmla="*/ 84 h 409"/>
                  <a:gd name="T48" fmla="*/ 128 w 509"/>
                  <a:gd name="T49" fmla="*/ 104 h 409"/>
                  <a:gd name="T50" fmla="*/ 116 w 509"/>
                  <a:gd name="T51" fmla="*/ 124 h 409"/>
                  <a:gd name="T52" fmla="*/ 96 w 509"/>
                  <a:gd name="T53" fmla="*/ 140 h 409"/>
                  <a:gd name="T54" fmla="*/ 128 w 509"/>
                  <a:gd name="T55" fmla="*/ 140 h 409"/>
                  <a:gd name="T56" fmla="*/ 120 w 509"/>
                  <a:gd name="T57" fmla="*/ 164 h 409"/>
                  <a:gd name="T58" fmla="*/ 88 w 509"/>
                  <a:gd name="T59" fmla="*/ 168 h 409"/>
                  <a:gd name="T60" fmla="*/ 88 w 509"/>
                  <a:gd name="T61" fmla="*/ 184 h 409"/>
                  <a:gd name="T62" fmla="*/ 128 w 509"/>
                  <a:gd name="T63" fmla="*/ 168 h 409"/>
                  <a:gd name="T64" fmla="*/ 144 w 509"/>
                  <a:gd name="T65" fmla="*/ 136 h 409"/>
                  <a:gd name="T66" fmla="*/ 164 w 509"/>
                  <a:gd name="T67" fmla="*/ 100 h 409"/>
                  <a:gd name="T68" fmla="*/ 172 w 509"/>
                  <a:gd name="T69" fmla="*/ 48 h 409"/>
                  <a:gd name="T70" fmla="*/ 156 w 509"/>
                  <a:gd name="T71" fmla="*/ 0 h 4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9"/>
                  <a:gd name="T109" fmla="*/ 0 h 409"/>
                  <a:gd name="T110" fmla="*/ 509 w 509"/>
                  <a:gd name="T111" fmla="*/ 409 h 4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9" h="409">
                    <a:moveTo>
                      <a:pt x="156" y="0"/>
                    </a:moveTo>
                    <a:lnTo>
                      <a:pt x="332" y="48"/>
                    </a:lnTo>
                    <a:lnTo>
                      <a:pt x="508" y="96"/>
                    </a:lnTo>
                    <a:lnTo>
                      <a:pt x="452" y="348"/>
                    </a:lnTo>
                    <a:lnTo>
                      <a:pt x="456" y="372"/>
                    </a:lnTo>
                    <a:lnTo>
                      <a:pt x="448" y="408"/>
                    </a:lnTo>
                    <a:lnTo>
                      <a:pt x="340" y="372"/>
                    </a:lnTo>
                    <a:lnTo>
                      <a:pt x="328" y="376"/>
                    </a:lnTo>
                    <a:lnTo>
                      <a:pt x="160" y="360"/>
                    </a:lnTo>
                    <a:lnTo>
                      <a:pt x="144" y="348"/>
                    </a:lnTo>
                    <a:lnTo>
                      <a:pt x="76" y="340"/>
                    </a:lnTo>
                    <a:lnTo>
                      <a:pt x="64" y="316"/>
                    </a:lnTo>
                    <a:lnTo>
                      <a:pt x="56" y="284"/>
                    </a:lnTo>
                    <a:lnTo>
                      <a:pt x="16" y="264"/>
                    </a:lnTo>
                    <a:lnTo>
                      <a:pt x="0" y="244"/>
                    </a:lnTo>
                    <a:lnTo>
                      <a:pt x="0" y="208"/>
                    </a:lnTo>
                    <a:lnTo>
                      <a:pt x="12" y="196"/>
                    </a:lnTo>
                    <a:lnTo>
                      <a:pt x="4" y="176"/>
                    </a:lnTo>
                    <a:lnTo>
                      <a:pt x="24" y="176"/>
                    </a:lnTo>
                    <a:lnTo>
                      <a:pt x="8" y="152"/>
                    </a:lnTo>
                    <a:lnTo>
                      <a:pt x="4" y="68"/>
                    </a:lnTo>
                    <a:lnTo>
                      <a:pt x="16" y="28"/>
                    </a:lnTo>
                    <a:lnTo>
                      <a:pt x="72" y="68"/>
                    </a:lnTo>
                    <a:lnTo>
                      <a:pt x="112" y="84"/>
                    </a:lnTo>
                    <a:lnTo>
                      <a:pt x="128" y="104"/>
                    </a:lnTo>
                    <a:lnTo>
                      <a:pt x="116" y="124"/>
                    </a:lnTo>
                    <a:lnTo>
                      <a:pt x="96" y="140"/>
                    </a:lnTo>
                    <a:lnTo>
                      <a:pt x="128" y="140"/>
                    </a:lnTo>
                    <a:lnTo>
                      <a:pt x="120" y="164"/>
                    </a:lnTo>
                    <a:lnTo>
                      <a:pt x="88" y="168"/>
                    </a:lnTo>
                    <a:lnTo>
                      <a:pt x="88" y="184"/>
                    </a:lnTo>
                    <a:lnTo>
                      <a:pt x="128" y="168"/>
                    </a:lnTo>
                    <a:lnTo>
                      <a:pt x="144" y="136"/>
                    </a:lnTo>
                    <a:lnTo>
                      <a:pt x="164" y="100"/>
                    </a:lnTo>
                    <a:lnTo>
                      <a:pt x="172" y="48"/>
                    </a:lnTo>
                    <a:lnTo>
                      <a:pt x="156" y="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9" name="Freeform 58">
                <a:extLst>
                  <a:ext uri="{FF2B5EF4-FFF2-40B4-BE49-F238E27FC236}">
                    <a16:creationId xmlns:a16="http://schemas.microsoft.com/office/drawing/2014/main" id="{61B39C73-4284-4573-BB00-5942E0499632}"/>
                  </a:ext>
                </a:extLst>
              </p:cNvPr>
              <p:cNvSpPr>
                <a:spLocks/>
              </p:cNvSpPr>
              <p:nvPr/>
            </p:nvSpPr>
            <p:spPr bwMode="gray">
              <a:xfrm>
                <a:off x="233079" y="446979"/>
                <a:ext cx="1073608" cy="825131"/>
              </a:xfrm>
              <a:custGeom>
                <a:avLst/>
                <a:gdLst>
                  <a:gd name="T0" fmla="*/ 588 w 597"/>
                  <a:gd name="T1" fmla="*/ 152 h 546"/>
                  <a:gd name="T2" fmla="*/ 596 w 597"/>
                  <a:gd name="T3" fmla="*/ 180 h 546"/>
                  <a:gd name="T4" fmla="*/ 588 w 597"/>
                  <a:gd name="T5" fmla="*/ 204 h 546"/>
                  <a:gd name="T6" fmla="*/ 564 w 597"/>
                  <a:gd name="T7" fmla="*/ 248 h 546"/>
                  <a:gd name="T8" fmla="*/ 536 w 597"/>
                  <a:gd name="T9" fmla="*/ 292 h 546"/>
                  <a:gd name="T10" fmla="*/ 536 w 597"/>
                  <a:gd name="T11" fmla="*/ 316 h 546"/>
                  <a:gd name="T12" fmla="*/ 556 w 597"/>
                  <a:gd name="T13" fmla="*/ 336 h 546"/>
                  <a:gd name="T14" fmla="*/ 520 w 597"/>
                  <a:gd name="T15" fmla="*/ 413 h 546"/>
                  <a:gd name="T16" fmla="*/ 496 w 597"/>
                  <a:gd name="T17" fmla="*/ 545 h 546"/>
                  <a:gd name="T18" fmla="*/ 284 w 597"/>
                  <a:gd name="T19" fmla="*/ 497 h 546"/>
                  <a:gd name="T20" fmla="*/ 0 w 597"/>
                  <a:gd name="T21" fmla="*/ 417 h 546"/>
                  <a:gd name="T22" fmla="*/ 0 w 597"/>
                  <a:gd name="T23" fmla="*/ 312 h 546"/>
                  <a:gd name="T24" fmla="*/ 24 w 597"/>
                  <a:gd name="T25" fmla="*/ 268 h 546"/>
                  <a:gd name="T26" fmla="*/ 60 w 597"/>
                  <a:gd name="T27" fmla="*/ 224 h 546"/>
                  <a:gd name="T28" fmla="*/ 64 w 597"/>
                  <a:gd name="T29" fmla="*/ 192 h 546"/>
                  <a:gd name="T30" fmla="*/ 136 w 597"/>
                  <a:gd name="T31" fmla="*/ 0 h 546"/>
                  <a:gd name="T32" fmla="*/ 156 w 597"/>
                  <a:gd name="T33" fmla="*/ 8 h 546"/>
                  <a:gd name="T34" fmla="*/ 196 w 597"/>
                  <a:gd name="T35" fmla="*/ 28 h 546"/>
                  <a:gd name="T36" fmla="*/ 204 w 597"/>
                  <a:gd name="T37" fmla="*/ 60 h 546"/>
                  <a:gd name="T38" fmla="*/ 216 w 597"/>
                  <a:gd name="T39" fmla="*/ 84 h 546"/>
                  <a:gd name="T40" fmla="*/ 284 w 597"/>
                  <a:gd name="T41" fmla="*/ 92 h 546"/>
                  <a:gd name="T42" fmla="*/ 300 w 597"/>
                  <a:gd name="T43" fmla="*/ 104 h 546"/>
                  <a:gd name="T44" fmla="*/ 468 w 597"/>
                  <a:gd name="T45" fmla="*/ 120 h 546"/>
                  <a:gd name="T46" fmla="*/ 480 w 597"/>
                  <a:gd name="T47" fmla="*/ 116 h 546"/>
                  <a:gd name="T48" fmla="*/ 588 w 597"/>
                  <a:gd name="T49" fmla="*/ 152 h 5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7"/>
                  <a:gd name="T76" fmla="*/ 0 h 546"/>
                  <a:gd name="T77" fmla="*/ 597 w 597"/>
                  <a:gd name="T78" fmla="*/ 546 h 5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7" h="546">
                    <a:moveTo>
                      <a:pt x="588" y="152"/>
                    </a:moveTo>
                    <a:lnTo>
                      <a:pt x="596" y="180"/>
                    </a:lnTo>
                    <a:lnTo>
                      <a:pt x="588" y="204"/>
                    </a:lnTo>
                    <a:lnTo>
                      <a:pt x="564" y="248"/>
                    </a:lnTo>
                    <a:lnTo>
                      <a:pt x="536" y="292"/>
                    </a:lnTo>
                    <a:lnTo>
                      <a:pt x="536" y="316"/>
                    </a:lnTo>
                    <a:lnTo>
                      <a:pt x="556" y="336"/>
                    </a:lnTo>
                    <a:lnTo>
                      <a:pt x="520" y="413"/>
                    </a:lnTo>
                    <a:lnTo>
                      <a:pt x="496" y="545"/>
                    </a:lnTo>
                    <a:lnTo>
                      <a:pt x="284" y="497"/>
                    </a:lnTo>
                    <a:lnTo>
                      <a:pt x="0" y="417"/>
                    </a:lnTo>
                    <a:lnTo>
                      <a:pt x="0" y="312"/>
                    </a:lnTo>
                    <a:lnTo>
                      <a:pt x="24" y="268"/>
                    </a:lnTo>
                    <a:lnTo>
                      <a:pt x="60" y="224"/>
                    </a:lnTo>
                    <a:lnTo>
                      <a:pt x="64" y="192"/>
                    </a:lnTo>
                    <a:lnTo>
                      <a:pt x="136" y="0"/>
                    </a:lnTo>
                    <a:lnTo>
                      <a:pt x="156" y="8"/>
                    </a:lnTo>
                    <a:lnTo>
                      <a:pt x="196" y="28"/>
                    </a:lnTo>
                    <a:lnTo>
                      <a:pt x="204" y="60"/>
                    </a:lnTo>
                    <a:lnTo>
                      <a:pt x="216" y="84"/>
                    </a:lnTo>
                    <a:lnTo>
                      <a:pt x="284" y="92"/>
                    </a:lnTo>
                    <a:lnTo>
                      <a:pt x="300" y="104"/>
                    </a:lnTo>
                    <a:lnTo>
                      <a:pt x="468" y="120"/>
                    </a:lnTo>
                    <a:lnTo>
                      <a:pt x="480" y="116"/>
                    </a:lnTo>
                    <a:lnTo>
                      <a:pt x="588" y="152"/>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0" name="Freeform 59">
                <a:extLst>
                  <a:ext uri="{FF2B5EF4-FFF2-40B4-BE49-F238E27FC236}">
                    <a16:creationId xmlns:a16="http://schemas.microsoft.com/office/drawing/2014/main" id="{B2831D41-34D0-4223-AA8C-2441B6BC4FF1}"/>
                  </a:ext>
                </a:extLst>
              </p:cNvPr>
              <p:cNvSpPr>
                <a:spLocks/>
              </p:cNvSpPr>
              <p:nvPr/>
            </p:nvSpPr>
            <p:spPr bwMode="gray">
              <a:xfrm>
                <a:off x="1125056" y="205182"/>
                <a:ext cx="836229" cy="1187826"/>
              </a:xfrm>
              <a:custGeom>
                <a:avLst/>
                <a:gdLst>
                  <a:gd name="T0" fmla="*/ 0 w 465"/>
                  <a:gd name="T1" fmla="*/ 705 h 786"/>
                  <a:gd name="T2" fmla="*/ 216 w 465"/>
                  <a:gd name="T3" fmla="*/ 745 h 786"/>
                  <a:gd name="T4" fmla="*/ 428 w 465"/>
                  <a:gd name="T5" fmla="*/ 785 h 786"/>
                  <a:gd name="T6" fmla="*/ 464 w 465"/>
                  <a:gd name="T7" fmla="*/ 521 h 786"/>
                  <a:gd name="T8" fmla="*/ 436 w 465"/>
                  <a:gd name="T9" fmla="*/ 496 h 786"/>
                  <a:gd name="T10" fmla="*/ 404 w 465"/>
                  <a:gd name="T11" fmla="*/ 504 h 786"/>
                  <a:gd name="T12" fmla="*/ 344 w 465"/>
                  <a:gd name="T13" fmla="*/ 484 h 786"/>
                  <a:gd name="T14" fmla="*/ 316 w 465"/>
                  <a:gd name="T15" fmla="*/ 484 h 786"/>
                  <a:gd name="T16" fmla="*/ 304 w 465"/>
                  <a:gd name="T17" fmla="*/ 460 h 786"/>
                  <a:gd name="T18" fmla="*/ 288 w 465"/>
                  <a:gd name="T19" fmla="*/ 384 h 786"/>
                  <a:gd name="T20" fmla="*/ 256 w 465"/>
                  <a:gd name="T21" fmla="*/ 384 h 786"/>
                  <a:gd name="T22" fmla="*/ 252 w 465"/>
                  <a:gd name="T23" fmla="*/ 360 h 786"/>
                  <a:gd name="T24" fmla="*/ 264 w 465"/>
                  <a:gd name="T25" fmla="*/ 336 h 786"/>
                  <a:gd name="T26" fmla="*/ 264 w 465"/>
                  <a:gd name="T27" fmla="*/ 300 h 786"/>
                  <a:gd name="T28" fmla="*/ 248 w 465"/>
                  <a:gd name="T29" fmla="*/ 272 h 786"/>
                  <a:gd name="T30" fmla="*/ 236 w 465"/>
                  <a:gd name="T31" fmla="*/ 284 h 786"/>
                  <a:gd name="T32" fmla="*/ 236 w 465"/>
                  <a:gd name="T33" fmla="*/ 260 h 786"/>
                  <a:gd name="T34" fmla="*/ 208 w 465"/>
                  <a:gd name="T35" fmla="*/ 168 h 786"/>
                  <a:gd name="T36" fmla="*/ 208 w 465"/>
                  <a:gd name="T37" fmla="*/ 132 h 786"/>
                  <a:gd name="T38" fmla="*/ 196 w 465"/>
                  <a:gd name="T39" fmla="*/ 132 h 786"/>
                  <a:gd name="T40" fmla="*/ 224 w 465"/>
                  <a:gd name="T41" fmla="*/ 20 h 786"/>
                  <a:gd name="T42" fmla="*/ 152 w 465"/>
                  <a:gd name="T43" fmla="*/ 0 h 786"/>
                  <a:gd name="T44" fmla="*/ 96 w 465"/>
                  <a:gd name="T45" fmla="*/ 252 h 786"/>
                  <a:gd name="T46" fmla="*/ 100 w 465"/>
                  <a:gd name="T47" fmla="*/ 276 h 786"/>
                  <a:gd name="T48" fmla="*/ 92 w 465"/>
                  <a:gd name="T49" fmla="*/ 312 h 786"/>
                  <a:gd name="T50" fmla="*/ 100 w 465"/>
                  <a:gd name="T51" fmla="*/ 340 h 786"/>
                  <a:gd name="T52" fmla="*/ 92 w 465"/>
                  <a:gd name="T53" fmla="*/ 364 h 786"/>
                  <a:gd name="T54" fmla="*/ 68 w 465"/>
                  <a:gd name="T55" fmla="*/ 408 h 786"/>
                  <a:gd name="T56" fmla="*/ 40 w 465"/>
                  <a:gd name="T57" fmla="*/ 452 h 786"/>
                  <a:gd name="T58" fmla="*/ 40 w 465"/>
                  <a:gd name="T59" fmla="*/ 476 h 786"/>
                  <a:gd name="T60" fmla="*/ 60 w 465"/>
                  <a:gd name="T61" fmla="*/ 496 h 786"/>
                  <a:gd name="T62" fmla="*/ 24 w 465"/>
                  <a:gd name="T63" fmla="*/ 573 h 786"/>
                  <a:gd name="T64" fmla="*/ 0 w 465"/>
                  <a:gd name="T65" fmla="*/ 705 h 7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5"/>
                  <a:gd name="T100" fmla="*/ 0 h 786"/>
                  <a:gd name="T101" fmla="*/ 465 w 465"/>
                  <a:gd name="T102" fmla="*/ 786 h 7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5" h="786">
                    <a:moveTo>
                      <a:pt x="0" y="705"/>
                    </a:moveTo>
                    <a:lnTo>
                      <a:pt x="216" y="745"/>
                    </a:lnTo>
                    <a:lnTo>
                      <a:pt x="428" y="785"/>
                    </a:lnTo>
                    <a:lnTo>
                      <a:pt x="464" y="521"/>
                    </a:lnTo>
                    <a:lnTo>
                      <a:pt x="436" y="496"/>
                    </a:lnTo>
                    <a:lnTo>
                      <a:pt x="404" y="504"/>
                    </a:lnTo>
                    <a:lnTo>
                      <a:pt x="344" y="484"/>
                    </a:lnTo>
                    <a:lnTo>
                      <a:pt x="316" y="484"/>
                    </a:lnTo>
                    <a:lnTo>
                      <a:pt x="304" y="460"/>
                    </a:lnTo>
                    <a:lnTo>
                      <a:pt x="288" y="384"/>
                    </a:lnTo>
                    <a:lnTo>
                      <a:pt x="256" y="384"/>
                    </a:lnTo>
                    <a:lnTo>
                      <a:pt x="252" y="360"/>
                    </a:lnTo>
                    <a:lnTo>
                      <a:pt x="264" y="336"/>
                    </a:lnTo>
                    <a:lnTo>
                      <a:pt x="264" y="300"/>
                    </a:lnTo>
                    <a:lnTo>
                      <a:pt x="248" y="272"/>
                    </a:lnTo>
                    <a:lnTo>
                      <a:pt x="236" y="284"/>
                    </a:lnTo>
                    <a:lnTo>
                      <a:pt x="236" y="260"/>
                    </a:lnTo>
                    <a:lnTo>
                      <a:pt x="208" y="168"/>
                    </a:lnTo>
                    <a:lnTo>
                      <a:pt x="208" y="132"/>
                    </a:lnTo>
                    <a:lnTo>
                      <a:pt x="196" y="132"/>
                    </a:lnTo>
                    <a:lnTo>
                      <a:pt x="224" y="20"/>
                    </a:lnTo>
                    <a:lnTo>
                      <a:pt x="152" y="0"/>
                    </a:lnTo>
                    <a:lnTo>
                      <a:pt x="96" y="252"/>
                    </a:lnTo>
                    <a:lnTo>
                      <a:pt x="100" y="276"/>
                    </a:lnTo>
                    <a:lnTo>
                      <a:pt x="92" y="312"/>
                    </a:lnTo>
                    <a:lnTo>
                      <a:pt x="100" y="340"/>
                    </a:lnTo>
                    <a:lnTo>
                      <a:pt x="92" y="364"/>
                    </a:lnTo>
                    <a:lnTo>
                      <a:pt x="68" y="408"/>
                    </a:lnTo>
                    <a:lnTo>
                      <a:pt x="40" y="452"/>
                    </a:lnTo>
                    <a:lnTo>
                      <a:pt x="40" y="476"/>
                    </a:lnTo>
                    <a:lnTo>
                      <a:pt x="60" y="496"/>
                    </a:lnTo>
                    <a:lnTo>
                      <a:pt x="24" y="573"/>
                    </a:lnTo>
                    <a:lnTo>
                      <a:pt x="0" y="705"/>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1" name="Freeform 60">
                <a:extLst>
                  <a:ext uri="{FF2B5EF4-FFF2-40B4-BE49-F238E27FC236}">
                    <a16:creationId xmlns:a16="http://schemas.microsoft.com/office/drawing/2014/main" id="{C9AA9DED-EBB8-4382-83D9-CA1F8AB41BB9}"/>
                  </a:ext>
                </a:extLst>
              </p:cNvPr>
              <p:cNvSpPr>
                <a:spLocks/>
              </p:cNvSpPr>
              <p:nvPr/>
            </p:nvSpPr>
            <p:spPr bwMode="gray">
              <a:xfrm>
                <a:off x="1477531" y="235407"/>
                <a:ext cx="1397311" cy="758637"/>
              </a:xfrm>
              <a:custGeom>
                <a:avLst/>
                <a:gdLst>
                  <a:gd name="T0" fmla="*/ 268 w 777"/>
                  <a:gd name="T1" fmla="*/ 501 h 502"/>
                  <a:gd name="T2" fmla="*/ 276 w 777"/>
                  <a:gd name="T3" fmla="*/ 452 h 502"/>
                  <a:gd name="T4" fmla="*/ 756 w 777"/>
                  <a:gd name="T5" fmla="*/ 493 h 502"/>
                  <a:gd name="T6" fmla="*/ 764 w 777"/>
                  <a:gd name="T7" fmla="*/ 404 h 502"/>
                  <a:gd name="T8" fmla="*/ 776 w 777"/>
                  <a:gd name="T9" fmla="*/ 72 h 502"/>
                  <a:gd name="T10" fmla="*/ 528 w 777"/>
                  <a:gd name="T11" fmla="*/ 64 h 502"/>
                  <a:gd name="T12" fmla="*/ 360 w 777"/>
                  <a:gd name="T13" fmla="*/ 44 h 502"/>
                  <a:gd name="T14" fmla="*/ 76 w 777"/>
                  <a:gd name="T15" fmla="*/ 4 h 502"/>
                  <a:gd name="T16" fmla="*/ 28 w 777"/>
                  <a:gd name="T17" fmla="*/ 0 h 502"/>
                  <a:gd name="T18" fmla="*/ 0 w 777"/>
                  <a:gd name="T19" fmla="*/ 112 h 502"/>
                  <a:gd name="T20" fmla="*/ 12 w 777"/>
                  <a:gd name="T21" fmla="*/ 112 h 502"/>
                  <a:gd name="T22" fmla="*/ 12 w 777"/>
                  <a:gd name="T23" fmla="*/ 148 h 502"/>
                  <a:gd name="T24" fmla="*/ 40 w 777"/>
                  <a:gd name="T25" fmla="*/ 240 h 502"/>
                  <a:gd name="T26" fmla="*/ 40 w 777"/>
                  <a:gd name="T27" fmla="*/ 264 h 502"/>
                  <a:gd name="T28" fmla="*/ 52 w 777"/>
                  <a:gd name="T29" fmla="*/ 252 h 502"/>
                  <a:gd name="T30" fmla="*/ 68 w 777"/>
                  <a:gd name="T31" fmla="*/ 280 h 502"/>
                  <a:gd name="T32" fmla="*/ 68 w 777"/>
                  <a:gd name="T33" fmla="*/ 316 h 502"/>
                  <a:gd name="T34" fmla="*/ 56 w 777"/>
                  <a:gd name="T35" fmla="*/ 340 h 502"/>
                  <a:gd name="T36" fmla="*/ 60 w 777"/>
                  <a:gd name="T37" fmla="*/ 364 h 502"/>
                  <a:gd name="T38" fmla="*/ 92 w 777"/>
                  <a:gd name="T39" fmla="*/ 364 h 502"/>
                  <a:gd name="T40" fmla="*/ 108 w 777"/>
                  <a:gd name="T41" fmla="*/ 440 h 502"/>
                  <a:gd name="T42" fmla="*/ 120 w 777"/>
                  <a:gd name="T43" fmla="*/ 464 h 502"/>
                  <a:gd name="T44" fmla="*/ 148 w 777"/>
                  <a:gd name="T45" fmla="*/ 464 h 502"/>
                  <a:gd name="T46" fmla="*/ 208 w 777"/>
                  <a:gd name="T47" fmla="*/ 484 h 502"/>
                  <a:gd name="T48" fmla="*/ 240 w 777"/>
                  <a:gd name="T49" fmla="*/ 476 h 502"/>
                  <a:gd name="T50" fmla="*/ 268 w 777"/>
                  <a:gd name="T51" fmla="*/ 501 h 5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77"/>
                  <a:gd name="T79" fmla="*/ 0 h 502"/>
                  <a:gd name="T80" fmla="*/ 777 w 777"/>
                  <a:gd name="T81" fmla="*/ 502 h 5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77" h="502">
                    <a:moveTo>
                      <a:pt x="268" y="501"/>
                    </a:moveTo>
                    <a:lnTo>
                      <a:pt x="276" y="452"/>
                    </a:lnTo>
                    <a:lnTo>
                      <a:pt x="756" y="493"/>
                    </a:lnTo>
                    <a:lnTo>
                      <a:pt x="764" y="404"/>
                    </a:lnTo>
                    <a:lnTo>
                      <a:pt x="776" y="72"/>
                    </a:lnTo>
                    <a:lnTo>
                      <a:pt x="528" y="64"/>
                    </a:lnTo>
                    <a:lnTo>
                      <a:pt x="360" y="44"/>
                    </a:lnTo>
                    <a:lnTo>
                      <a:pt x="76" y="4"/>
                    </a:lnTo>
                    <a:lnTo>
                      <a:pt x="28" y="0"/>
                    </a:lnTo>
                    <a:lnTo>
                      <a:pt x="0" y="112"/>
                    </a:lnTo>
                    <a:lnTo>
                      <a:pt x="12" y="112"/>
                    </a:lnTo>
                    <a:lnTo>
                      <a:pt x="12" y="148"/>
                    </a:lnTo>
                    <a:lnTo>
                      <a:pt x="40" y="240"/>
                    </a:lnTo>
                    <a:lnTo>
                      <a:pt x="40" y="264"/>
                    </a:lnTo>
                    <a:lnTo>
                      <a:pt x="52" y="252"/>
                    </a:lnTo>
                    <a:lnTo>
                      <a:pt x="68" y="280"/>
                    </a:lnTo>
                    <a:lnTo>
                      <a:pt x="68" y="316"/>
                    </a:lnTo>
                    <a:lnTo>
                      <a:pt x="56" y="340"/>
                    </a:lnTo>
                    <a:lnTo>
                      <a:pt x="60" y="364"/>
                    </a:lnTo>
                    <a:lnTo>
                      <a:pt x="92" y="364"/>
                    </a:lnTo>
                    <a:lnTo>
                      <a:pt x="108" y="440"/>
                    </a:lnTo>
                    <a:lnTo>
                      <a:pt x="120" y="464"/>
                    </a:lnTo>
                    <a:lnTo>
                      <a:pt x="148" y="464"/>
                    </a:lnTo>
                    <a:lnTo>
                      <a:pt x="208" y="484"/>
                    </a:lnTo>
                    <a:lnTo>
                      <a:pt x="240" y="476"/>
                    </a:lnTo>
                    <a:lnTo>
                      <a:pt x="268" y="501"/>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2" name="Freeform 61">
                <a:extLst>
                  <a:ext uri="{FF2B5EF4-FFF2-40B4-BE49-F238E27FC236}">
                    <a16:creationId xmlns:a16="http://schemas.microsoft.com/office/drawing/2014/main" id="{641A405F-7280-4D03-B323-F36B29D3597E}"/>
                  </a:ext>
                </a:extLst>
              </p:cNvPr>
              <p:cNvSpPr>
                <a:spLocks/>
              </p:cNvSpPr>
              <p:nvPr/>
            </p:nvSpPr>
            <p:spPr bwMode="gray">
              <a:xfrm>
                <a:off x="1880359" y="918483"/>
                <a:ext cx="958516" cy="674009"/>
              </a:xfrm>
              <a:custGeom>
                <a:avLst/>
                <a:gdLst>
                  <a:gd name="T0" fmla="*/ 532 w 533"/>
                  <a:gd name="T1" fmla="*/ 41 h 446"/>
                  <a:gd name="T2" fmla="*/ 52 w 533"/>
                  <a:gd name="T3" fmla="*/ 0 h 446"/>
                  <a:gd name="T4" fmla="*/ 44 w 533"/>
                  <a:gd name="T5" fmla="*/ 49 h 446"/>
                  <a:gd name="T6" fmla="*/ 8 w 533"/>
                  <a:gd name="T7" fmla="*/ 313 h 446"/>
                  <a:gd name="T8" fmla="*/ 0 w 533"/>
                  <a:gd name="T9" fmla="*/ 405 h 446"/>
                  <a:gd name="T10" fmla="*/ 140 w 533"/>
                  <a:gd name="T11" fmla="*/ 417 h 446"/>
                  <a:gd name="T12" fmla="*/ 520 w 533"/>
                  <a:gd name="T13" fmla="*/ 445 h 446"/>
                  <a:gd name="T14" fmla="*/ 528 w 533"/>
                  <a:gd name="T15" fmla="*/ 241 h 446"/>
                  <a:gd name="T16" fmla="*/ 532 w 533"/>
                  <a:gd name="T17" fmla="*/ 41 h 4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3"/>
                  <a:gd name="T28" fmla="*/ 0 h 446"/>
                  <a:gd name="T29" fmla="*/ 533 w 533"/>
                  <a:gd name="T30" fmla="*/ 446 h 4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3" h="446">
                    <a:moveTo>
                      <a:pt x="532" y="41"/>
                    </a:moveTo>
                    <a:lnTo>
                      <a:pt x="52" y="0"/>
                    </a:lnTo>
                    <a:lnTo>
                      <a:pt x="44" y="49"/>
                    </a:lnTo>
                    <a:lnTo>
                      <a:pt x="8" y="313"/>
                    </a:lnTo>
                    <a:lnTo>
                      <a:pt x="0" y="405"/>
                    </a:lnTo>
                    <a:lnTo>
                      <a:pt x="140" y="417"/>
                    </a:lnTo>
                    <a:lnTo>
                      <a:pt x="520" y="445"/>
                    </a:lnTo>
                    <a:lnTo>
                      <a:pt x="528" y="241"/>
                    </a:lnTo>
                    <a:lnTo>
                      <a:pt x="532" y="41"/>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3" name="Freeform 62">
                <a:extLst>
                  <a:ext uri="{FF2B5EF4-FFF2-40B4-BE49-F238E27FC236}">
                    <a16:creationId xmlns:a16="http://schemas.microsoft.com/office/drawing/2014/main" id="{9F77ACB3-337B-47F8-A5FB-1C09A048143F}"/>
                  </a:ext>
                </a:extLst>
              </p:cNvPr>
              <p:cNvSpPr>
                <a:spLocks/>
              </p:cNvSpPr>
              <p:nvPr/>
            </p:nvSpPr>
            <p:spPr bwMode="gray">
              <a:xfrm>
                <a:off x="1171813" y="2109328"/>
                <a:ext cx="915355" cy="952073"/>
              </a:xfrm>
              <a:custGeom>
                <a:avLst/>
                <a:gdLst>
                  <a:gd name="T0" fmla="*/ 508 w 509"/>
                  <a:gd name="T1" fmla="*/ 40 h 630"/>
                  <a:gd name="T2" fmla="*/ 456 w 509"/>
                  <a:gd name="T3" fmla="*/ 629 h 630"/>
                  <a:gd name="T4" fmla="*/ 272 w 509"/>
                  <a:gd name="T5" fmla="*/ 613 h 630"/>
                  <a:gd name="T6" fmla="*/ 0 w 509"/>
                  <a:gd name="T7" fmla="*/ 460 h 630"/>
                  <a:gd name="T8" fmla="*/ 4 w 509"/>
                  <a:gd name="T9" fmla="*/ 428 h 630"/>
                  <a:gd name="T10" fmla="*/ 24 w 509"/>
                  <a:gd name="T11" fmla="*/ 396 h 630"/>
                  <a:gd name="T12" fmla="*/ 4 w 509"/>
                  <a:gd name="T13" fmla="*/ 380 h 630"/>
                  <a:gd name="T14" fmla="*/ 24 w 509"/>
                  <a:gd name="T15" fmla="*/ 340 h 630"/>
                  <a:gd name="T16" fmla="*/ 40 w 509"/>
                  <a:gd name="T17" fmla="*/ 296 h 630"/>
                  <a:gd name="T18" fmla="*/ 60 w 509"/>
                  <a:gd name="T19" fmla="*/ 276 h 630"/>
                  <a:gd name="T20" fmla="*/ 44 w 509"/>
                  <a:gd name="T21" fmla="*/ 236 h 630"/>
                  <a:gd name="T22" fmla="*/ 48 w 509"/>
                  <a:gd name="T23" fmla="*/ 188 h 630"/>
                  <a:gd name="T24" fmla="*/ 48 w 509"/>
                  <a:gd name="T25" fmla="*/ 88 h 630"/>
                  <a:gd name="T26" fmla="*/ 60 w 509"/>
                  <a:gd name="T27" fmla="*/ 68 h 630"/>
                  <a:gd name="T28" fmla="*/ 76 w 509"/>
                  <a:gd name="T29" fmla="*/ 68 h 630"/>
                  <a:gd name="T30" fmla="*/ 84 w 509"/>
                  <a:gd name="T31" fmla="*/ 88 h 630"/>
                  <a:gd name="T32" fmla="*/ 108 w 509"/>
                  <a:gd name="T33" fmla="*/ 76 h 630"/>
                  <a:gd name="T34" fmla="*/ 116 w 509"/>
                  <a:gd name="T35" fmla="*/ 0 h 630"/>
                  <a:gd name="T36" fmla="*/ 508 w 509"/>
                  <a:gd name="T37" fmla="*/ 40 h 6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9"/>
                  <a:gd name="T58" fmla="*/ 0 h 630"/>
                  <a:gd name="T59" fmla="*/ 509 w 509"/>
                  <a:gd name="T60" fmla="*/ 630 h 6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9" h="630">
                    <a:moveTo>
                      <a:pt x="508" y="40"/>
                    </a:moveTo>
                    <a:lnTo>
                      <a:pt x="456" y="629"/>
                    </a:lnTo>
                    <a:lnTo>
                      <a:pt x="272" y="613"/>
                    </a:lnTo>
                    <a:lnTo>
                      <a:pt x="0" y="460"/>
                    </a:lnTo>
                    <a:lnTo>
                      <a:pt x="4" y="428"/>
                    </a:lnTo>
                    <a:lnTo>
                      <a:pt x="24" y="396"/>
                    </a:lnTo>
                    <a:lnTo>
                      <a:pt x="4" y="380"/>
                    </a:lnTo>
                    <a:lnTo>
                      <a:pt x="24" y="340"/>
                    </a:lnTo>
                    <a:lnTo>
                      <a:pt x="40" y="296"/>
                    </a:lnTo>
                    <a:lnTo>
                      <a:pt x="60" y="276"/>
                    </a:lnTo>
                    <a:lnTo>
                      <a:pt x="44" y="236"/>
                    </a:lnTo>
                    <a:lnTo>
                      <a:pt x="48" y="188"/>
                    </a:lnTo>
                    <a:lnTo>
                      <a:pt x="48" y="88"/>
                    </a:lnTo>
                    <a:lnTo>
                      <a:pt x="60" y="68"/>
                    </a:lnTo>
                    <a:lnTo>
                      <a:pt x="76" y="68"/>
                    </a:lnTo>
                    <a:lnTo>
                      <a:pt x="84" y="88"/>
                    </a:lnTo>
                    <a:lnTo>
                      <a:pt x="108" y="76"/>
                    </a:lnTo>
                    <a:lnTo>
                      <a:pt x="116" y="0"/>
                    </a:lnTo>
                    <a:lnTo>
                      <a:pt x="508" y="4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4" name="Freeform 63">
                <a:extLst>
                  <a:ext uri="{FF2B5EF4-FFF2-40B4-BE49-F238E27FC236}">
                    <a16:creationId xmlns:a16="http://schemas.microsoft.com/office/drawing/2014/main" id="{8993488D-580F-40E9-8A4B-BC790FC5A49A}"/>
                  </a:ext>
                </a:extLst>
              </p:cNvPr>
              <p:cNvSpPr>
                <a:spLocks/>
              </p:cNvSpPr>
              <p:nvPr/>
            </p:nvSpPr>
            <p:spPr bwMode="gray">
              <a:xfrm>
                <a:off x="1981065" y="2171290"/>
                <a:ext cx="936935" cy="897670"/>
              </a:xfrm>
              <a:custGeom>
                <a:avLst/>
                <a:gdLst>
                  <a:gd name="T0" fmla="*/ 0 w 521"/>
                  <a:gd name="T1" fmla="*/ 589 h 594"/>
                  <a:gd name="T2" fmla="*/ 68 w 521"/>
                  <a:gd name="T3" fmla="*/ 593 h 594"/>
                  <a:gd name="T4" fmla="*/ 76 w 521"/>
                  <a:gd name="T5" fmla="*/ 549 h 594"/>
                  <a:gd name="T6" fmla="*/ 228 w 521"/>
                  <a:gd name="T7" fmla="*/ 557 h 594"/>
                  <a:gd name="T8" fmla="*/ 228 w 521"/>
                  <a:gd name="T9" fmla="*/ 533 h 594"/>
                  <a:gd name="T10" fmla="*/ 512 w 521"/>
                  <a:gd name="T11" fmla="*/ 533 h 594"/>
                  <a:gd name="T12" fmla="*/ 520 w 521"/>
                  <a:gd name="T13" fmla="*/ 72 h 594"/>
                  <a:gd name="T14" fmla="*/ 520 w 521"/>
                  <a:gd name="T15" fmla="*/ 32 h 594"/>
                  <a:gd name="T16" fmla="*/ 52 w 521"/>
                  <a:gd name="T17" fmla="*/ 0 h 594"/>
                  <a:gd name="T18" fmla="*/ 0 w 521"/>
                  <a:gd name="T19" fmla="*/ 589 h 5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1"/>
                  <a:gd name="T31" fmla="*/ 0 h 594"/>
                  <a:gd name="T32" fmla="*/ 521 w 521"/>
                  <a:gd name="T33" fmla="*/ 594 h 5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1" h="594">
                    <a:moveTo>
                      <a:pt x="0" y="589"/>
                    </a:moveTo>
                    <a:lnTo>
                      <a:pt x="68" y="593"/>
                    </a:lnTo>
                    <a:lnTo>
                      <a:pt x="76" y="549"/>
                    </a:lnTo>
                    <a:lnTo>
                      <a:pt x="228" y="557"/>
                    </a:lnTo>
                    <a:lnTo>
                      <a:pt x="228" y="533"/>
                    </a:lnTo>
                    <a:lnTo>
                      <a:pt x="512" y="533"/>
                    </a:lnTo>
                    <a:lnTo>
                      <a:pt x="520" y="72"/>
                    </a:lnTo>
                    <a:lnTo>
                      <a:pt x="520" y="32"/>
                    </a:lnTo>
                    <a:lnTo>
                      <a:pt x="52" y="0"/>
                    </a:lnTo>
                    <a:lnTo>
                      <a:pt x="0" y="589"/>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17" name="Group 93">
              <a:extLst>
                <a:ext uri="{FF2B5EF4-FFF2-40B4-BE49-F238E27FC236}">
                  <a16:creationId xmlns:a16="http://schemas.microsoft.com/office/drawing/2014/main" id="{AF16ED39-9C1B-4353-BA48-198429C3D3E7}"/>
                </a:ext>
              </a:extLst>
            </p:cNvPr>
            <p:cNvGrpSpPr/>
            <p:nvPr/>
          </p:nvGrpSpPr>
          <p:grpSpPr bwMode="gray">
            <a:xfrm>
              <a:off x="4106726" y="4148725"/>
              <a:ext cx="2898177" cy="2328273"/>
              <a:chOff x="2516147" y="2238447"/>
              <a:chExt cx="2629173" cy="1713734"/>
            </a:xfrm>
            <a:solidFill>
              <a:srgbClr val="EAAB00"/>
            </a:solidFill>
            <a:effectLst/>
          </p:grpSpPr>
          <p:sp>
            <p:nvSpPr>
              <p:cNvPr id="61" name="Freeform 50">
                <a:extLst>
                  <a:ext uri="{FF2B5EF4-FFF2-40B4-BE49-F238E27FC236}">
                    <a16:creationId xmlns:a16="http://schemas.microsoft.com/office/drawing/2014/main" id="{D52C3403-626B-40B8-95FE-68FF2A6F6A59}"/>
                  </a:ext>
                </a:extLst>
              </p:cNvPr>
              <p:cNvSpPr>
                <a:spLocks/>
              </p:cNvSpPr>
              <p:nvPr/>
            </p:nvSpPr>
            <p:spPr bwMode="gray">
              <a:xfrm>
                <a:off x="3041258" y="2238447"/>
                <a:ext cx="1219277" cy="509285"/>
              </a:xfrm>
              <a:custGeom>
                <a:avLst/>
                <a:gdLst>
                  <a:gd name="T0" fmla="*/ 80 w 678"/>
                  <a:gd name="T1" fmla="*/ 20 h 337"/>
                  <a:gd name="T2" fmla="*/ 0 w 678"/>
                  <a:gd name="T3" fmla="*/ 24 h 337"/>
                  <a:gd name="T4" fmla="*/ 0 w 678"/>
                  <a:gd name="T5" fmla="*/ 64 h 337"/>
                  <a:gd name="T6" fmla="*/ 240 w 678"/>
                  <a:gd name="T7" fmla="*/ 72 h 337"/>
                  <a:gd name="T8" fmla="*/ 244 w 678"/>
                  <a:gd name="T9" fmla="*/ 276 h 337"/>
                  <a:gd name="T10" fmla="*/ 260 w 678"/>
                  <a:gd name="T11" fmla="*/ 288 h 337"/>
                  <a:gd name="T12" fmla="*/ 280 w 678"/>
                  <a:gd name="T13" fmla="*/ 280 h 337"/>
                  <a:gd name="T14" fmla="*/ 304 w 678"/>
                  <a:gd name="T15" fmla="*/ 296 h 337"/>
                  <a:gd name="T16" fmla="*/ 376 w 678"/>
                  <a:gd name="T17" fmla="*/ 312 h 337"/>
                  <a:gd name="T18" fmla="*/ 404 w 678"/>
                  <a:gd name="T19" fmla="*/ 304 h 337"/>
                  <a:gd name="T20" fmla="*/ 440 w 678"/>
                  <a:gd name="T21" fmla="*/ 328 h 337"/>
                  <a:gd name="T22" fmla="*/ 473 w 678"/>
                  <a:gd name="T23" fmla="*/ 320 h 337"/>
                  <a:gd name="T24" fmla="*/ 497 w 678"/>
                  <a:gd name="T25" fmla="*/ 332 h 337"/>
                  <a:gd name="T26" fmla="*/ 525 w 678"/>
                  <a:gd name="T27" fmla="*/ 320 h 337"/>
                  <a:gd name="T28" fmla="*/ 541 w 678"/>
                  <a:gd name="T29" fmla="*/ 336 h 337"/>
                  <a:gd name="T30" fmla="*/ 569 w 678"/>
                  <a:gd name="T31" fmla="*/ 320 h 337"/>
                  <a:gd name="T32" fmla="*/ 645 w 678"/>
                  <a:gd name="T33" fmla="*/ 316 h 337"/>
                  <a:gd name="T34" fmla="*/ 657 w 678"/>
                  <a:gd name="T35" fmla="*/ 332 h 337"/>
                  <a:gd name="T36" fmla="*/ 677 w 678"/>
                  <a:gd name="T37" fmla="*/ 332 h 337"/>
                  <a:gd name="T38" fmla="*/ 677 w 678"/>
                  <a:gd name="T39" fmla="*/ 160 h 337"/>
                  <a:gd name="T40" fmla="*/ 665 w 678"/>
                  <a:gd name="T41" fmla="*/ 48 h 337"/>
                  <a:gd name="T42" fmla="*/ 657 w 678"/>
                  <a:gd name="T43" fmla="*/ 0 h 337"/>
                  <a:gd name="T44" fmla="*/ 465 w 678"/>
                  <a:gd name="T45" fmla="*/ 20 h 337"/>
                  <a:gd name="T46" fmla="*/ 80 w 678"/>
                  <a:gd name="T47" fmla="*/ 20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78"/>
                  <a:gd name="T73" fmla="*/ 0 h 337"/>
                  <a:gd name="T74" fmla="*/ 678 w 678"/>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78" h="337">
                    <a:moveTo>
                      <a:pt x="80" y="20"/>
                    </a:moveTo>
                    <a:lnTo>
                      <a:pt x="0" y="24"/>
                    </a:lnTo>
                    <a:lnTo>
                      <a:pt x="0" y="64"/>
                    </a:lnTo>
                    <a:lnTo>
                      <a:pt x="240" y="72"/>
                    </a:lnTo>
                    <a:lnTo>
                      <a:pt x="244" y="276"/>
                    </a:lnTo>
                    <a:lnTo>
                      <a:pt x="260" y="288"/>
                    </a:lnTo>
                    <a:lnTo>
                      <a:pt x="280" y="280"/>
                    </a:lnTo>
                    <a:lnTo>
                      <a:pt x="304" y="296"/>
                    </a:lnTo>
                    <a:lnTo>
                      <a:pt x="376" y="312"/>
                    </a:lnTo>
                    <a:lnTo>
                      <a:pt x="404" y="304"/>
                    </a:lnTo>
                    <a:lnTo>
                      <a:pt x="440" y="328"/>
                    </a:lnTo>
                    <a:lnTo>
                      <a:pt x="473" y="320"/>
                    </a:lnTo>
                    <a:lnTo>
                      <a:pt x="497" y="332"/>
                    </a:lnTo>
                    <a:lnTo>
                      <a:pt x="525" y="320"/>
                    </a:lnTo>
                    <a:lnTo>
                      <a:pt x="541" y="336"/>
                    </a:lnTo>
                    <a:lnTo>
                      <a:pt x="569" y="320"/>
                    </a:lnTo>
                    <a:lnTo>
                      <a:pt x="645" y="316"/>
                    </a:lnTo>
                    <a:lnTo>
                      <a:pt x="657" y="332"/>
                    </a:lnTo>
                    <a:lnTo>
                      <a:pt x="677" y="332"/>
                    </a:lnTo>
                    <a:lnTo>
                      <a:pt x="677" y="160"/>
                    </a:lnTo>
                    <a:lnTo>
                      <a:pt x="665" y="48"/>
                    </a:lnTo>
                    <a:lnTo>
                      <a:pt x="657" y="0"/>
                    </a:lnTo>
                    <a:lnTo>
                      <a:pt x="465" y="20"/>
                    </a:lnTo>
                    <a:lnTo>
                      <a:pt x="80" y="2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2" name="Freeform 51">
                <a:extLst>
                  <a:ext uri="{FF2B5EF4-FFF2-40B4-BE49-F238E27FC236}">
                    <a16:creationId xmlns:a16="http://schemas.microsoft.com/office/drawing/2014/main" id="{D06D3DF3-7D72-417A-802F-7606DB700952}"/>
                  </a:ext>
                </a:extLst>
              </p:cNvPr>
              <p:cNvSpPr>
                <a:spLocks/>
              </p:cNvSpPr>
              <p:nvPr/>
            </p:nvSpPr>
            <p:spPr bwMode="gray">
              <a:xfrm>
                <a:off x="2516147" y="2335166"/>
                <a:ext cx="1931419" cy="1617015"/>
              </a:xfrm>
              <a:custGeom>
                <a:avLst/>
                <a:gdLst>
                  <a:gd name="T0" fmla="*/ 1009 w 1074"/>
                  <a:gd name="T1" fmla="*/ 292 h 1070"/>
                  <a:gd name="T2" fmla="*/ 1021 w 1074"/>
                  <a:gd name="T3" fmla="*/ 441 h 1070"/>
                  <a:gd name="T4" fmla="*/ 1041 w 1074"/>
                  <a:gd name="T5" fmla="*/ 501 h 1070"/>
                  <a:gd name="T6" fmla="*/ 1057 w 1074"/>
                  <a:gd name="T7" fmla="*/ 605 h 1070"/>
                  <a:gd name="T8" fmla="*/ 1029 w 1074"/>
                  <a:gd name="T9" fmla="*/ 673 h 1070"/>
                  <a:gd name="T10" fmla="*/ 977 w 1074"/>
                  <a:gd name="T11" fmla="*/ 701 h 1070"/>
                  <a:gd name="T12" fmla="*/ 961 w 1074"/>
                  <a:gd name="T13" fmla="*/ 673 h 1070"/>
                  <a:gd name="T14" fmla="*/ 961 w 1074"/>
                  <a:gd name="T15" fmla="*/ 717 h 1070"/>
                  <a:gd name="T16" fmla="*/ 881 w 1074"/>
                  <a:gd name="T17" fmla="*/ 785 h 1070"/>
                  <a:gd name="T18" fmla="*/ 833 w 1074"/>
                  <a:gd name="T19" fmla="*/ 793 h 1070"/>
                  <a:gd name="T20" fmla="*/ 813 w 1074"/>
                  <a:gd name="T21" fmla="*/ 821 h 1070"/>
                  <a:gd name="T22" fmla="*/ 801 w 1074"/>
                  <a:gd name="T23" fmla="*/ 841 h 1070"/>
                  <a:gd name="T24" fmla="*/ 732 w 1074"/>
                  <a:gd name="T25" fmla="*/ 913 h 1070"/>
                  <a:gd name="T26" fmla="*/ 757 w 1074"/>
                  <a:gd name="T27" fmla="*/ 941 h 1070"/>
                  <a:gd name="T28" fmla="*/ 789 w 1074"/>
                  <a:gd name="T29" fmla="*/ 1061 h 1070"/>
                  <a:gd name="T30" fmla="*/ 744 w 1074"/>
                  <a:gd name="T31" fmla="*/ 1049 h 1070"/>
                  <a:gd name="T32" fmla="*/ 620 w 1074"/>
                  <a:gd name="T33" fmla="*/ 993 h 1070"/>
                  <a:gd name="T34" fmla="*/ 496 w 1074"/>
                  <a:gd name="T35" fmla="*/ 825 h 1070"/>
                  <a:gd name="T36" fmla="*/ 424 w 1074"/>
                  <a:gd name="T37" fmla="*/ 701 h 1070"/>
                  <a:gd name="T38" fmla="*/ 316 w 1074"/>
                  <a:gd name="T39" fmla="*/ 693 h 1070"/>
                  <a:gd name="T40" fmla="*/ 264 w 1074"/>
                  <a:gd name="T41" fmla="*/ 741 h 1070"/>
                  <a:gd name="T42" fmla="*/ 168 w 1074"/>
                  <a:gd name="T43" fmla="*/ 705 h 1070"/>
                  <a:gd name="T44" fmla="*/ 104 w 1074"/>
                  <a:gd name="T45" fmla="*/ 609 h 1070"/>
                  <a:gd name="T46" fmla="*/ 52 w 1074"/>
                  <a:gd name="T47" fmla="*/ 549 h 1070"/>
                  <a:gd name="T48" fmla="*/ 0 w 1074"/>
                  <a:gd name="T49" fmla="*/ 485 h 1070"/>
                  <a:gd name="T50" fmla="*/ 284 w 1074"/>
                  <a:gd name="T51" fmla="*/ 461 h 1070"/>
                  <a:gd name="T52" fmla="*/ 532 w 1074"/>
                  <a:gd name="T53" fmla="*/ 8 h 1070"/>
                  <a:gd name="T54" fmla="*/ 552 w 1074"/>
                  <a:gd name="T55" fmla="*/ 224 h 1070"/>
                  <a:gd name="T56" fmla="*/ 596 w 1074"/>
                  <a:gd name="T57" fmla="*/ 232 h 1070"/>
                  <a:gd name="T58" fmla="*/ 696 w 1074"/>
                  <a:gd name="T59" fmla="*/ 240 h 1070"/>
                  <a:gd name="T60" fmla="*/ 765 w 1074"/>
                  <a:gd name="T61" fmla="*/ 256 h 1070"/>
                  <a:gd name="T62" fmla="*/ 817 w 1074"/>
                  <a:gd name="T63" fmla="*/ 256 h 1070"/>
                  <a:gd name="T64" fmla="*/ 861 w 1074"/>
                  <a:gd name="T65" fmla="*/ 256 h 1070"/>
                  <a:gd name="T66" fmla="*/ 949 w 1074"/>
                  <a:gd name="T67" fmla="*/ 268 h 10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74"/>
                  <a:gd name="T103" fmla="*/ 0 h 1070"/>
                  <a:gd name="T104" fmla="*/ 1074 w 1074"/>
                  <a:gd name="T105" fmla="*/ 1070 h 10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74" h="1070">
                    <a:moveTo>
                      <a:pt x="969" y="268"/>
                    </a:moveTo>
                    <a:lnTo>
                      <a:pt x="1009" y="292"/>
                    </a:lnTo>
                    <a:lnTo>
                      <a:pt x="1013" y="356"/>
                    </a:lnTo>
                    <a:lnTo>
                      <a:pt x="1021" y="441"/>
                    </a:lnTo>
                    <a:lnTo>
                      <a:pt x="1033" y="461"/>
                    </a:lnTo>
                    <a:lnTo>
                      <a:pt x="1041" y="501"/>
                    </a:lnTo>
                    <a:lnTo>
                      <a:pt x="1073" y="553"/>
                    </a:lnTo>
                    <a:lnTo>
                      <a:pt x="1057" y="605"/>
                    </a:lnTo>
                    <a:lnTo>
                      <a:pt x="1057" y="661"/>
                    </a:lnTo>
                    <a:lnTo>
                      <a:pt x="1029" y="673"/>
                    </a:lnTo>
                    <a:lnTo>
                      <a:pt x="997" y="705"/>
                    </a:lnTo>
                    <a:lnTo>
                      <a:pt x="977" y="701"/>
                    </a:lnTo>
                    <a:lnTo>
                      <a:pt x="981" y="673"/>
                    </a:lnTo>
                    <a:lnTo>
                      <a:pt x="961" y="673"/>
                    </a:lnTo>
                    <a:lnTo>
                      <a:pt x="957" y="689"/>
                    </a:lnTo>
                    <a:lnTo>
                      <a:pt x="961" y="717"/>
                    </a:lnTo>
                    <a:lnTo>
                      <a:pt x="929" y="749"/>
                    </a:lnTo>
                    <a:lnTo>
                      <a:pt x="881" y="785"/>
                    </a:lnTo>
                    <a:lnTo>
                      <a:pt x="845" y="801"/>
                    </a:lnTo>
                    <a:lnTo>
                      <a:pt x="833" y="793"/>
                    </a:lnTo>
                    <a:lnTo>
                      <a:pt x="809" y="805"/>
                    </a:lnTo>
                    <a:lnTo>
                      <a:pt x="813" y="821"/>
                    </a:lnTo>
                    <a:lnTo>
                      <a:pt x="793" y="821"/>
                    </a:lnTo>
                    <a:lnTo>
                      <a:pt x="801" y="841"/>
                    </a:lnTo>
                    <a:lnTo>
                      <a:pt x="765" y="909"/>
                    </a:lnTo>
                    <a:lnTo>
                      <a:pt x="732" y="913"/>
                    </a:lnTo>
                    <a:lnTo>
                      <a:pt x="757" y="925"/>
                    </a:lnTo>
                    <a:lnTo>
                      <a:pt x="757" y="941"/>
                    </a:lnTo>
                    <a:lnTo>
                      <a:pt x="769" y="941"/>
                    </a:lnTo>
                    <a:lnTo>
                      <a:pt x="789" y="1061"/>
                    </a:lnTo>
                    <a:lnTo>
                      <a:pt x="765" y="1069"/>
                    </a:lnTo>
                    <a:lnTo>
                      <a:pt x="744" y="1049"/>
                    </a:lnTo>
                    <a:lnTo>
                      <a:pt x="712" y="1049"/>
                    </a:lnTo>
                    <a:lnTo>
                      <a:pt x="620" y="993"/>
                    </a:lnTo>
                    <a:lnTo>
                      <a:pt x="568" y="893"/>
                    </a:lnTo>
                    <a:lnTo>
                      <a:pt x="496" y="825"/>
                    </a:lnTo>
                    <a:lnTo>
                      <a:pt x="484" y="789"/>
                    </a:lnTo>
                    <a:lnTo>
                      <a:pt x="424" y="701"/>
                    </a:lnTo>
                    <a:lnTo>
                      <a:pt x="372" y="685"/>
                    </a:lnTo>
                    <a:lnTo>
                      <a:pt x="316" y="693"/>
                    </a:lnTo>
                    <a:lnTo>
                      <a:pt x="300" y="729"/>
                    </a:lnTo>
                    <a:lnTo>
                      <a:pt x="264" y="741"/>
                    </a:lnTo>
                    <a:lnTo>
                      <a:pt x="244" y="769"/>
                    </a:lnTo>
                    <a:lnTo>
                      <a:pt x="168" y="705"/>
                    </a:lnTo>
                    <a:lnTo>
                      <a:pt x="136" y="669"/>
                    </a:lnTo>
                    <a:lnTo>
                      <a:pt x="104" y="609"/>
                    </a:lnTo>
                    <a:lnTo>
                      <a:pt x="72" y="589"/>
                    </a:lnTo>
                    <a:lnTo>
                      <a:pt x="52" y="549"/>
                    </a:lnTo>
                    <a:lnTo>
                      <a:pt x="32" y="521"/>
                    </a:lnTo>
                    <a:lnTo>
                      <a:pt x="0" y="485"/>
                    </a:lnTo>
                    <a:lnTo>
                      <a:pt x="0" y="461"/>
                    </a:lnTo>
                    <a:lnTo>
                      <a:pt x="284" y="461"/>
                    </a:lnTo>
                    <a:lnTo>
                      <a:pt x="292" y="0"/>
                    </a:lnTo>
                    <a:lnTo>
                      <a:pt x="532" y="8"/>
                    </a:lnTo>
                    <a:lnTo>
                      <a:pt x="536" y="212"/>
                    </a:lnTo>
                    <a:lnTo>
                      <a:pt x="552" y="224"/>
                    </a:lnTo>
                    <a:lnTo>
                      <a:pt x="572" y="216"/>
                    </a:lnTo>
                    <a:lnTo>
                      <a:pt x="596" y="232"/>
                    </a:lnTo>
                    <a:lnTo>
                      <a:pt x="668" y="248"/>
                    </a:lnTo>
                    <a:lnTo>
                      <a:pt x="696" y="240"/>
                    </a:lnTo>
                    <a:lnTo>
                      <a:pt x="732" y="264"/>
                    </a:lnTo>
                    <a:lnTo>
                      <a:pt x="765" y="256"/>
                    </a:lnTo>
                    <a:lnTo>
                      <a:pt x="789" y="268"/>
                    </a:lnTo>
                    <a:lnTo>
                      <a:pt x="817" y="256"/>
                    </a:lnTo>
                    <a:lnTo>
                      <a:pt x="833" y="272"/>
                    </a:lnTo>
                    <a:lnTo>
                      <a:pt x="861" y="256"/>
                    </a:lnTo>
                    <a:lnTo>
                      <a:pt x="937" y="252"/>
                    </a:lnTo>
                    <a:lnTo>
                      <a:pt x="949" y="268"/>
                    </a:lnTo>
                    <a:lnTo>
                      <a:pt x="969" y="26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3" name="Freeform 52">
                <a:extLst>
                  <a:ext uri="{FF2B5EF4-FFF2-40B4-BE49-F238E27FC236}">
                    <a16:creationId xmlns:a16="http://schemas.microsoft.com/office/drawing/2014/main" id="{DD84AE59-9687-42DC-B13A-414A1371C017}"/>
                  </a:ext>
                </a:extLst>
              </p:cNvPr>
              <p:cNvSpPr>
                <a:spLocks/>
              </p:cNvSpPr>
              <p:nvPr/>
            </p:nvSpPr>
            <p:spPr bwMode="gray">
              <a:xfrm>
                <a:off x="4237158" y="2268673"/>
                <a:ext cx="677974" cy="606005"/>
              </a:xfrm>
              <a:custGeom>
                <a:avLst/>
                <a:gdLst>
                  <a:gd name="T0" fmla="*/ 12 w 377"/>
                  <a:gd name="T1" fmla="*/ 312 h 401"/>
                  <a:gd name="T2" fmla="*/ 12 w 377"/>
                  <a:gd name="T3" fmla="*/ 140 h 401"/>
                  <a:gd name="T4" fmla="*/ 0 w 377"/>
                  <a:gd name="T5" fmla="*/ 28 h 401"/>
                  <a:gd name="T6" fmla="*/ 144 w 377"/>
                  <a:gd name="T7" fmla="*/ 20 h 401"/>
                  <a:gd name="T8" fmla="*/ 348 w 377"/>
                  <a:gd name="T9" fmla="*/ 0 h 401"/>
                  <a:gd name="T10" fmla="*/ 336 w 377"/>
                  <a:gd name="T11" fmla="*/ 44 h 401"/>
                  <a:gd name="T12" fmla="*/ 376 w 377"/>
                  <a:gd name="T13" fmla="*/ 44 h 401"/>
                  <a:gd name="T14" fmla="*/ 368 w 377"/>
                  <a:gd name="T15" fmla="*/ 112 h 401"/>
                  <a:gd name="T16" fmla="*/ 352 w 377"/>
                  <a:gd name="T17" fmla="*/ 128 h 401"/>
                  <a:gd name="T18" fmla="*/ 364 w 377"/>
                  <a:gd name="T19" fmla="*/ 128 h 401"/>
                  <a:gd name="T20" fmla="*/ 348 w 377"/>
                  <a:gd name="T21" fmla="*/ 156 h 401"/>
                  <a:gd name="T22" fmla="*/ 292 w 377"/>
                  <a:gd name="T23" fmla="*/ 264 h 401"/>
                  <a:gd name="T24" fmla="*/ 292 w 377"/>
                  <a:gd name="T25" fmla="*/ 320 h 401"/>
                  <a:gd name="T26" fmla="*/ 304 w 377"/>
                  <a:gd name="T27" fmla="*/ 328 h 401"/>
                  <a:gd name="T28" fmla="*/ 296 w 377"/>
                  <a:gd name="T29" fmla="*/ 372 h 401"/>
                  <a:gd name="T30" fmla="*/ 56 w 377"/>
                  <a:gd name="T31" fmla="*/ 400 h 401"/>
                  <a:gd name="T32" fmla="*/ 52 w 377"/>
                  <a:gd name="T33" fmla="*/ 336 h 401"/>
                  <a:gd name="T34" fmla="*/ 12 w 377"/>
                  <a:gd name="T35" fmla="*/ 312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7"/>
                  <a:gd name="T55" fmla="*/ 0 h 401"/>
                  <a:gd name="T56" fmla="*/ 377 w 377"/>
                  <a:gd name="T57" fmla="*/ 401 h 4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7" h="401">
                    <a:moveTo>
                      <a:pt x="12" y="312"/>
                    </a:moveTo>
                    <a:lnTo>
                      <a:pt x="12" y="140"/>
                    </a:lnTo>
                    <a:lnTo>
                      <a:pt x="0" y="28"/>
                    </a:lnTo>
                    <a:lnTo>
                      <a:pt x="144" y="20"/>
                    </a:lnTo>
                    <a:lnTo>
                      <a:pt x="348" y="0"/>
                    </a:lnTo>
                    <a:lnTo>
                      <a:pt x="336" y="44"/>
                    </a:lnTo>
                    <a:lnTo>
                      <a:pt x="376" y="44"/>
                    </a:lnTo>
                    <a:lnTo>
                      <a:pt x="368" y="112"/>
                    </a:lnTo>
                    <a:lnTo>
                      <a:pt x="352" y="128"/>
                    </a:lnTo>
                    <a:lnTo>
                      <a:pt x="364" y="128"/>
                    </a:lnTo>
                    <a:lnTo>
                      <a:pt x="348" y="156"/>
                    </a:lnTo>
                    <a:lnTo>
                      <a:pt x="292" y="264"/>
                    </a:lnTo>
                    <a:lnTo>
                      <a:pt x="292" y="320"/>
                    </a:lnTo>
                    <a:lnTo>
                      <a:pt x="304" y="328"/>
                    </a:lnTo>
                    <a:lnTo>
                      <a:pt x="296" y="372"/>
                    </a:lnTo>
                    <a:lnTo>
                      <a:pt x="56" y="400"/>
                    </a:lnTo>
                    <a:lnTo>
                      <a:pt x="52" y="336"/>
                    </a:lnTo>
                    <a:lnTo>
                      <a:pt x="12" y="31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4" name="Freeform 53">
                <a:extLst>
                  <a:ext uri="{FF2B5EF4-FFF2-40B4-BE49-F238E27FC236}">
                    <a16:creationId xmlns:a16="http://schemas.microsoft.com/office/drawing/2014/main" id="{178FDEBB-BC83-4EBD-81C7-6D14864EEAA7}"/>
                  </a:ext>
                </a:extLst>
              </p:cNvPr>
              <p:cNvSpPr>
                <a:spLocks/>
              </p:cNvSpPr>
              <p:nvPr/>
            </p:nvSpPr>
            <p:spPr bwMode="gray">
              <a:xfrm>
                <a:off x="4337865" y="2830847"/>
                <a:ext cx="807455" cy="583335"/>
              </a:xfrm>
              <a:custGeom>
                <a:avLst/>
                <a:gdLst>
                  <a:gd name="T0" fmla="*/ 0 w 449"/>
                  <a:gd name="T1" fmla="*/ 28 h 386"/>
                  <a:gd name="T2" fmla="*/ 240 w 449"/>
                  <a:gd name="T3" fmla="*/ 0 h 386"/>
                  <a:gd name="T4" fmla="*/ 264 w 449"/>
                  <a:gd name="T5" fmla="*/ 64 h 386"/>
                  <a:gd name="T6" fmla="*/ 216 w 449"/>
                  <a:gd name="T7" fmla="*/ 181 h 386"/>
                  <a:gd name="T8" fmla="*/ 220 w 449"/>
                  <a:gd name="T9" fmla="*/ 201 h 386"/>
                  <a:gd name="T10" fmla="*/ 364 w 449"/>
                  <a:gd name="T11" fmla="*/ 189 h 386"/>
                  <a:gd name="T12" fmla="*/ 372 w 449"/>
                  <a:gd name="T13" fmla="*/ 197 h 386"/>
                  <a:gd name="T14" fmla="*/ 364 w 449"/>
                  <a:gd name="T15" fmla="*/ 217 h 386"/>
                  <a:gd name="T16" fmla="*/ 384 w 449"/>
                  <a:gd name="T17" fmla="*/ 261 h 386"/>
                  <a:gd name="T18" fmla="*/ 376 w 449"/>
                  <a:gd name="T19" fmla="*/ 277 h 386"/>
                  <a:gd name="T20" fmla="*/ 384 w 449"/>
                  <a:gd name="T21" fmla="*/ 289 h 386"/>
                  <a:gd name="T22" fmla="*/ 408 w 449"/>
                  <a:gd name="T23" fmla="*/ 281 h 386"/>
                  <a:gd name="T24" fmla="*/ 416 w 449"/>
                  <a:gd name="T25" fmla="*/ 301 h 386"/>
                  <a:gd name="T26" fmla="*/ 404 w 449"/>
                  <a:gd name="T27" fmla="*/ 337 h 386"/>
                  <a:gd name="T28" fmla="*/ 448 w 449"/>
                  <a:gd name="T29" fmla="*/ 357 h 386"/>
                  <a:gd name="T30" fmla="*/ 420 w 449"/>
                  <a:gd name="T31" fmla="*/ 385 h 386"/>
                  <a:gd name="T32" fmla="*/ 420 w 449"/>
                  <a:gd name="T33" fmla="*/ 365 h 386"/>
                  <a:gd name="T34" fmla="*/ 380 w 449"/>
                  <a:gd name="T35" fmla="*/ 361 h 386"/>
                  <a:gd name="T36" fmla="*/ 368 w 449"/>
                  <a:gd name="T37" fmla="*/ 341 h 386"/>
                  <a:gd name="T38" fmla="*/ 360 w 449"/>
                  <a:gd name="T39" fmla="*/ 365 h 386"/>
                  <a:gd name="T40" fmla="*/ 328 w 449"/>
                  <a:gd name="T41" fmla="*/ 381 h 386"/>
                  <a:gd name="T42" fmla="*/ 268 w 449"/>
                  <a:gd name="T43" fmla="*/ 365 h 386"/>
                  <a:gd name="T44" fmla="*/ 280 w 449"/>
                  <a:gd name="T45" fmla="*/ 357 h 386"/>
                  <a:gd name="T46" fmla="*/ 236 w 449"/>
                  <a:gd name="T47" fmla="*/ 341 h 386"/>
                  <a:gd name="T48" fmla="*/ 208 w 449"/>
                  <a:gd name="T49" fmla="*/ 325 h 386"/>
                  <a:gd name="T50" fmla="*/ 192 w 449"/>
                  <a:gd name="T51" fmla="*/ 329 h 386"/>
                  <a:gd name="T52" fmla="*/ 196 w 449"/>
                  <a:gd name="T53" fmla="*/ 341 h 386"/>
                  <a:gd name="T54" fmla="*/ 128 w 449"/>
                  <a:gd name="T55" fmla="*/ 341 h 386"/>
                  <a:gd name="T56" fmla="*/ 76 w 449"/>
                  <a:gd name="T57" fmla="*/ 325 h 386"/>
                  <a:gd name="T58" fmla="*/ 44 w 449"/>
                  <a:gd name="T59" fmla="*/ 333 h 386"/>
                  <a:gd name="T60" fmla="*/ 44 w 449"/>
                  <a:gd name="T61" fmla="*/ 277 h 386"/>
                  <a:gd name="T62" fmla="*/ 60 w 449"/>
                  <a:gd name="T63" fmla="*/ 225 h 386"/>
                  <a:gd name="T64" fmla="*/ 28 w 449"/>
                  <a:gd name="T65" fmla="*/ 173 h 386"/>
                  <a:gd name="T66" fmla="*/ 20 w 449"/>
                  <a:gd name="T67" fmla="*/ 133 h 386"/>
                  <a:gd name="T68" fmla="*/ 8 w 449"/>
                  <a:gd name="T69" fmla="*/ 113 h 386"/>
                  <a:gd name="T70" fmla="*/ 0 w 449"/>
                  <a:gd name="T71" fmla="*/ 28 h 3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9"/>
                  <a:gd name="T109" fmla="*/ 0 h 386"/>
                  <a:gd name="T110" fmla="*/ 449 w 449"/>
                  <a:gd name="T111" fmla="*/ 386 h 3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9" h="386">
                    <a:moveTo>
                      <a:pt x="0" y="28"/>
                    </a:moveTo>
                    <a:lnTo>
                      <a:pt x="240" y="0"/>
                    </a:lnTo>
                    <a:lnTo>
                      <a:pt x="264" y="64"/>
                    </a:lnTo>
                    <a:lnTo>
                      <a:pt x="216" y="181"/>
                    </a:lnTo>
                    <a:lnTo>
                      <a:pt x="220" y="201"/>
                    </a:lnTo>
                    <a:lnTo>
                      <a:pt x="364" y="189"/>
                    </a:lnTo>
                    <a:lnTo>
                      <a:pt x="372" y="197"/>
                    </a:lnTo>
                    <a:lnTo>
                      <a:pt x="364" y="217"/>
                    </a:lnTo>
                    <a:lnTo>
                      <a:pt x="384" y="261"/>
                    </a:lnTo>
                    <a:lnTo>
                      <a:pt x="376" y="277"/>
                    </a:lnTo>
                    <a:lnTo>
                      <a:pt x="384" y="289"/>
                    </a:lnTo>
                    <a:lnTo>
                      <a:pt x="408" y="281"/>
                    </a:lnTo>
                    <a:lnTo>
                      <a:pt x="416" y="301"/>
                    </a:lnTo>
                    <a:lnTo>
                      <a:pt x="404" y="337"/>
                    </a:lnTo>
                    <a:lnTo>
                      <a:pt x="448" y="357"/>
                    </a:lnTo>
                    <a:lnTo>
                      <a:pt x="420" y="385"/>
                    </a:lnTo>
                    <a:lnTo>
                      <a:pt x="420" y="365"/>
                    </a:lnTo>
                    <a:lnTo>
                      <a:pt x="380" y="361"/>
                    </a:lnTo>
                    <a:lnTo>
                      <a:pt x="368" y="341"/>
                    </a:lnTo>
                    <a:lnTo>
                      <a:pt x="360" y="365"/>
                    </a:lnTo>
                    <a:lnTo>
                      <a:pt x="328" y="381"/>
                    </a:lnTo>
                    <a:lnTo>
                      <a:pt x="268" y="365"/>
                    </a:lnTo>
                    <a:lnTo>
                      <a:pt x="280" y="357"/>
                    </a:lnTo>
                    <a:lnTo>
                      <a:pt x="236" y="341"/>
                    </a:lnTo>
                    <a:lnTo>
                      <a:pt x="208" y="325"/>
                    </a:lnTo>
                    <a:lnTo>
                      <a:pt x="192" y="329"/>
                    </a:lnTo>
                    <a:lnTo>
                      <a:pt x="196" y="341"/>
                    </a:lnTo>
                    <a:lnTo>
                      <a:pt x="128" y="341"/>
                    </a:lnTo>
                    <a:lnTo>
                      <a:pt x="76" y="325"/>
                    </a:lnTo>
                    <a:lnTo>
                      <a:pt x="44" y="333"/>
                    </a:lnTo>
                    <a:lnTo>
                      <a:pt x="44" y="277"/>
                    </a:lnTo>
                    <a:lnTo>
                      <a:pt x="60" y="225"/>
                    </a:lnTo>
                    <a:lnTo>
                      <a:pt x="28" y="173"/>
                    </a:lnTo>
                    <a:lnTo>
                      <a:pt x="20" y="133"/>
                    </a:lnTo>
                    <a:lnTo>
                      <a:pt x="8" y="113"/>
                    </a:lnTo>
                    <a:lnTo>
                      <a:pt x="0" y="2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18" name="Group 17">
              <a:extLst>
                <a:ext uri="{FF2B5EF4-FFF2-40B4-BE49-F238E27FC236}">
                  <a16:creationId xmlns:a16="http://schemas.microsoft.com/office/drawing/2014/main" id="{B49C52E8-D287-445F-A536-7699095F039B}"/>
                </a:ext>
              </a:extLst>
            </p:cNvPr>
            <p:cNvGrpSpPr/>
            <p:nvPr/>
          </p:nvGrpSpPr>
          <p:grpSpPr bwMode="gray">
            <a:xfrm>
              <a:off x="6690901" y="3015709"/>
              <a:ext cx="2222627" cy="1495157"/>
              <a:chOff x="5001144" y="1385387"/>
              <a:chExt cx="2015940" cy="1095640"/>
            </a:xfrm>
            <a:solidFill>
              <a:schemeClr val="accent3"/>
            </a:solidFill>
            <a:effectLst/>
          </p:grpSpPr>
          <p:sp>
            <p:nvSpPr>
              <p:cNvPr id="53" name="Freeform 42">
                <a:extLst>
                  <a:ext uri="{FF2B5EF4-FFF2-40B4-BE49-F238E27FC236}">
                    <a16:creationId xmlns:a16="http://schemas.microsoft.com/office/drawing/2014/main" id="{6344D8A0-C79B-4B9A-B182-3FA80614F4C2}"/>
                  </a:ext>
                </a:extLst>
              </p:cNvPr>
              <p:cNvSpPr>
                <a:spLocks/>
              </p:cNvSpPr>
              <p:nvPr/>
            </p:nvSpPr>
            <p:spPr bwMode="gray">
              <a:xfrm>
                <a:off x="6339111" y="1421657"/>
                <a:ext cx="620428" cy="273533"/>
              </a:xfrm>
              <a:custGeom>
                <a:avLst/>
                <a:gdLst>
                  <a:gd name="T0" fmla="*/ 344 w 345"/>
                  <a:gd name="T1" fmla="*/ 108 h 181"/>
                  <a:gd name="T2" fmla="*/ 336 w 345"/>
                  <a:gd name="T3" fmla="*/ 172 h 181"/>
                  <a:gd name="T4" fmla="*/ 308 w 345"/>
                  <a:gd name="T5" fmla="*/ 180 h 181"/>
                  <a:gd name="T6" fmla="*/ 288 w 345"/>
                  <a:gd name="T7" fmla="*/ 152 h 181"/>
                  <a:gd name="T8" fmla="*/ 252 w 345"/>
                  <a:gd name="T9" fmla="*/ 124 h 181"/>
                  <a:gd name="T10" fmla="*/ 248 w 345"/>
                  <a:gd name="T11" fmla="*/ 100 h 181"/>
                  <a:gd name="T12" fmla="*/ 260 w 345"/>
                  <a:gd name="T13" fmla="*/ 100 h 181"/>
                  <a:gd name="T14" fmla="*/ 260 w 345"/>
                  <a:gd name="T15" fmla="*/ 76 h 181"/>
                  <a:gd name="T16" fmla="*/ 252 w 345"/>
                  <a:gd name="T17" fmla="*/ 52 h 181"/>
                  <a:gd name="T18" fmla="*/ 260 w 345"/>
                  <a:gd name="T19" fmla="*/ 24 h 181"/>
                  <a:gd name="T20" fmla="*/ 240 w 345"/>
                  <a:gd name="T21" fmla="*/ 40 h 181"/>
                  <a:gd name="T22" fmla="*/ 224 w 345"/>
                  <a:gd name="T23" fmla="*/ 56 h 181"/>
                  <a:gd name="T24" fmla="*/ 228 w 345"/>
                  <a:gd name="T25" fmla="*/ 108 h 181"/>
                  <a:gd name="T26" fmla="*/ 248 w 345"/>
                  <a:gd name="T27" fmla="*/ 140 h 181"/>
                  <a:gd name="T28" fmla="*/ 256 w 345"/>
                  <a:gd name="T29" fmla="*/ 168 h 181"/>
                  <a:gd name="T30" fmla="*/ 240 w 345"/>
                  <a:gd name="T31" fmla="*/ 176 h 181"/>
                  <a:gd name="T32" fmla="*/ 208 w 345"/>
                  <a:gd name="T33" fmla="*/ 152 h 181"/>
                  <a:gd name="T34" fmla="*/ 188 w 345"/>
                  <a:gd name="T35" fmla="*/ 152 h 181"/>
                  <a:gd name="T36" fmla="*/ 192 w 345"/>
                  <a:gd name="T37" fmla="*/ 124 h 181"/>
                  <a:gd name="T38" fmla="*/ 204 w 345"/>
                  <a:gd name="T39" fmla="*/ 108 h 181"/>
                  <a:gd name="T40" fmla="*/ 156 w 345"/>
                  <a:gd name="T41" fmla="*/ 80 h 181"/>
                  <a:gd name="T42" fmla="*/ 140 w 345"/>
                  <a:gd name="T43" fmla="*/ 84 h 181"/>
                  <a:gd name="T44" fmla="*/ 128 w 345"/>
                  <a:gd name="T45" fmla="*/ 60 h 181"/>
                  <a:gd name="T46" fmla="*/ 100 w 345"/>
                  <a:gd name="T47" fmla="*/ 52 h 181"/>
                  <a:gd name="T48" fmla="*/ 84 w 345"/>
                  <a:gd name="T49" fmla="*/ 72 h 181"/>
                  <a:gd name="T50" fmla="*/ 48 w 345"/>
                  <a:gd name="T51" fmla="*/ 72 h 181"/>
                  <a:gd name="T52" fmla="*/ 36 w 345"/>
                  <a:gd name="T53" fmla="*/ 100 h 181"/>
                  <a:gd name="T54" fmla="*/ 8 w 345"/>
                  <a:gd name="T55" fmla="*/ 104 h 181"/>
                  <a:gd name="T56" fmla="*/ 0 w 345"/>
                  <a:gd name="T57" fmla="*/ 60 h 181"/>
                  <a:gd name="T58" fmla="*/ 256 w 345"/>
                  <a:gd name="T59" fmla="*/ 0 h 181"/>
                  <a:gd name="T60" fmla="*/ 300 w 345"/>
                  <a:gd name="T61" fmla="*/ 120 h 181"/>
                  <a:gd name="T62" fmla="*/ 344 w 345"/>
                  <a:gd name="T63" fmla="*/ 108 h 1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5"/>
                  <a:gd name="T97" fmla="*/ 0 h 181"/>
                  <a:gd name="T98" fmla="*/ 345 w 345"/>
                  <a:gd name="T99" fmla="*/ 181 h 1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5" h="181">
                    <a:moveTo>
                      <a:pt x="344" y="108"/>
                    </a:moveTo>
                    <a:lnTo>
                      <a:pt x="336" y="172"/>
                    </a:lnTo>
                    <a:lnTo>
                      <a:pt x="308" y="180"/>
                    </a:lnTo>
                    <a:lnTo>
                      <a:pt x="288" y="152"/>
                    </a:lnTo>
                    <a:lnTo>
                      <a:pt x="252" y="124"/>
                    </a:lnTo>
                    <a:lnTo>
                      <a:pt x="248" y="100"/>
                    </a:lnTo>
                    <a:lnTo>
                      <a:pt x="260" y="100"/>
                    </a:lnTo>
                    <a:lnTo>
                      <a:pt x="260" y="76"/>
                    </a:lnTo>
                    <a:lnTo>
                      <a:pt x="252" y="52"/>
                    </a:lnTo>
                    <a:lnTo>
                      <a:pt x="260" y="24"/>
                    </a:lnTo>
                    <a:lnTo>
                      <a:pt x="240" y="40"/>
                    </a:lnTo>
                    <a:lnTo>
                      <a:pt x="224" y="56"/>
                    </a:lnTo>
                    <a:lnTo>
                      <a:pt x="228" y="108"/>
                    </a:lnTo>
                    <a:lnTo>
                      <a:pt x="248" y="140"/>
                    </a:lnTo>
                    <a:lnTo>
                      <a:pt x="256" y="168"/>
                    </a:lnTo>
                    <a:lnTo>
                      <a:pt x="240" y="176"/>
                    </a:lnTo>
                    <a:lnTo>
                      <a:pt x="208" y="152"/>
                    </a:lnTo>
                    <a:lnTo>
                      <a:pt x="188" y="152"/>
                    </a:lnTo>
                    <a:lnTo>
                      <a:pt x="192" y="124"/>
                    </a:lnTo>
                    <a:lnTo>
                      <a:pt x="204" y="108"/>
                    </a:lnTo>
                    <a:lnTo>
                      <a:pt x="156" y="80"/>
                    </a:lnTo>
                    <a:lnTo>
                      <a:pt x="140" y="84"/>
                    </a:lnTo>
                    <a:lnTo>
                      <a:pt x="128" y="60"/>
                    </a:lnTo>
                    <a:lnTo>
                      <a:pt x="100" y="52"/>
                    </a:lnTo>
                    <a:lnTo>
                      <a:pt x="84" y="72"/>
                    </a:lnTo>
                    <a:lnTo>
                      <a:pt x="48" y="72"/>
                    </a:lnTo>
                    <a:lnTo>
                      <a:pt x="36" y="100"/>
                    </a:lnTo>
                    <a:lnTo>
                      <a:pt x="8" y="104"/>
                    </a:lnTo>
                    <a:lnTo>
                      <a:pt x="0" y="60"/>
                    </a:lnTo>
                    <a:lnTo>
                      <a:pt x="256" y="0"/>
                    </a:lnTo>
                    <a:lnTo>
                      <a:pt x="300" y="120"/>
                    </a:lnTo>
                    <a:lnTo>
                      <a:pt x="344" y="108"/>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4" name="Freeform 43">
                <a:extLst>
                  <a:ext uri="{FF2B5EF4-FFF2-40B4-BE49-F238E27FC236}">
                    <a16:creationId xmlns:a16="http://schemas.microsoft.com/office/drawing/2014/main" id="{E2A30A53-D379-434A-89A6-741ACF1847B3}"/>
                  </a:ext>
                </a:extLst>
              </p:cNvPr>
              <p:cNvSpPr>
                <a:spLocks/>
              </p:cNvSpPr>
              <p:nvPr/>
            </p:nvSpPr>
            <p:spPr bwMode="gray">
              <a:xfrm>
                <a:off x="5080273" y="1760170"/>
                <a:ext cx="994484" cy="466969"/>
              </a:xfrm>
              <a:custGeom>
                <a:avLst/>
                <a:gdLst>
                  <a:gd name="T0" fmla="*/ 20 w 553"/>
                  <a:gd name="T1" fmla="*/ 308 h 309"/>
                  <a:gd name="T2" fmla="*/ 24 w 553"/>
                  <a:gd name="T3" fmla="*/ 292 h 309"/>
                  <a:gd name="T4" fmla="*/ 8 w 553"/>
                  <a:gd name="T5" fmla="*/ 280 h 309"/>
                  <a:gd name="T6" fmla="*/ 0 w 553"/>
                  <a:gd name="T7" fmla="*/ 268 h 309"/>
                  <a:gd name="T8" fmla="*/ 12 w 553"/>
                  <a:gd name="T9" fmla="*/ 252 h 309"/>
                  <a:gd name="T10" fmla="*/ 64 w 553"/>
                  <a:gd name="T11" fmla="*/ 252 h 309"/>
                  <a:gd name="T12" fmla="*/ 60 w 553"/>
                  <a:gd name="T13" fmla="*/ 232 h 309"/>
                  <a:gd name="T14" fmla="*/ 80 w 553"/>
                  <a:gd name="T15" fmla="*/ 220 h 309"/>
                  <a:gd name="T16" fmla="*/ 68 w 553"/>
                  <a:gd name="T17" fmla="*/ 208 h 309"/>
                  <a:gd name="T18" fmla="*/ 92 w 553"/>
                  <a:gd name="T19" fmla="*/ 168 h 309"/>
                  <a:gd name="T20" fmla="*/ 116 w 553"/>
                  <a:gd name="T21" fmla="*/ 148 h 309"/>
                  <a:gd name="T22" fmla="*/ 212 w 553"/>
                  <a:gd name="T23" fmla="*/ 136 h 309"/>
                  <a:gd name="T24" fmla="*/ 216 w 553"/>
                  <a:gd name="T25" fmla="*/ 108 h 309"/>
                  <a:gd name="T26" fmla="*/ 244 w 553"/>
                  <a:gd name="T27" fmla="*/ 128 h 309"/>
                  <a:gd name="T28" fmla="*/ 264 w 553"/>
                  <a:gd name="T29" fmla="*/ 84 h 309"/>
                  <a:gd name="T30" fmla="*/ 284 w 553"/>
                  <a:gd name="T31" fmla="*/ 48 h 309"/>
                  <a:gd name="T32" fmla="*/ 316 w 553"/>
                  <a:gd name="T33" fmla="*/ 16 h 309"/>
                  <a:gd name="T34" fmla="*/ 376 w 553"/>
                  <a:gd name="T35" fmla="*/ 0 h 309"/>
                  <a:gd name="T36" fmla="*/ 404 w 553"/>
                  <a:gd name="T37" fmla="*/ 20 h 309"/>
                  <a:gd name="T38" fmla="*/ 428 w 553"/>
                  <a:gd name="T39" fmla="*/ 4 h 309"/>
                  <a:gd name="T40" fmla="*/ 448 w 553"/>
                  <a:gd name="T41" fmla="*/ 16 h 309"/>
                  <a:gd name="T42" fmla="*/ 456 w 553"/>
                  <a:gd name="T43" fmla="*/ 0 h 309"/>
                  <a:gd name="T44" fmla="*/ 472 w 553"/>
                  <a:gd name="T45" fmla="*/ 0 h 309"/>
                  <a:gd name="T46" fmla="*/ 500 w 553"/>
                  <a:gd name="T47" fmla="*/ 28 h 309"/>
                  <a:gd name="T48" fmla="*/ 508 w 553"/>
                  <a:gd name="T49" fmla="*/ 80 h 309"/>
                  <a:gd name="T50" fmla="*/ 528 w 553"/>
                  <a:gd name="T51" fmla="*/ 96 h 309"/>
                  <a:gd name="T52" fmla="*/ 536 w 553"/>
                  <a:gd name="T53" fmla="*/ 120 h 309"/>
                  <a:gd name="T54" fmla="*/ 552 w 553"/>
                  <a:gd name="T55" fmla="*/ 120 h 309"/>
                  <a:gd name="T56" fmla="*/ 532 w 553"/>
                  <a:gd name="T57" fmla="*/ 156 h 309"/>
                  <a:gd name="T58" fmla="*/ 508 w 553"/>
                  <a:gd name="T59" fmla="*/ 168 h 309"/>
                  <a:gd name="T60" fmla="*/ 504 w 553"/>
                  <a:gd name="T61" fmla="*/ 200 h 309"/>
                  <a:gd name="T62" fmla="*/ 456 w 553"/>
                  <a:gd name="T63" fmla="*/ 232 h 309"/>
                  <a:gd name="T64" fmla="*/ 132 w 553"/>
                  <a:gd name="T65" fmla="*/ 284 h 309"/>
                  <a:gd name="T66" fmla="*/ 100 w 553"/>
                  <a:gd name="T67" fmla="*/ 280 h 309"/>
                  <a:gd name="T68" fmla="*/ 104 w 553"/>
                  <a:gd name="T69" fmla="*/ 296 h 309"/>
                  <a:gd name="T70" fmla="*/ 20 w 553"/>
                  <a:gd name="T71" fmla="*/ 308 h 3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3"/>
                  <a:gd name="T109" fmla="*/ 0 h 309"/>
                  <a:gd name="T110" fmla="*/ 553 w 553"/>
                  <a:gd name="T111" fmla="*/ 309 h 3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3" h="309">
                    <a:moveTo>
                      <a:pt x="20" y="308"/>
                    </a:moveTo>
                    <a:lnTo>
                      <a:pt x="24" y="292"/>
                    </a:lnTo>
                    <a:lnTo>
                      <a:pt x="8" y="280"/>
                    </a:lnTo>
                    <a:lnTo>
                      <a:pt x="0" y="268"/>
                    </a:lnTo>
                    <a:lnTo>
                      <a:pt x="12" y="252"/>
                    </a:lnTo>
                    <a:lnTo>
                      <a:pt x="64" y="252"/>
                    </a:lnTo>
                    <a:lnTo>
                      <a:pt x="60" y="232"/>
                    </a:lnTo>
                    <a:lnTo>
                      <a:pt x="80" y="220"/>
                    </a:lnTo>
                    <a:lnTo>
                      <a:pt x="68" y="208"/>
                    </a:lnTo>
                    <a:lnTo>
                      <a:pt x="92" y="168"/>
                    </a:lnTo>
                    <a:lnTo>
                      <a:pt x="116" y="148"/>
                    </a:lnTo>
                    <a:lnTo>
                      <a:pt x="212" y="136"/>
                    </a:lnTo>
                    <a:lnTo>
                      <a:pt x="216" y="108"/>
                    </a:lnTo>
                    <a:lnTo>
                      <a:pt x="244" y="128"/>
                    </a:lnTo>
                    <a:lnTo>
                      <a:pt x="264" y="84"/>
                    </a:lnTo>
                    <a:lnTo>
                      <a:pt x="284" y="48"/>
                    </a:lnTo>
                    <a:lnTo>
                      <a:pt x="316" y="16"/>
                    </a:lnTo>
                    <a:lnTo>
                      <a:pt x="376" y="0"/>
                    </a:lnTo>
                    <a:lnTo>
                      <a:pt x="404" y="20"/>
                    </a:lnTo>
                    <a:lnTo>
                      <a:pt x="428" y="4"/>
                    </a:lnTo>
                    <a:lnTo>
                      <a:pt x="448" y="16"/>
                    </a:lnTo>
                    <a:lnTo>
                      <a:pt x="456" y="0"/>
                    </a:lnTo>
                    <a:lnTo>
                      <a:pt x="472" y="0"/>
                    </a:lnTo>
                    <a:lnTo>
                      <a:pt x="500" y="28"/>
                    </a:lnTo>
                    <a:lnTo>
                      <a:pt x="508" y="80"/>
                    </a:lnTo>
                    <a:lnTo>
                      <a:pt x="528" y="96"/>
                    </a:lnTo>
                    <a:lnTo>
                      <a:pt x="536" y="120"/>
                    </a:lnTo>
                    <a:lnTo>
                      <a:pt x="552" y="120"/>
                    </a:lnTo>
                    <a:lnTo>
                      <a:pt x="532" y="156"/>
                    </a:lnTo>
                    <a:lnTo>
                      <a:pt x="508" y="168"/>
                    </a:lnTo>
                    <a:lnTo>
                      <a:pt x="504" y="200"/>
                    </a:lnTo>
                    <a:lnTo>
                      <a:pt x="456" y="232"/>
                    </a:lnTo>
                    <a:lnTo>
                      <a:pt x="132" y="284"/>
                    </a:lnTo>
                    <a:lnTo>
                      <a:pt x="100" y="280"/>
                    </a:lnTo>
                    <a:lnTo>
                      <a:pt x="104" y="296"/>
                    </a:lnTo>
                    <a:lnTo>
                      <a:pt x="20" y="308"/>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5" name="Freeform 44">
                <a:extLst>
                  <a:ext uri="{FF2B5EF4-FFF2-40B4-BE49-F238E27FC236}">
                    <a16:creationId xmlns:a16="http://schemas.microsoft.com/office/drawing/2014/main" id="{3219DC21-0E95-4E83-8AD1-5E795FA6158D}"/>
                  </a:ext>
                </a:extLst>
              </p:cNvPr>
              <p:cNvSpPr>
                <a:spLocks/>
              </p:cNvSpPr>
              <p:nvPr/>
            </p:nvSpPr>
            <p:spPr bwMode="gray">
              <a:xfrm>
                <a:off x="6799487" y="1385387"/>
                <a:ext cx="167245" cy="219129"/>
              </a:xfrm>
              <a:custGeom>
                <a:avLst/>
                <a:gdLst>
                  <a:gd name="T0" fmla="*/ 0 w 93"/>
                  <a:gd name="T1" fmla="*/ 24 h 145"/>
                  <a:gd name="T2" fmla="*/ 44 w 93"/>
                  <a:gd name="T3" fmla="*/ 144 h 145"/>
                  <a:gd name="T4" fmla="*/ 88 w 93"/>
                  <a:gd name="T5" fmla="*/ 132 h 145"/>
                  <a:gd name="T6" fmla="*/ 92 w 93"/>
                  <a:gd name="T7" fmla="*/ 116 h 145"/>
                  <a:gd name="T8" fmla="*/ 76 w 93"/>
                  <a:gd name="T9" fmla="*/ 100 h 145"/>
                  <a:gd name="T10" fmla="*/ 56 w 93"/>
                  <a:gd name="T11" fmla="*/ 88 h 145"/>
                  <a:gd name="T12" fmla="*/ 32 w 93"/>
                  <a:gd name="T13" fmla="*/ 32 h 145"/>
                  <a:gd name="T14" fmla="*/ 36 w 93"/>
                  <a:gd name="T15" fmla="*/ 8 h 145"/>
                  <a:gd name="T16" fmla="*/ 12 w 93"/>
                  <a:gd name="T17" fmla="*/ 0 h 145"/>
                  <a:gd name="T18" fmla="*/ 0 w 93"/>
                  <a:gd name="T19" fmla="*/ 24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45"/>
                  <a:gd name="T32" fmla="*/ 93 w 93"/>
                  <a:gd name="T33" fmla="*/ 145 h 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45">
                    <a:moveTo>
                      <a:pt x="0" y="24"/>
                    </a:moveTo>
                    <a:lnTo>
                      <a:pt x="44" y="144"/>
                    </a:lnTo>
                    <a:lnTo>
                      <a:pt x="88" y="132"/>
                    </a:lnTo>
                    <a:lnTo>
                      <a:pt x="92" y="116"/>
                    </a:lnTo>
                    <a:lnTo>
                      <a:pt x="76" y="100"/>
                    </a:lnTo>
                    <a:lnTo>
                      <a:pt x="56" y="88"/>
                    </a:lnTo>
                    <a:lnTo>
                      <a:pt x="32" y="32"/>
                    </a:lnTo>
                    <a:lnTo>
                      <a:pt x="36" y="8"/>
                    </a:lnTo>
                    <a:lnTo>
                      <a:pt x="12" y="0"/>
                    </a:lnTo>
                    <a:lnTo>
                      <a:pt x="0" y="24"/>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6" name="Freeform 45">
                <a:extLst>
                  <a:ext uri="{FF2B5EF4-FFF2-40B4-BE49-F238E27FC236}">
                    <a16:creationId xmlns:a16="http://schemas.microsoft.com/office/drawing/2014/main" id="{A23FE586-BCA2-4E2A-8094-9CD4DC48EDB9}"/>
                  </a:ext>
                </a:extLst>
              </p:cNvPr>
              <p:cNvSpPr>
                <a:spLocks/>
              </p:cNvSpPr>
              <p:nvPr/>
            </p:nvSpPr>
            <p:spPr bwMode="gray">
              <a:xfrm>
                <a:off x="6885806" y="1681587"/>
                <a:ext cx="59345" cy="140543"/>
              </a:xfrm>
              <a:custGeom>
                <a:avLst/>
                <a:gdLst>
                  <a:gd name="T0" fmla="*/ 0 w 33"/>
                  <a:gd name="T1" fmla="*/ 48 h 93"/>
                  <a:gd name="T2" fmla="*/ 16 w 33"/>
                  <a:gd name="T3" fmla="*/ 92 h 93"/>
                  <a:gd name="T4" fmla="*/ 24 w 33"/>
                  <a:gd name="T5" fmla="*/ 80 h 93"/>
                  <a:gd name="T6" fmla="*/ 20 w 33"/>
                  <a:gd name="T7" fmla="*/ 48 h 93"/>
                  <a:gd name="T8" fmla="*/ 28 w 33"/>
                  <a:gd name="T9" fmla="*/ 48 h 93"/>
                  <a:gd name="T10" fmla="*/ 32 w 33"/>
                  <a:gd name="T11" fmla="*/ 0 h 93"/>
                  <a:gd name="T12" fmla="*/ 4 w 33"/>
                  <a:gd name="T13" fmla="*/ 8 h 93"/>
                  <a:gd name="T14" fmla="*/ 0 w 33"/>
                  <a:gd name="T15" fmla="*/ 48 h 93"/>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93"/>
                  <a:gd name="T26" fmla="*/ 33 w 33"/>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93">
                    <a:moveTo>
                      <a:pt x="0" y="48"/>
                    </a:moveTo>
                    <a:lnTo>
                      <a:pt x="16" y="92"/>
                    </a:lnTo>
                    <a:lnTo>
                      <a:pt x="24" y="80"/>
                    </a:lnTo>
                    <a:lnTo>
                      <a:pt x="20" y="48"/>
                    </a:lnTo>
                    <a:lnTo>
                      <a:pt x="28" y="48"/>
                    </a:lnTo>
                    <a:lnTo>
                      <a:pt x="32" y="0"/>
                    </a:lnTo>
                    <a:lnTo>
                      <a:pt x="4" y="8"/>
                    </a:lnTo>
                    <a:lnTo>
                      <a:pt x="0" y="48"/>
                    </a:lnTo>
                  </a:path>
                </a:pathLst>
              </a:custGeom>
              <a:grp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7" name="Freeform 46">
                <a:extLst>
                  <a:ext uri="{FF2B5EF4-FFF2-40B4-BE49-F238E27FC236}">
                    <a16:creationId xmlns:a16="http://schemas.microsoft.com/office/drawing/2014/main" id="{1BE8B57A-E87E-49D3-BDB6-36E122C7F507}"/>
                  </a:ext>
                </a:extLst>
              </p:cNvPr>
              <p:cNvSpPr>
                <a:spLocks/>
              </p:cNvSpPr>
              <p:nvPr/>
            </p:nvSpPr>
            <p:spPr bwMode="gray">
              <a:xfrm>
                <a:off x="5979443" y="1433747"/>
                <a:ext cx="613235" cy="551597"/>
              </a:xfrm>
              <a:custGeom>
                <a:avLst/>
                <a:gdLst>
                  <a:gd name="T0" fmla="*/ 104 w 341"/>
                  <a:gd name="T1" fmla="*/ 0 h 365"/>
                  <a:gd name="T2" fmla="*/ 120 w 341"/>
                  <a:gd name="T3" fmla="*/ 72 h 365"/>
                  <a:gd name="T4" fmla="*/ 200 w 341"/>
                  <a:gd name="T5" fmla="*/ 52 h 365"/>
                  <a:gd name="T6" fmla="*/ 208 w 341"/>
                  <a:gd name="T7" fmla="*/ 96 h 365"/>
                  <a:gd name="T8" fmla="*/ 236 w 341"/>
                  <a:gd name="T9" fmla="*/ 92 h 365"/>
                  <a:gd name="T10" fmla="*/ 248 w 341"/>
                  <a:gd name="T11" fmla="*/ 64 h 365"/>
                  <a:gd name="T12" fmla="*/ 284 w 341"/>
                  <a:gd name="T13" fmla="*/ 64 h 365"/>
                  <a:gd name="T14" fmla="*/ 300 w 341"/>
                  <a:gd name="T15" fmla="*/ 44 h 365"/>
                  <a:gd name="T16" fmla="*/ 328 w 341"/>
                  <a:gd name="T17" fmla="*/ 52 h 365"/>
                  <a:gd name="T18" fmla="*/ 340 w 341"/>
                  <a:gd name="T19" fmla="*/ 76 h 365"/>
                  <a:gd name="T20" fmla="*/ 304 w 341"/>
                  <a:gd name="T21" fmla="*/ 64 h 365"/>
                  <a:gd name="T22" fmla="*/ 284 w 341"/>
                  <a:gd name="T23" fmla="*/ 120 h 365"/>
                  <a:gd name="T24" fmla="*/ 264 w 341"/>
                  <a:gd name="T25" fmla="*/ 140 h 365"/>
                  <a:gd name="T26" fmla="*/ 256 w 341"/>
                  <a:gd name="T27" fmla="*/ 176 h 365"/>
                  <a:gd name="T28" fmla="*/ 228 w 341"/>
                  <a:gd name="T29" fmla="*/ 192 h 365"/>
                  <a:gd name="T30" fmla="*/ 216 w 341"/>
                  <a:gd name="T31" fmla="*/ 184 h 365"/>
                  <a:gd name="T32" fmla="*/ 196 w 341"/>
                  <a:gd name="T33" fmla="*/ 196 h 365"/>
                  <a:gd name="T34" fmla="*/ 204 w 341"/>
                  <a:gd name="T35" fmla="*/ 212 h 365"/>
                  <a:gd name="T36" fmla="*/ 188 w 341"/>
                  <a:gd name="T37" fmla="*/ 264 h 365"/>
                  <a:gd name="T38" fmla="*/ 188 w 341"/>
                  <a:gd name="T39" fmla="*/ 292 h 365"/>
                  <a:gd name="T40" fmla="*/ 136 w 341"/>
                  <a:gd name="T41" fmla="*/ 332 h 365"/>
                  <a:gd name="T42" fmla="*/ 124 w 341"/>
                  <a:gd name="T43" fmla="*/ 332 h 365"/>
                  <a:gd name="T44" fmla="*/ 108 w 341"/>
                  <a:gd name="T45" fmla="*/ 356 h 365"/>
                  <a:gd name="T46" fmla="*/ 76 w 341"/>
                  <a:gd name="T47" fmla="*/ 364 h 365"/>
                  <a:gd name="T48" fmla="*/ 60 w 341"/>
                  <a:gd name="T49" fmla="*/ 336 h 365"/>
                  <a:gd name="T50" fmla="*/ 36 w 341"/>
                  <a:gd name="T51" fmla="*/ 336 h 365"/>
                  <a:gd name="T52" fmla="*/ 28 w 341"/>
                  <a:gd name="T53" fmla="*/ 312 h 365"/>
                  <a:gd name="T54" fmla="*/ 8 w 341"/>
                  <a:gd name="T55" fmla="*/ 296 h 365"/>
                  <a:gd name="T56" fmla="*/ 0 w 341"/>
                  <a:gd name="T57" fmla="*/ 244 h 365"/>
                  <a:gd name="T58" fmla="*/ 16 w 341"/>
                  <a:gd name="T59" fmla="*/ 232 h 365"/>
                  <a:gd name="T60" fmla="*/ 24 w 341"/>
                  <a:gd name="T61" fmla="*/ 216 h 365"/>
                  <a:gd name="T62" fmla="*/ 24 w 341"/>
                  <a:gd name="T63" fmla="*/ 196 h 365"/>
                  <a:gd name="T64" fmla="*/ 36 w 341"/>
                  <a:gd name="T65" fmla="*/ 172 h 365"/>
                  <a:gd name="T66" fmla="*/ 48 w 341"/>
                  <a:gd name="T67" fmla="*/ 168 h 365"/>
                  <a:gd name="T68" fmla="*/ 52 w 341"/>
                  <a:gd name="T69" fmla="*/ 144 h 365"/>
                  <a:gd name="T70" fmla="*/ 60 w 341"/>
                  <a:gd name="T71" fmla="*/ 124 h 365"/>
                  <a:gd name="T72" fmla="*/ 68 w 341"/>
                  <a:gd name="T73" fmla="*/ 112 h 365"/>
                  <a:gd name="T74" fmla="*/ 68 w 341"/>
                  <a:gd name="T75" fmla="*/ 120 h 365"/>
                  <a:gd name="T76" fmla="*/ 84 w 341"/>
                  <a:gd name="T77" fmla="*/ 100 h 365"/>
                  <a:gd name="T78" fmla="*/ 96 w 341"/>
                  <a:gd name="T79" fmla="*/ 68 h 365"/>
                  <a:gd name="T80" fmla="*/ 96 w 341"/>
                  <a:gd name="T81" fmla="*/ 24 h 365"/>
                  <a:gd name="T82" fmla="*/ 104 w 341"/>
                  <a:gd name="T83" fmla="*/ 0 h 3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1"/>
                  <a:gd name="T127" fmla="*/ 0 h 365"/>
                  <a:gd name="T128" fmla="*/ 341 w 341"/>
                  <a:gd name="T129" fmla="*/ 365 h 3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1" h="365">
                    <a:moveTo>
                      <a:pt x="104" y="0"/>
                    </a:moveTo>
                    <a:lnTo>
                      <a:pt x="120" y="72"/>
                    </a:lnTo>
                    <a:lnTo>
                      <a:pt x="200" y="52"/>
                    </a:lnTo>
                    <a:lnTo>
                      <a:pt x="208" y="96"/>
                    </a:lnTo>
                    <a:lnTo>
                      <a:pt x="236" y="92"/>
                    </a:lnTo>
                    <a:lnTo>
                      <a:pt x="248" y="64"/>
                    </a:lnTo>
                    <a:lnTo>
                      <a:pt x="284" y="64"/>
                    </a:lnTo>
                    <a:lnTo>
                      <a:pt x="300" y="44"/>
                    </a:lnTo>
                    <a:lnTo>
                      <a:pt x="328" y="52"/>
                    </a:lnTo>
                    <a:lnTo>
                      <a:pt x="340" y="76"/>
                    </a:lnTo>
                    <a:lnTo>
                      <a:pt x="304" y="64"/>
                    </a:lnTo>
                    <a:lnTo>
                      <a:pt x="284" y="120"/>
                    </a:lnTo>
                    <a:lnTo>
                      <a:pt x="264" y="140"/>
                    </a:lnTo>
                    <a:lnTo>
                      <a:pt x="256" y="176"/>
                    </a:lnTo>
                    <a:lnTo>
                      <a:pt x="228" y="192"/>
                    </a:lnTo>
                    <a:lnTo>
                      <a:pt x="216" y="184"/>
                    </a:lnTo>
                    <a:lnTo>
                      <a:pt x="196" y="196"/>
                    </a:lnTo>
                    <a:lnTo>
                      <a:pt x="204" y="212"/>
                    </a:lnTo>
                    <a:lnTo>
                      <a:pt x="188" y="264"/>
                    </a:lnTo>
                    <a:lnTo>
                      <a:pt x="188" y="292"/>
                    </a:lnTo>
                    <a:lnTo>
                      <a:pt x="136" y="332"/>
                    </a:lnTo>
                    <a:lnTo>
                      <a:pt x="124" y="332"/>
                    </a:lnTo>
                    <a:lnTo>
                      <a:pt x="108" y="356"/>
                    </a:lnTo>
                    <a:lnTo>
                      <a:pt x="76" y="364"/>
                    </a:lnTo>
                    <a:lnTo>
                      <a:pt x="60" y="336"/>
                    </a:lnTo>
                    <a:lnTo>
                      <a:pt x="36" y="336"/>
                    </a:lnTo>
                    <a:lnTo>
                      <a:pt x="28" y="312"/>
                    </a:lnTo>
                    <a:lnTo>
                      <a:pt x="8" y="296"/>
                    </a:lnTo>
                    <a:lnTo>
                      <a:pt x="0" y="244"/>
                    </a:lnTo>
                    <a:lnTo>
                      <a:pt x="16" y="232"/>
                    </a:lnTo>
                    <a:lnTo>
                      <a:pt x="24" y="216"/>
                    </a:lnTo>
                    <a:lnTo>
                      <a:pt x="24" y="196"/>
                    </a:lnTo>
                    <a:lnTo>
                      <a:pt x="36" y="172"/>
                    </a:lnTo>
                    <a:lnTo>
                      <a:pt x="48" y="168"/>
                    </a:lnTo>
                    <a:lnTo>
                      <a:pt x="52" y="144"/>
                    </a:lnTo>
                    <a:lnTo>
                      <a:pt x="60" y="124"/>
                    </a:lnTo>
                    <a:lnTo>
                      <a:pt x="68" y="112"/>
                    </a:lnTo>
                    <a:lnTo>
                      <a:pt x="68" y="120"/>
                    </a:lnTo>
                    <a:lnTo>
                      <a:pt x="84" y="100"/>
                    </a:lnTo>
                    <a:lnTo>
                      <a:pt x="96" y="68"/>
                    </a:lnTo>
                    <a:lnTo>
                      <a:pt x="96" y="24"/>
                    </a:lnTo>
                    <a:lnTo>
                      <a:pt x="104" y="0"/>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8" name="Freeform 47">
                <a:extLst>
                  <a:ext uri="{FF2B5EF4-FFF2-40B4-BE49-F238E27FC236}">
                    <a16:creationId xmlns:a16="http://schemas.microsoft.com/office/drawing/2014/main" id="{F899003E-E161-4B62-8362-51EFE6D162F2}"/>
                  </a:ext>
                </a:extLst>
              </p:cNvPr>
              <p:cNvSpPr>
                <a:spLocks/>
              </p:cNvSpPr>
              <p:nvPr/>
            </p:nvSpPr>
            <p:spPr bwMode="gray">
              <a:xfrm>
                <a:off x="5900314" y="1530465"/>
                <a:ext cx="1037644" cy="581823"/>
              </a:xfrm>
              <a:custGeom>
                <a:avLst/>
                <a:gdLst>
                  <a:gd name="T0" fmla="*/ 384 w 577"/>
                  <a:gd name="T1" fmla="*/ 12 h 385"/>
                  <a:gd name="T2" fmla="*/ 348 w 577"/>
                  <a:gd name="T3" fmla="*/ 0 h 385"/>
                  <a:gd name="T4" fmla="*/ 328 w 577"/>
                  <a:gd name="T5" fmla="*/ 56 h 385"/>
                  <a:gd name="T6" fmla="*/ 308 w 577"/>
                  <a:gd name="T7" fmla="*/ 76 h 385"/>
                  <a:gd name="T8" fmla="*/ 300 w 577"/>
                  <a:gd name="T9" fmla="*/ 112 h 385"/>
                  <a:gd name="T10" fmla="*/ 272 w 577"/>
                  <a:gd name="T11" fmla="*/ 128 h 385"/>
                  <a:gd name="T12" fmla="*/ 260 w 577"/>
                  <a:gd name="T13" fmla="*/ 120 h 385"/>
                  <a:gd name="T14" fmla="*/ 240 w 577"/>
                  <a:gd name="T15" fmla="*/ 132 h 385"/>
                  <a:gd name="T16" fmla="*/ 248 w 577"/>
                  <a:gd name="T17" fmla="*/ 148 h 385"/>
                  <a:gd name="T18" fmla="*/ 232 w 577"/>
                  <a:gd name="T19" fmla="*/ 200 h 385"/>
                  <a:gd name="T20" fmla="*/ 232 w 577"/>
                  <a:gd name="T21" fmla="*/ 228 h 385"/>
                  <a:gd name="T22" fmla="*/ 180 w 577"/>
                  <a:gd name="T23" fmla="*/ 268 h 385"/>
                  <a:gd name="T24" fmla="*/ 168 w 577"/>
                  <a:gd name="T25" fmla="*/ 268 h 385"/>
                  <a:gd name="T26" fmla="*/ 152 w 577"/>
                  <a:gd name="T27" fmla="*/ 292 h 385"/>
                  <a:gd name="T28" fmla="*/ 120 w 577"/>
                  <a:gd name="T29" fmla="*/ 300 h 385"/>
                  <a:gd name="T30" fmla="*/ 104 w 577"/>
                  <a:gd name="T31" fmla="*/ 272 h 385"/>
                  <a:gd name="T32" fmla="*/ 96 w 577"/>
                  <a:gd name="T33" fmla="*/ 272 h 385"/>
                  <a:gd name="T34" fmla="*/ 76 w 577"/>
                  <a:gd name="T35" fmla="*/ 308 h 385"/>
                  <a:gd name="T36" fmla="*/ 52 w 577"/>
                  <a:gd name="T37" fmla="*/ 320 h 385"/>
                  <a:gd name="T38" fmla="*/ 48 w 577"/>
                  <a:gd name="T39" fmla="*/ 352 h 385"/>
                  <a:gd name="T40" fmla="*/ 0 w 577"/>
                  <a:gd name="T41" fmla="*/ 384 h 385"/>
                  <a:gd name="T42" fmla="*/ 148 w 577"/>
                  <a:gd name="T43" fmla="*/ 356 h 385"/>
                  <a:gd name="T44" fmla="*/ 576 w 577"/>
                  <a:gd name="T45" fmla="*/ 256 h 385"/>
                  <a:gd name="T46" fmla="*/ 564 w 577"/>
                  <a:gd name="T47" fmla="*/ 216 h 385"/>
                  <a:gd name="T48" fmla="*/ 540 w 577"/>
                  <a:gd name="T49" fmla="*/ 212 h 385"/>
                  <a:gd name="T50" fmla="*/ 528 w 577"/>
                  <a:gd name="T51" fmla="*/ 228 h 385"/>
                  <a:gd name="T52" fmla="*/ 516 w 577"/>
                  <a:gd name="T53" fmla="*/ 220 h 385"/>
                  <a:gd name="T54" fmla="*/ 524 w 577"/>
                  <a:gd name="T55" fmla="*/ 208 h 385"/>
                  <a:gd name="T56" fmla="*/ 524 w 577"/>
                  <a:gd name="T57" fmla="*/ 192 h 385"/>
                  <a:gd name="T58" fmla="*/ 512 w 577"/>
                  <a:gd name="T59" fmla="*/ 184 h 385"/>
                  <a:gd name="T60" fmla="*/ 528 w 577"/>
                  <a:gd name="T61" fmla="*/ 172 h 385"/>
                  <a:gd name="T62" fmla="*/ 516 w 577"/>
                  <a:gd name="T63" fmla="*/ 156 h 385"/>
                  <a:gd name="T64" fmla="*/ 484 w 577"/>
                  <a:gd name="T65" fmla="*/ 136 h 385"/>
                  <a:gd name="T66" fmla="*/ 512 w 577"/>
                  <a:gd name="T67" fmla="*/ 136 h 385"/>
                  <a:gd name="T68" fmla="*/ 504 w 577"/>
                  <a:gd name="T69" fmla="*/ 116 h 385"/>
                  <a:gd name="T70" fmla="*/ 484 w 577"/>
                  <a:gd name="T71" fmla="*/ 104 h 385"/>
                  <a:gd name="T72" fmla="*/ 452 w 577"/>
                  <a:gd name="T73" fmla="*/ 80 h 385"/>
                  <a:gd name="T74" fmla="*/ 432 w 577"/>
                  <a:gd name="T75" fmla="*/ 80 h 385"/>
                  <a:gd name="T76" fmla="*/ 436 w 577"/>
                  <a:gd name="T77" fmla="*/ 52 h 385"/>
                  <a:gd name="T78" fmla="*/ 448 w 577"/>
                  <a:gd name="T79" fmla="*/ 36 h 385"/>
                  <a:gd name="T80" fmla="*/ 400 w 577"/>
                  <a:gd name="T81" fmla="*/ 8 h 385"/>
                  <a:gd name="T82" fmla="*/ 384 w 577"/>
                  <a:gd name="T83" fmla="*/ 12 h 3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7"/>
                  <a:gd name="T127" fmla="*/ 0 h 385"/>
                  <a:gd name="T128" fmla="*/ 577 w 577"/>
                  <a:gd name="T129" fmla="*/ 385 h 3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7" h="385">
                    <a:moveTo>
                      <a:pt x="384" y="12"/>
                    </a:moveTo>
                    <a:lnTo>
                      <a:pt x="348" y="0"/>
                    </a:lnTo>
                    <a:lnTo>
                      <a:pt x="328" y="56"/>
                    </a:lnTo>
                    <a:lnTo>
                      <a:pt x="308" y="76"/>
                    </a:lnTo>
                    <a:lnTo>
                      <a:pt x="300" y="112"/>
                    </a:lnTo>
                    <a:lnTo>
                      <a:pt x="272" y="128"/>
                    </a:lnTo>
                    <a:lnTo>
                      <a:pt x="260" y="120"/>
                    </a:lnTo>
                    <a:lnTo>
                      <a:pt x="240" y="132"/>
                    </a:lnTo>
                    <a:lnTo>
                      <a:pt x="248" y="148"/>
                    </a:lnTo>
                    <a:lnTo>
                      <a:pt x="232" y="200"/>
                    </a:lnTo>
                    <a:lnTo>
                      <a:pt x="232" y="228"/>
                    </a:lnTo>
                    <a:lnTo>
                      <a:pt x="180" y="268"/>
                    </a:lnTo>
                    <a:lnTo>
                      <a:pt x="168" y="268"/>
                    </a:lnTo>
                    <a:lnTo>
                      <a:pt x="152" y="292"/>
                    </a:lnTo>
                    <a:lnTo>
                      <a:pt x="120" y="300"/>
                    </a:lnTo>
                    <a:lnTo>
                      <a:pt x="104" y="272"/>
                    </a:lnTo>
                    <a:lnTo>
                      <a:pt x="96" y="272"/>
                    </a:lnTo>
                    <a:lnTo>
                      <a:pt x="76" y="308"/>
                    </a:lnTo>
                    <a:lnTo>
                      <a:pt x="52" y="320"/>
                    </a:lnTo>
                    <a:lnTo>
                      <a:pt x="48" y="352"/>
                    </a:lnTo>
                    <a:lnTo>
                      <a:pt x="0" y="384"/>
                    </a:lnTo>
                    <a:lnTo>
                      <a:pt x="148" y="356"/>
                    </a:lnTo>
                    <a:lnTo>
                      <a:pt x="576" y="256"/>
                    </a:lnTo>
                    <a:lnTo>
                      <a:pt x="564" y="216"/>
                    </a:lnTo>
                    <a:lnTo>
                      <a:pt x="540" y="212"/>
                    </a:lnTo>
                    <a:lnTo>
                      <a:pt x="528" y="228"/>
                    </a:lnTo>
                    <a:lnTo>
                      <a:pt x="516" y="220"/>
                    </a:lnTo>
                    <a:lnTo>
                      <a:pt x="524" y="208"/>
                    </a:lnTo>
                    <a:lnTo>
                      <a:pt x="524" y="192"/>
                    </a:lnTo>
                    <a:lnTo>
                      <a:pt x="512" y="184"/>
                    </a:lnTo>
                    <a:lnTo>
                      <a:pt x="528" y="172"/>
                    </a:lnTo>
                    <a:lnTo>
                      <a:pt x="516" y="156"/>
                    </a:lnTo>
                    <a:lnTo>
                      <a:pt x="484" y="136"/>
                    </a:lnTo>
                    <a:lnTo>
                      <a:pt x="512" y="136"/>
                    </a:lnTo>
                    <a:lnTo>
                      <a:pt x="504" y="116"/>
                    </a:lnTo>
                    <a:lnTo>
                      <a:pt x="484" y="104"/>
                    </a:lnTo>
                    <a:lnTo>
                      <a:pt x="452" y="80"/>
                    </a:lnTo>
                    <a:lnTo>
                      <a:pt x="432" y="80"/>
                    </a:lnTo>
                    <a:lnTo>
                      <a:pt x="436" y="52"/>
                    </a:lnTo>
                    <a:lnTo>
                      <a:pt x="448" y="36"/>
                    </a:lnTo>
                    <a:lnTo>
                      <a:pt x="400" y="8"/>
                    </a:lnTo>
                    <a:lnTo>
                      <a:pt x="384" y="12"/>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9" name="Freeform 48">
                <a:extLst>
                  <a:ext uri="{FF2B5EF4-FFF2-40B4-BE49-F238E27FC236}">
                    <a16:creationId xmlns:a16="http://schemas.microsoft.com/office/drawing/2014/main" id="{7B432B8F-E252-411D-A257-0627D1C51924}"/>
                  </a:ext>
                </a:extLst>
              </p:cNvPr>
              <p:cNvSpPr>
                <a:spLocks/>
              </p:cNvSpPr>
              <p:nvPr/>
            </p:nvSpPr>
            <p:spPr bwMode="gray">
              <a:xfrm>
                <a:off x="5001144" y="2068461"/>
                <a:ext cx="1167124" cy="412566"/>
              </a:xfrm>
              <a:custGeom>
                <a:avLst/>
                <a:gdLst>
                  <a:gd name="T0" fmla="*/ 28 w 649"/>
                  <a:gd name="T1" fmla="*/ 160 h 273"/>
                  <a:gd name="T2" fmla="*/ 36 w 649"/>
                  <a:gd name="T3" fmla="*/ 116 h 273"/>
                  <a:gd name="T4" fmla="*/ 64 w 649"/>
                  <a:gd name="T5" fmla="*/ 104 h 273"/>
                  <a:gd name="T6" fmla="*/ 148 w 649"/>
                  <a:gd name="T7" fmla="*/ 92 h 273"/>
                  <a:gd name="T8" fmla="*/ 144 w 649"/>
                  <a:gd name="T9" fmla="*/ 76 h 273"/>
                  <a:gd name="T10" fmla="*/ 176 w 649"/>
                  <a:gd name="T11" fmla="*/ 80 h 273"/>
                  <a:gd name="T12" fmla="*/ 500 w 649"/>
                  <a:gd name="T13" fmla="*/ 28 h 273"/>
                  <a:gd name="T14" fmla="*/ 648 w 649"/>
                  <a:gd name="T15" fmla="*/ 0 h 273"/>
                  <a:gd name="T16" fmla="*/ 636 w 649"/>
                  <a:gd name="T17" fmla="*/ 28 h 273"/>
                  <a:gd name="T18" fmla="*/ 608 w 649"/>
                  <a:gd name="T19" fmla="*/ 40 h 273"/>
                  <a:gd name="T20" fmla="*/ 612 w 649"/>
                  <a:gd name="T21" fmla="*/ 52 h 273"/>
                  <a:gd name="T22" fmla="*/ 596 w 649"/>
                  <a:gd name="T23" fmla="*/ 60 h 273"/>
                  <a:gd name="T24" fmla="*/ 588 w 649"/>
                  <a:gd name="T25" fmla="*/ 60 h 273"/>
                  <a:gd name="T26" fmla="*/ 564 w 649"/>
                  <a:gd name="T27" fmla="*/ 68 h 273"/>
                  <a:gd name="T28" fmla="*/ 552 w 649"/>
                  <a:gd name="T29" fmla="*/ 92 h 273"/>
                  <a:gd name="T30" fmla="*/ 548 w 649"/>
                  <a:gd name="T31" fmla="*/ 116 h 273"/>
                  <a:gd name="T32" fmla="*/ 516 w 649"/>
                  <a:gd name="T33" fmla="*/ 136 h 273"/>
                  <a:gd name="T34" fmla="*/ 488 w 649"/>
                  <a:gd name="T35" fmla="*/ 148 h 273"/>
                  <a:gd name="T36" fmla="*/ 488 w 649"/>
                  <a:gd name="T37" fmla="*/ 168 h 273"/>
                  <a:gd name="T38" fmla="*/ 456 w 649"/>
                  <a:gd name="T39" fmla="*/ 176 h 273"/>
                  <a:gd name="T40" fmla="*/ 456 w 649"/>
                  <a:gd name="T41" fmla="*/ 204 h 273"/>
                  <a:gd name="T42" fmla="*/ 368 w 649"/>
                  <a:gd name="T43" fmla="*/ 216 h 273"/>
                  <a:gd name="T44" fmla="*/ 168 w 649"/>
                  <a:gd name="T45" fmla="*/ 248 h 273"/>
                  <a:gd name="T46" fmla="*/ 0 w 649"/>
                  <a:gd name="T47" fmla="*/ 272 h 273"/>
                  <a:gd name="T48" fmla="*/ 16 w 649"/>
                  <a:gd name="T49" fmla="*/ 244 h 273"/>
                  <a:gd name="T50" fmla="*/ 4 w 649"/>
                  <a:gd name="T51" fmla="*/ 244 h 273"/>
                  <a:gd name="T52" fmla="*/ 20 w 649"/>
                  <a:gd name="T53" fmla="*/ 228 h 273"/>
                  <a:gd name="T54" fmla="*/ 28 w 649"/>
                  <a:gd name="T55" fmla="*/ 160 h 27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49"/>
                  <a:gd name="T85" fmla="*/ 0 h 273"/>
                  <a:gd name="T86" fmla="*/ 649 w 649"/>
                  <a:gd name="T87" fmla="*/ 273 h 27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49" h="273">
                    <a:moveTo>
                      <a:pt x="28" y="160"/>
                    </a:moveTo>
                    <a:lnTo>
                      <a:pt x="36" y="116"/>
                    </a:lnTo>
                    <a:lnTo>
                      <a:pt x="64" y="104"/>
                    </a:lnTo>
                    <a:lnTo>
                      <a:pt x="148" y="92"/>
                    </a:lnTo>
                    <a:lnTo>
                      <a:pt x="144" y="76"/>
                    </a:lnTo>
                    <a:lnTo>
                      <a:pt x="176" y="80"/>
                    </a:lnTo>
                    <a:lnTo>
                      <a:pt x="500" y="28"/>
                    </a:lnTo>
                    <a:lnTo>
                      <a:pt x="648" y="0"/>
                    </a:lnTo>
                    <a:lnTo>
                      <a:pt x="636" y="28"/>
                    </a:lnTo>
                    <a:lnTo>
                      <a:pt x="608" y="40"/>
                    </a:lnTo>
                    <a:lnTo>
                      <a:pt x="612" y="52"/>
                    </a:lnTo>
                    <a:lnTo>
                      <a:pt x="596" y="60"/>
                    </a:lnTo>
                    <a:lnTo>
                      <a:pt x="588" y="60"/>
                    </a:lnTo>
                    <a:lnTo>
                      <a:pt x="564" y="68"/>
                    </a:lnTo>
                    <a:lnTo>
                      <a:pt x="552" y="92"/>
                    </a:lnTo>
                    <a:lnTo>
                      <a:pt x="548" y="116"/>
                    </a:lnTo>
                    <a:lnTo>
                      <a:pt x="516" y="136"/>
                    </a:lnTo>
                    <a:lnTo>
                      <a:pt x="488" y="148"/>
                    </a:lnTo>
                    <a:lnTo>
                      <a:pt x="488" y="168"/>
                    </a:lnTo>
                    <a:lnTo>
                      <a:pt x="456" y="176"/>
                    </a:lnTo>
                    <a:lnTo>
                      <a:pt x="456" y="204"/>
                    </a:lnTo>
                    <a:lnTo>
                      <a:pt x="368" y="216"/>
                    </a:lnTo>
                    <a:lnTo>
                      <a:pt x="168" y="248"/>
                    </a:lnTo>
                    <a:lnTo>
                      <a:pt x="0" y="272"/>
                    </a:lnTo>
                    <a:lnTo>
                      <a:pt x="16" y="244"/>
                    </a:lnTo>
                    <a:lnTo>
                      <a:pt x="4" y="244"/>
                    </a:lnTo>
                    <a:lnTo>
                      <a:pt x="20" y="228"/>
                    </a:lnTo>
                    <a:lnTo>
                      <a:pt x="28" y="160"/>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0" name="Freeform 49">
                <a:extLst>
                  <a:ext uri="{FF2B5EF4-FFF2-40B4-BE49-F238E27FC236}">
                    <a16:creationId xmlns:a16="http://schemas.microsoft.com/office/drawing/2014/main" id="{267955A2-07B4-41E1-B397-8DB52651A920}"/>
                  </a:ext>
                </a:extLst>
              </p:cNvPr>
              <p:cNvSpPr>
                <a:spLocks/>
              </p:cNvSpPr>
              <p:nvPr/>
            </p:nvSpPr>
            <p:spPr bwMode="gray">
              <a:xfrm>
                <a:off x="5821187" y="1917340"/>
                <a:ext cx="1195897" cy="460925"/>
              </a:xfrm>
              <a:custGeom>
                <a:avLst/>
                <a:gdLst>
                  <a:gd name="T0" fmla="*/ 192 w 665"/>
                  <a:gd name="T1" fmla="*/ 100 h 305"/>
                  <a:gd name="T2" fmla="*/ 620 w 665"/>
                  <a:gd name="T3" fmla="*/ 0 h 305"/>
                  <a:gd name="T4" fmla="*/ 636 w 665"/>
                  <a:gd name="T5" fmla="*/ 36 h 305"/>
                  <a:gd name="T6" fmla="*/ 608 w 665"/>
                  <a:gd name="T7" fmla="*/ 40 h 305"/>
                  <a:gd name="T8" fmla="*/ 588 w 665"/>
                  <a:gd name="T9" fmla="*/ 64 h 305"/>
                  <a:gd name="T10" fmla="*/ 564 w 665"/>
                  <a:gd name="T11" fmla="*/ 48 h 305"/>
                  <a:gd name="T12" fmla="*/ 576 w 665"/>
                  <a:gd name="T13" fmla="*/ 68 h 305"/>
                  <a:gd name="T14" fmla="*/ 576 w 665"/>
                  <a:gd name="T15" fmla="*/ 84 h 305"/>
                  <a:gd name="T16" fmla="*/ 588 w 665"/>
                  <a:gd name="T17" fmla="*/ 68 h 305"/>
                  <a:gd name="T18" fmla="*/ 628 w 665"/>
                  <a:gd name="T19" fmla="*/ 56 h 305"/>
                  <a:gd name="T20" fmla="*/ 636 w 665"/>
                  <a:gd name="T21" fmla="*/ 72 h 305"/>
                  <a:gd name="T22" fmla="*/ 636 w 665"/>
                  <a:gd name="T23" fmla="*/ 52 h 305"/>
                  <a:gd name="T24" fmla="*/ 656 w 665"/>
                  <a:gd name="T25" fmla="*/ 56 h 305"/>
                  <a:gd name="T26" fmla="*/ 664 w 665"/>
                  <a:gd name="T27" fmla="*/ 84 h 305"/>
                  <a:gd name="T28" fmla="*/ 636 w 665"/>
                  <a:gd name="T29" fmla="*/ 120 h 305"/>
                  <a:gd name="T30" fmla="*/ 608 w 665"/>
                  <a:gd name="T31" fmla="*/ 120 h 305"/>
                  <a:gd name="T32" fmla="*/ 588 w 665"/>
                  <a:gd name="T33" fmla="*/ 132 h 305"/>
                  <a:gd name="T34" fmla="*/ 604 w 665"/>
                  <a:gd name="T35" fmla="*/ 148 h 305"/>
                  <a:gd name="T36" fmla="*/ 588 w 665"/>
                  <a:gd name="T37" fmla="*/ 172 h 305"/>
                  <a:gd name="T38" fmla="*/ 636 w 665"/>
                  <a:gd name="T39" fmla="*/ 156 h 305"/>
                  <a:gd name="T40" fmla="*/ 632 w 665"/>
                  <a:gd name="T41" fmla="*/ 176 h 305"/>
                  <a:gd name="T42" fmla="*/ 596 w 665"/>
                  <a:gd name="T43" fmla="*/ 216 h 305"/>
                  <a:gd name="T44" fmla="*/ 544 w 665"/>
                  <a:gd name="T45" fmla="*/ 232 h 305"/>
                  <a:gd name="T46" fmla="*/ 536 w 665"/>
                  <a:gd name="T47" fmla="*/ 288 h 305"/>
                  <a:gd name="T48" fmla="*/ 488 w 665"/>
                  <a:gd name="T49" fmla="*/ 292 h 305"/>
                  <a:gd name="T50" fmla="*/ 376 w 665"/>
                  <a:gd name="T51" fmla="*/ 236 h 305"/>
                  <a:gd name="T52" fmla="*/ 296 w 665"/>
                  <a:gd name="T53" fmla="*/ 252 h 305"/>
                  <a:gd name="T54" fmla="*/ 276 w 665"/>
                  <a:gd name="T55" fmla="*/ 244 h 305"/>
                  <a:gd name="T56" fmla="*/ 252 w 665"/>
                  <a:gd name="T57" fmla="*/ 248 h 305"/>
                  <a:gd name="T58" fmla="*/ 232 w 665"/>
                  <a:gd name="T59" fmla="*/ 244 h 305"/>
                  <a:gd name="T60" fmla="*/ 124 w 665"/>
                  <a:gd name="T61" fmla="*/ 268 h 305"/>
                  <a:gd name="T62" fmla="*/ 116 w 665"/>
                  <a:gd name="T63" fmla="*/ 280 h 305"/>
                  <a:gd name="T64" fmla="*/ 104 w 665"/>
                  <a:gd name="T65" fmla="*/ 284 h 305"/>
                  <a:gd name="T66" fmla="*/ 0 w 665"/>
                  <a:gd name="T67" fmla="*/ 304 h 305"/>
                  <a:gd name="T68" fmla="*/ 0 w 665"/>
                  <a:gd name="T69" fmla="*/ 276 h 305"/>
                  <a:gd name="T70" fmla="*/ 32 w 665"/>
                  <a:gd name="T71" fmla="*/ 268 h 305"/>
                  <a:gd name="T72" fmla="*/ 32 w 665"/>
                  <a:gd name="T73" fmla="*/ 248 h 305"/>
                  <a:gd name="T74" fmla="*/ 60 w 665"/>
                  <a:gd name="T75" fmla="*/ 236 h 305"/>
                  <a:gd name="T76" fmla="*/ 92 w 665"/>
                  <a:gd name="T77" fmla="*/ 216 h 305"/>
                  <a:gd name="T78" fmla="*/ 96 w 665"/>
                  <a:gd name="T79" fmla="*/ 192 h 305"/>
                  <a:gd name="T80" fmla="*/ 108 w 665"/>
                  <a:gd name="T81" fmla="*/ 168 h 305"/>
                  <a:gd name="T82" fmla="*/ 132 w 665"/>
                  <a:gd name="T83" fmla="*/ 160 h 305"/>
                  <a:gd name="T84" fmla="*/ 140 w 665"/>
                  <a:gd name="T85" fmla="*/ 160 h 305"/>
                  <a:gd name="T86" fmla="*/ 156 w 665"/>
                  <a:gd name="T87" fmla="*/ 152 h 305"/>
                  <a:gd name="T88" fmla="*/ 152 w 665"/>
                  <a:gd name="T89" fmla="*/ 140 h 305"/>
                  <a:gd name="T90" fmla="*/ 180 w 665"/>
                  <a:gd name="T91" fmla="*/ 128 h 305"/>
                  <a:gd name="T92" fmla="*/ 192 w 665"/>
                  <a:gd name="T93" fmla="*/ 100 h 3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5"/>
                  <a:gd name="T142" fmla="*/ 0 h 305"/>
                  <a:gd name="T143" fmla="*/ 665 w 665"/>
                  <a:gd name="T144" fmla="*/ 305 h 3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5" h="305">
                    <a:moveTo>
                      <a:pt x="192" y="100"/>
                    </a:moveTo>
                    <a:lnTo>
                      <a:pt x="620" y="0"/>
                    </a:lnTo>
                    <a:lnTo>
                      <a:pt x="636" y="36"/>
                    </a:lnTo>
                    <a:lnTo>
                      <a:pt x="608" y="40"/>
                    </a:lnTo>
                    <a:lnTo>
                      <a:pt x="588" y="64"/>
                    </a:lnTo>
                    <a:lnTo>
                      <a:pt x="564" y="48"/>
                    </a:lnTo>
                    <a:lnTo>
                      <a:pt x="576" y="68"/>
                    </a:lnTo>
                    <a:lnTo>
                      <a:pt x="576" y="84"/>
                    </a:lnTo>
                    <a:lnTo>
                      <a:pt x="588" y="68"/>
                    </a:lnTo>
                    <a:lnTo>
                      <a:pt x="628" y="56"/>
                    </a:lnTo>
                    <a:lnTo>
                      <a:pt x="636" y="72"/>
                    </a:lnTo>
                    <a:lnTo>
                      <a:pt x="636" y="52"/>
                    </a:lnTo>
                    <a:lnTo>
                      <a:pt x="656" y="56"/>
                    </a:lnTo>
                    <a:lnTo>
                      <a:pt x="664" y="84"/>
                    </a:lnTo>
                    <a:lnTo>
                      <a:pt x="636" y="120"/>
                    </a:lnTo>
                    <a:lnTo>
                      <a:pt x="608" y="120"/>
                    </a:lnTo>
                    <a:lnTo>
                      <a:pt x="588" y="132"/>
                    </a:lnTo>
                    <a:lnTo>
                      <a:pt x="604" y="148"/>
                    </a:lnTo>
                    <a:lnTo>
                      <a:pt x="588" y="172"/>
                    </a:lnTo>
                    <a:lnTo>
                      <a:pt x="636" y="156"/>
                    </a:lnTo>
                    <a:lnTo>
                      <a:pt x="632" y="176"/>
                    </a:lnTo>
                    <a:lnTo>
                      <a:pt x="596" y="216"/>
                    </a:lnTo>
                    <a:lnTo>
                      <a:pt x="544" y="232"/>
                    </a:lnTo>
                    <a:lnTo>
                      <a:pt x="536" y="288"/>
                    </a:lnTo>
                    <a:lnTo>
                      <a:pt x="488" y="292"/>
                    </a:lnTo>
                    <a:lnTo>
                      <a:pt x="376" y="236"/>
                    </a:lnTo>
                    <a:lnTo>
                      <a:pt x="296" y="252"/>
                    </a:lnTo>
                    <a:lnTo>
                      <a:pt x="276" y="244"/>
                    </a:lnTo>
                    <a:lnTo>
                      <a:pt x="252" y="248"/>
                    </a:lnTo>
                    <a:lnTo>
                      <a:pt x="232" y="244"/>
                    </a:lnTo>
                    <a:lnTo>
                      <a:pt x="124" y="268"/>
                    </a:lnTo>
                    <a:lnTo>
                      <a:pt x="116" y="280"/>
                    </a:lnTo>
                    <a:lnTo>
                      <a:pt x="104" y="284"/>
                    </a:lnTo>
                    <a:lnTo>
                      <a:pt x="0" y="304"/>
                    </a:lnTo>
                    <a:lnTo>
                      <a:pt x="0" y="276"/>
                    </a:lnTo>
                    <a:lnTo>
                      <a:pt x="32" y="268"/>
                    </a:lnTo>
                    <a:lnTo>
                      <a:pt x="32" y="248"/>
                    </a:lnTo>
                    <a:lnTo>
                      <a:pt x="60" y="236"/>
                    </a:lnTo>
                    <a:lnTo>
                      <a:pt x="92" y="216"/>
                    </a:lnTo>
                    <a:lnTo>
                      <a:pt x="96" y="192"/>
                    </a:lnTo>
                    <a:lnTo>
                      <a:pt x="108" y="168"/>
                    </a:lnTo>
                    <a:lnTo>
                      <a:pt x="132" y="160"/>
                    </a:lnTo>
                    <a:lnTo>
                      <a:pt x="140" y="160"/>
                    </a:lnTo>
                    <a:lnTo>
                      <a:pt x="156" y="152"/>
                    </a:lnTo>
                    <a:lnTo>
                      <a:pt x="152" y="140"/>
                    </a:lnTo>
                    <a:lnTo>
                      <a:pt x="180" y="128"/>
                    </a:lnTo>
                    <a:lnTo>
                      <a:pt x="192" y="100"/>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19" name="Group 107">
              <a:extLst>
                <a:ext uri="{FF2B5EF4-FFF2-40B4-BE49-F238E27FC236}">
                  <a16:creationId xmlns:a16="http://schemas.microsoft.com/office/drawing/2014/main" id="{3780AC8A-12CA-4B03-868A-A8215C8564F7}"/>
                </a:ext>
              </a:extLst>
            </p:cNvPr>
            <p:cNvGrpSpPr/>
            <p:nvPr/>
          </p:nvGrpSpPr>
          <p:grpSpPr bwMode="gray">
            <a:xfrm>
              <a:off x="6538919" y="4225159"/>
              <a:ext cx="2062633" cy="2080463"/>
              <a:chOff x="4854991" y="2295992"/>
              <a:chExt cx="1872069" cy="1526341"/>
            </a:xfrm>
            <a:solidFill>
              <a:srgbClr val="00B050"/>
            </a:solidFill>
            <a:effectLst/>
          </p:grpSpPr>
          <p:sp>
            <p:nvSpPr>
              <p:cNvPr id="47" name="Freeform 36">
                <a:extLst>
                  <a:ext uri="{FF2B5EF4-FFF2-40B4-BE49-F238E27FC236}">
                    <a16:creationId xmlns:a16="http://schemas.microsoft.com/office/drawing/2014/main" id="{1912A902-0A30-4995-A23D-716E1055C8C9}"/>
                  </a:ext>
                </a:extLst>
              </p:cNvPr>
              <p:cNvSpPr>
                <a:spLocks/>
              </p:cNvSpPr>
              <p:nvPr/>
            </p:nvSpPr>
            <p:spPr bwMode="gray">
              <a:xfrm>
                <a:off x="5984348" y="2295992"/>
                <a:ext cx="706749" cy="460927"/>
              </a:xfrm>
              <a:custGeom>
                <a:avLst/>
                <a:gdLst>
                  <a:gd name="T0" fmla="*/ 392 w 393"/>
                  <a:gd name="T1" fmla="*/ 56 h 305"/>
                  <a:gd name="T2" fmla="*/ 280 w 393"/>
                  <a:gd name="T3" fmla="*/ 0 h 305"/>
                  <a:gd name="T4" fmla="*/ 200 w 393"/>
                  <a:gd name="T5" fmla="*/ 16 h 305"/>
                  <a:gd name="T6" fmla="*/ 180 w 393"/>
                  <a:gd name="T7" fmla="*/ 8 h 305"/>
                  <a:gd name="T8" fmla="*/ 156 w 393"/>
                  <a:gd name="T9" fmla="*/ 12 h 305"/>
                  <a:gd name="T10" fmla="*/ 136 w 393"/>
                  <a:gd name="T11" fmla="*/ 8 h 305"/>
                  <a:gd name="T12" fmla="*/ 28 w 393"/>
                  <a:gd name="T13" fmla="*/ 32 h 305"/>
                  <a:gd name="T14" fmla="*/ 20 w 393"/>
                  <a:gd name="T15" fmla="*/ 44 h 305"/>
                  <a:gd name="T16" fmla="*/ 8 w 393"/>
                  <a:gd name="T17" fmla="*/ 48 h 305"/>
                  <a:gd name="T18" fmla="*/ 0 w 393"/>
                  <a:gd name="T19" fmla="*/ 76 h 305"/>
                  <a:gd name="T20" fmla="*/ 44 w 393"/>
                  <a:gd name="T21" fmla="*/ 112 h 305"/>
                  <a:gd name="T22" fmla="*/ 56 w 393"/>
                  <a:gd name="T23" fmla="*/ 140 h 305"/>
                  <a:gd name="T24" fmla="*/ 152 w 393"/>
                  <a:gd name="T25" fmla="*/ 212 h 305"/>
                  <a:gd name="T26" fmla="*/ 216 w 393"/>
                  <a:gd name="T27" fmla="*/ 288 h 305"/>
                  <a:gd name="T28" fmla="*/ 240 w 393"/>
                  <a:gd name="T29" fmla="*/ 304 h 305"/>
                  <a:gd name="T30" fmla="*/ 232 w 393"/>
                  <a:gd name="T31" fmla="*/ 264 h 305"/>
                  <a:gd name="T32" fmla="*/ 256 w 393"/>
                  <a:gd name="T33" fmla="*/ 280 h 305"/>
                  <a:gd name="T34" fmla="*/ 264 w 393"/>
                  <a:gd name="T35" fmla="*/ 272 h 305"/>
                  <a:gd name="T36" fmla="*/ 260 w 393"/>
                  <a:gd name="T37" fmla="*/ 256 h 305"/>
                  <a:gd name="T38" fmla="*/ 280 w 393"/>
                  <a:gd name="T39" fmla="*/ 256 h 305"/>
                  <a:gd name="T40" fmla="*/ 340 w 393"/>
                  <a:gd name="T41" fmla="*/ 192 h 305"/>
                  <a:gd name="T42" fmla="*/ 392 w 393"/>
                  <a:gd name="T43" fmla="*/ 56 h 3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3"/>
                  <a:gd name="T67" fmla="*/ 0 h 305"/>
                  <a:gd name="T68" fmla="*/ 393 w 393"/>
                  <a:gd name="T69" fmla="*/ 305 h 3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3" h="305">
                    <a:moveTo>
                      <a:pt x="392" y="56"/>
                    </a:moveTo>
                    <a:lnTo>
                      <a:pt x="280" y="0"/>
                    </a:lnTo>
                    <a:lnTo>
                      <a:pt x="200" y="16"/>
                    </a:lnTo>
                    <a:lnTo>
                      <a:pt x="180" y="8"/>
                    </a:lnTo>
                    <a:lnTo>
                      <a:pt x="156" y="12"/>
                    </a:lnTo>
                    <a:lnTo>
                      <a:pt x="136" y="8"/>
                    </a:lnTo>
                    <a:lnTo>
                      <a:pt x="28" y="32"/>
                    </a:lnTo>
                    <a:lnTo>
                      <a:pt x="20" y="44"/>
                    </a:lnTo>
                    <a:lnTo>
                      <a:pt x="8" y="48"/>
                    </a:lnTo>
                    <a:lnTo>
                      <a:pt x="0" y="76"/>
                    </a:lnTo>
                    <a:lnTo>
                      <a:pt x="44" y="112"/>
                    </a:lnTo>
                    <a:lnTo>
                      <a:pt x="56" y="140"/>
                    </a:lnTo>
                    <a:lnTo>
                      <a:pt x="152" y="212"/>
                    </a:lnTo>
                    <a:lnTo>
                      <a:pt x="216" y="288"/>
                    </a:lnTo>
                    <a:lnTo>
                      <a:pt x="240" y="304"/>
                    </a:lnTo>
                    <a:lnTo>
                      <a:pt x="232" y="264"/>
                    </a:lnTo>
                    <a:lnTo>
                      <a:pt x="256" y="280"/>
                    </a:lnTo>
                    <a:lnTo>
                      <a:pt x="264" y="272"/>
                    </a:lnTo>
                    <a:lnTo>
                      <a:pt x="260" y="256"/>
                    </a:lnTo>
                    <a:lnTo>
                      <a:pt x="280" y="256"/>
                    </a:lnTo>
                    <a:lnTo>
                      <a:pt x="340" y="192"/>
                    </a:lnTo>
                    <a:lnTo>
                      <a:pt x="392" y="56"/>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nvGrpSpPr>
              <p:cNvPr id="48" name="Group 109">
                <a:extLst>
                  <a:ext uri="{FF2B5EF4-FFF2-40B4-BE49-F238E27FC236}">
                    <a16:creationId xmlns:a16="http://schemas.microsoft.com/office/drawing/2014/main" id="{10A4DD3F-2C05-4180-A60D-EB7598EE87F5}"/>
                  </a:ext>
                </a:extLst>
              </p:cNvPr>
              <p:cNvGrpSpPr/>
              <p:nvPr/>
            </p:nvGrpSpPr>
            <p:grpSpPr bwMode="gray">
              <a:xfrm>
                <a:off x="4854991" y="2368530"/>
                <a:ext cx="1872069" cy="1453803"/>
                <a:chOff x="4854991" y="2368531"/>
                <a:chExt cx="1872069" cy="1453802"/>
              </a:xfrm>
              <a:grpFill/>
            </p:grpSpPr>
            <p:sp>
              <p:nvSpPr>
                <p:cNvPr id="49" name="Freeform 38">
                  <a:extLst>
                    <a:ext uri="{FF2B5EF4-FFF2-40B4-BE49-F238E27FC236}">
                      <a16:creationId xmlns:a16="http://schemas.microsoft.com/office/drawing/2014/main" id="{8289E3FD-DD30-45EA-AE33-D1575F2A5AF3}"/>
                    </a:ext>
                  </a:extLst>
                </p:cNvPr>
                <p:cNvSpPr>
                  <a:spLocks/>
                </p:cNvSpPr>
                <p:nvPr/>
              </p:nvSpPr>
              <p:spPr bwMode="gray">
                <a:xfrm>
                  <a:off x="4854991" y="2465249"/>
                  <a:ext cx="483754" cy="758637"/>
                </a:xfrm>
                <a:custGeom>
                  <a:avLst/>
                  <a:gdLst>
                    <a:gd name="T0" fmla="*/ 24 w 269"/>
                    <a:gd name="T1" fmla="*/ 240 h 502"/>
                    <a:gd name="T2" fmla="*/ 48 w 269"/>
                    <a:gd name="T3" fmla="*/ 304 h 502"/>
                    <a:gd name="T4" fmla="*/ 0 w 269"/>
                    <a:gd name="T5" fmla="*/ 421 h 502"/>
                    <a:gd name="T6" fmla="*/ 4 w 269"/>
                    <a:gd name="T7" fmla="*/ 441 h 502"/>
                    <a:gd name="T8" fmla="*/ 148 w 269"/>
                    <a:gd name="T9" fmla="*/ 429 h 502"/>
                    <a:gd name="T10" fmla="*/ 156 w 269"/>
                    <a:gd name="T11" fmla="*/ 437 h 502"/>
                    <a:gd name="T12" fmla="*/ 148 w 269"/>
                    <a:gd name="T13" fmla="*/ 457 h 502"/>
                    <a:gd name="T14" fmla="*/ 168 w 269"/>
                    <a:gd name="T15" fmla="*/ 501 h 502"/>
                    <a:gd name="T16" fmla="*/ 232 w 269"/>
                    <a:gd name="T17" fmla="*/ 473 h 502"/>
                    <a:gd name="T18" fmla="*/ 268 w 269"/>
                    <a:gd name="T19" fmla="*/ 473 h 502"/>
                    <a:gd name="T20" fmla="*/ 260 w 269"/>
                    <a:gd name="T21" fmla="*/ 417 h 502"/>
                    <a:gd name="T22" fmla="*/ 244 w 269"/>
                    <a:gd name="T23" fmla="*/ 308 h 502"/>
                    <a:gd name="T24" fmla="*/ 244 w 269"/>
                    <a:gd name="T25" fmla="*/ 0 h 502"/>
                    <a:gd name="T26" fmla="*/ 76 w 269"/>
                    <a:gd name="T27" fmla="*/ 24 h 502"/>
                    <a:gd name="T28" fmla="*/ 20 w 269"/>
                    <a:gd name="T29" fmla="*/ 132 h 502"/>
                    <a:gd name="T30" fmla="*/ 20 w 269"/>
                    <a:gd name="T31" fmla="*/ 188 h 502"/>
                    <a:gd name="T32" fmla="*/ 32 w 269"/>
                    <a:gd name="T33" fmla="*/ 196 h 502"/>
                    <a:gd name="T34" fmla="*/ 24 w 269"/>
                    <a:gd name="T35" fmla="*/ 240 h 5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9"/>
                    <a:gd name="T55" fmla="*/ 0 h 502"/>
                    <a:gd name="T56" fmla="*/ 269 w 269"/>
                    <a:gd name="T57" fmla="*/ 502 h 5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9" h="502">
                      <a:moveTo>
                        <a:pt x="24" y="240"/>
                      </a:moveTo>
                      <a:lnTo>
                        <a:pt x="48" y="304"/>
                      </a:lnTo>
                      <a:lnTo>
                        <a:pt x="0" y="421"/>
                      </a:lnTo>
                      <a:lnTo>
                        <a:pt x="4" y="441"/>
                      </a:lnTo>
                      <a:lnTo>
                        <a:pt x="148" y="429"/>
                      </a:lnTo>
                      <a:lnTo>
                        <a:pt x="156" y="437"/>
                      </a:lnTo>
                      <a:lnTo>
                        <a:pt x="148" y="457"/>
                      </a:lnTo>
                      <a:lnTo>
                        <a:pt x="168" y="501"/>
                      </a:lnTo>
                      <a:lnTo>
                        <a:pt x="232" y="473"/>
                      </a:lnTo>
                      <a:lnTo>
                        <a:pt x="268" y="473"/>
                      </a:lnTo>
                      <a:lnTo>
                        <a:pt x="260" y="417"/>
                      </a:lnTo>
                      <a:lnTo>
                        <a:pt x="244" y="308"/>
                      </a:lnTo>
                      <a:lnTo>
                        <a:pt x="244" y="0"/>
                      </a:lnTo>
                      <a:lnTo>
                        <a:pt x="76" y="24"/>
                      </a:lnTo>
                      <a:lnTo>
                        <a:pt x="20" y="132"/>
                      </a:lnTo>
                      <a:lnTo>
                        <a:pt x="20" y="188"/>
                      </a:lnTo>
                      <a:lnTo>
                        <a:pt x="32" y="196"/>
                      </a:lnTo>
                      <a:lnTo>
                        <a:pt x="24" y="240"/>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0" name="Freeform 39">
                  <a:extLst>
                    <a:ext uri="{FF2B5EF4-FFF2-40B4-BE49-F238E27FC236}">
                      <a16:creationId xmlns:a16="http://schemas.microsoft.com/office/drawing/2014/main" id="{0E6D9F74-9A8A-4B34-9603-16640944AB3F}"/>
                    </a:ext>
                  </a:extLst>
                </p:cNvPr>
                <p:cNvSpPr>
                  <a:spLocks/>
                </p:cNvSpPr>
                <p:nvPr/>
              </p:nvSpPr>
              <p:spPr bwMode="gray">
                <a:xfrm>
                  <a:off x="5293784" y="2416889"/>
                  <a:ext cx="541301" cy="680053"/>
                </a:xfrm>
                <a:custGeom>
                  <a:avLst/>
                  <a:gdLst>
                    <a:gd name="T0" fmla="*/ 16 w 301"/>
                    <a:gd name="T1" fmla="*/ 449 h 450"/>
                    <a:gd name="T2" fmla="*/ 0 w 301"/>
                    <a:gd name="T3" fmla="*/ 340 h 450"/>
                    <a:gd name="T4" fmla="*/ 0 w 301"/>
                    <a:gd name="T5" fmla="*/ 32 h 450"/>
                    <a:gd name="T6" fmla="*/ 200 w 301"/>
                    <a:gd name="T7" fmla="*/ 0 h 450"/>
                    <a:gd name="T8" fmla="*/ 284 w 301"/>
                    <a:gd name="T9" fmla="*/ 284 h 450"/>
                    <a:gd name="T10" fmla="*/ 280 w 301"/>
                    <a:gd name="T11" fmla="*/ 324 h 450"/>
                    <a:gd name="T12" fmla="*/ 280 w 301"/>
                    <a:gd name="T13" fmla="*/ 368 h 450"/>
                    <a:gd name="T14" fmla="*/ 300 w 301"/>
                    <a:gd name="T15" fmla="*/ 405 h 450"/>
                    <a:gd name="T16" fmla="*/ 16 w 301"/>
                    <a:gd name="T17" fmla="*/ 449 h 4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1"/>
                    <a:gd name="T28" fmla="*/ 0 h 450"/>
                    <a:gd name="T29" fmla="*/ 301 w 301"/>
                    <a:gd name="T30" fmla="*/ 450 h 4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1" h="450">
                      <a:moveTo>
                        <a:pt x="16" y="449"/>
                      </a:moveTo>
                      <a:lnTo>
                        <a:pt x="0" y="340"/>
                      </a:lnTo>
                      <a:lnTo>
                        <a:pt x="0" y="32"/>
                      </a:lnTo>
                      <a:lnTo>
                        <a:pt x="200" y="0"/>
                      </a:lnTo>
                      <a:lnTo>
                        <a:pt x="284" y="284"/>
                      </a:lnTo>
                      <a:lnTo>
                        <a:pt x="280" y="324"/>
                      </a:lnTo>
                      <a:lnTo>
                        <a:pt x="280" y="368"/>
                      </a:lnTo>
                      <a:lnTo>
                        <a:pt x="300" y="405"/>
                      </a:lnTo>
                      <a:lnTo>
                        <a:pt x="16" y="449"/>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1" name="Freeform 40">
                  <a:extLst>
                    <a:ext uri="{FF2B5EF4-FFF2-40B4-BE49-F238E27FC236}">
                      <a16:creationId xmlns:a16="http://schemas.microsoft.com/office/drawing/2014/main" id="{655FB0C6-12DB-4F57-901A-0084D5617697}"/>
                    </a:ext>
                  </a:extLst>
                </p:cNvPr>
                <p:cNvSpPr>
                  <a:spLocks/>
                </p:cNvSpPr>
                <p:nvPr/>
              </p:nvSpPr>
              <p:spPr bwMode="gray">
                <a:xfrm>
                  <a:off x="5653453" y="2368531"/>
                  <a:ext cx="764295" cy="698187"/>
                </a:xfrm>
                <a:custGeom>
                  <a:avLst/>
                  <a:gdLst>
                    <a:gd name="T0" fmla="*/ 400 w 425"/>
                    <a:gd name="T1" fmla="*/ 429 h 462"/>
                    <a:gd name="T2" fmla="*/ 380 w 425"/>
                    <a:gd name="T3" fmla="*/ 421 h 462"/>
                    <a:gd name="T4" fmla="*/ 364 w 425"/>
                    <a:gd name="T5" fmla="*/ 413 h 462"/>
                    <a:gd name="T6" fmla="*/ 360 w 425"/>
                    <a:gd name="T7" fmla="*/ 445 h 462"/>
                    <a:gd name="T8" fmla="*/ 352 w 425"/>
                    <a:gd name="T9" fmla="*/ 445 h 462"/>
                    <a:gd name="T10" fmla="*/ 340 w 425"/>
                    <a:gd name="T11" fmla="*/ 433 h 462"/>
                    <a:gd name="T12" fmla="*/ 112 w 425"/>
                    <a:gd name="T13" fmla="*/ 461 h 462"/>
                    <a:gd name="T14" fmla="*/ 100 w 425"/>
                    <a:gd name="T15" fmla="*/ 437 h 462"/>
                    <a:gd name="T16" fmla="*/ 80 w 425"/>
                    <a:gd name="T17" fmla="*/ 400 h 462"/>
                    <a:gd name="T18" fmla="*/ 80 w 425"/>
                    <a:gd name="T19" fmla="*/ 356 h 462"/>
                    <a:gd name="T20" fmla="*/ 84 w 425"/>
                    <a:gd name="T21" fmla="*/ 316 h 462"/>
                    <a:gd name="T22" fmla="*/ 0 w 425"/>
                    <a:gd name="T23" fmla="*/ 32 h 462"/>
                    <a:gd name="T24" fmla="*/ 88 w 425"/>
                    <a:gd name="T25" fmla="*/ 20 h 462"/>
                    <a:gd name="T26" fmla="*/ 192 w 425"/>
                    <a:gd name="T27" fmla="*/ 0 h 462"/>
                    <a:gd name="T28" fmla="*/ 184 w 425"/>
                    <a:gd name="T29" fmla="*/ 28 h 462"/>
                    <a:gd name="T30" fmla="*/ 228 w 425"/>
                    <a:gd name="T31" fmla="*/ 64 h 462"/>
                    <a:gd name="T32" fmla="*/ 240 w 425"/>
                    <a:gd name="T33" fmla="*/ 92 h 462"/>
                    <a:gd name="T34" fmla="*/ 336 w 425"/>
                    <a:gd name="T35" fmla="*/ 164 h 462"/>
                    <a:gd name="T36" fmla="*/ 400 w 425"/>
                    <a:gd name="T37" fmla="*/ 240 h 462"/>
                    <a:gd name="T38" fmla="*/ 424 w 425"/>
                    <a:gd name="T39" fmla="*/ 256 h 462"/>
                    <a:gd name="T40" fmla="*/ 404 w 425"/>
                    <a:gd name="T41" fmla="*/ 316 h 462"/>
                    <a:gd name="T42" fmla="*/ 404 w 425"/>
                    <a:gd name="T43" fmla="*/ 360 h 462"/>
                    <a:gd name="T44" fmla="*/ 396 w 425"/>
                    <a:gd name="T45" fmla="*/ 376 h 462"/>
                    <a:gd name="T46" fmla="*/ 400 w 425"/>
                    <a:gd name="T47" fmla="*/ 429 h 4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5"/>
                    <a:gd name="T73" fmla="*/ 0 h 462"/>
                    <a:gd name="T74" fmla="*/ 425 w 425"/>
                    <a:gd name="T75" fmla="*/ 462 h 4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5" h="462">
                      <a:moveTo>
                        <a:pt x="400" y="429"/>
                      </a:moveTo>
                      <a:lnTo>
                        <a:pt x="380" y="421"/>
                      </a:lnTo>
                      <a:lnTo>
                        <a:pt x="364" y="413"/>
                      </a:lnTo>
                      <a:lnTo>
                        <a:pt x="360" y="445"/>
                      </a:lnTo>
                      <a:lnTo>
                        <a:pt x="352" y="445"/>
                      </a:lnTo>
                      <a:lnTo>
                        <a:pt x="340" y="433"/>
                      </a:lnTo>
                      <a:lnTo>
                        <a:pt x="112" y="461"/>
                      </a:lnTo>
                      <a:lnTo>
                        <a:pt x="100" y="437"/>
                      </a:lnTo>
                      <a:lnTo>
                        <a:pt x="80" y="400"/>
                      </a:lnTo>
                      <a:lnTo>
                        <a:pt x="80" y="356"/>
                      </a:lnTo>
                      <a:lnTo>
                        <a:pt x="84" y="316"/>
                      </a:lnTo>
                      <a:lnTo>
                        <a:pt x="0" y="32"/>
                      </a:lnTo>
                      <a:lnTo>
                        <a:pt x="88" y="20"/>
                      </a:lnTo>
                      <a:lnTo>
                        <a:pt x="192" y="0"/>
                      </a:lnTo>
                      <a:lnTo>
                        <a:pt x="184" y="28"/>
                      </a:lnTo>
                      <a:lnTo>
                        <a:pt x="228" y="64"/>
                      </a:lnTo>
                      <a:lnTo>
                        <a:pt x="240" y="92"/>
                      </a:lnTo>
                      <a:lnTo>
                        <a:pt x="336" y="164"/>
                      </a:lnTo>
                      <a:lnTo>
                        <a:pt x="400" y="240"/>
                      </a:lnTo>
                      <a:lnTo>
                        <a:pt x="424" y="256"/>
                      </a:lnTo>
                      <a:lnTo>
                        <a:pt x="404" y="316"/>
                      </a:lnTo>
                      <a:lnTo>
                        <a:pt x="404" y="360"/>
                      </a:lnTo>
                      <a:lnTo>
                        <a:pt x="396" y="376"/>
                      </a:lnTo>
                      <a:lnTo>
                        <a:pt x="400" y="429"/>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2" name="Freeform 41">
                  <a:extLst>
                    <a:ext uri="{FF2B5EF4-FFF2-40B4-BE49-F238E27FC236}">
                      <a16:creationId xmlns:a16="http://schemas.microsoft.com/office/drawing/2014/main" id="{518DC54D-67A9-4CA7-92B6-517488ED10FD}"/>
                    </a:ext>
                  </a:extLst>
                </p:cNvPr>
                <p:cNvSpPr>
                  <a:spLocks/>
                </p:cNvSpPr>
                <p:nvPr/>
              </p:nvSpPr>
              <p:spPr bwMode="gray">
                <a:xfrm>
                  <a:off x="5322557" y="2992667"/>
                  <a:ext cx="1404503" cy="829666"/>
                </a:xfrm>
                <a:custGeom>
                  <a:avLst/>
                  <a:gdLst>
                    <a:gd name="T0" fmla="*/ 584 w 781"/>
                    <a:gd name="T1" fmla="*/ 16 h 549"/>
                    <a:gd name="T2" fmla="*/ 600 w 781"/>
                    <a:gd name="T3" fmla="*/ 76 h 549"/>
                    <a:gd name="T4" fmla="*/ 668 w 781"/>
                    <a:gd name="T5" fmla="*/ 176 h 549"/>
                    <a:gd name="T6" fmla="*/ 696 w 781"/>
                    <a:gd name="T7" fmla="*/ 176 h 549"/>
                    <a:gd name="T8" fmla="*/ 700 w 781"/>
                    <a:gd name="T9" fmla="*/ 232 h 549"/>
                    <a:gd name="T10" fmla="*/ 756 w 781"/>
                    <a:gd name="T11" fmla="*/ 328 h 549"/>
                    <a:gd name="T12" fmla="*/ 768 w 781"/>
                    <a:gd name="T13" fmla="*/ 412 h 549"/>
                    <a:gd name="T14" fmla="*/ 780 w 781"/>
                    <a:gd name="T15" fmla="*/ 468 h 549"/>
                    <a:gd name="T16" fmla="*/ 768 w 781"/>
                    <a:gd name="T17" fmla="*/ 492 h 549"/>
                    <a:gd name="T18" fmla="*/ 748 w 781"/>
                    <a:gd name="T19" fmla="*/ 544 h 549"/>
                    <a:gd name="T20" fmla="*/ 732 w 781"/>
                    <a:gd name="T21" fmla="*/ 536 h 549"/>
                    <a:gd name="T22" fmla="*/ 708 w 781"/>
                    <a:gd name="T23" fmla="*/ 548 h 549"/>
                    <a:gd name="T24" fmla="*/ 688 w 781"/>
                    <a:gd name="T25" fmla="*/ 516 h 549"/>
                    <a:gd name="T26" fmla="*/ 624 w 781"/>
                    <a:gd name="T27" fmla="*/ 468 h 549"/>
                    <a:gd name="T28" fmla="*/ 604 w 781"/>
                    <a:gd name="T29" fmla="*/ 412 h 549"/>
                    <a:gd name="T30" fmla="*/ 572 w 781"/>
                    <a:gd name="T31" fmla="*/ 396 h 549"/>
                    <a:gd name="T32" fmla="*/ 540 w 781"/>
                    <a:gd name="T33" fmla="*/ 364 h 549"/>
                    <a:gd name="T34" fmla="*/ 524 w 781"/>
                    <a:gd name="T35" fmla="*/ 304 h 549"/>
                    <a:gd name="T36" fmla="*/ 508 w 781"/>
                    <a:gd name="T37" fmla="*/ 304 h 549"/>
                    <a:gd name="T38" fmla="*/ 500 w 781"/>
                    <a:gd name="T39" fmla="*/ 272 h 549"/>
                    <a:gd name="T40" fmla="*/ 504 w 781"/>
                    <a:gd name="T41" fmla="*/ 236 h 549"/>
                    <a:gd name="T42" fmla="*/ 496 w 781"/>
                    <a:gd name="T43" fmla="*/ 172 h 549"/>
                    <a:gd name="T44" fmla="*/ 460 w 781"/>
                    <a:gd name="T45" fmla="*/ 144 h 549"/>
                    <a:gd name="T46" fmla="*/ 428 w 781"/>
                    <a:gd name="T47" fmla="*/ 144 h 549"/>
                    <a:gd name="T48" fmla="*/ 416 w 781"/>
                    <a:gd name="T49" fmla="*/ 116 h 549"/>
                    <a:gd name="T50" fmla="*/ 348 w 781"/>
                    <a:gd name="T51" fmla="*/ 112 h 549"/>
                    <a:gd name="T52" fmla="*/ 340 w 781"/>
                    <a:gd name="T53" fmla="*/ 128 h 549"/>
                    <a:gd name="T54" fmla="*/ 280 w 781"/>
                    <a:gd name="T55" fmla="*/ 156 h 549"/>
                    <a:gd name="T56" fmla="*/ 268 w 781"/>
                    <a:gd name="T57" fmla="*/ 136 h 549"/>
                    <a:gd name="T58" fmla="*/ 244 w 781"/>
                    <a:gd name="T59" fmla="*/ 124 h 549"/>
                    <a:gd name="T60" fmla="*/ 236 w 781"/>
                    <a:gd name="T61" fmla="*/ 112 h 549"/>
                    <a:gd name="T62" fmla="*/ 224 w 781"/>
                    <a:gd name="T63" fmla="*/ 116 h 549"/>
                    <a:gd name="T64" fmla="*/ 196 w 781"/>
                    <a:gd name="T65" fmla="*/ 112 h 549"/>
                    <a:gd name="T66" fmla="*/ 188 w 781"/>
                    <a:gd name="T67" fmla="*/ 100 h 549"/>
                    <a:gd name="T68" fmla="*/ 144 w 781"/>
                    <a:gd name="T69" fmla="*/ 112 h 549"/>
                    <a:gd name="T70" fmla="*/ 136 w 781"/>
                    <a:gd name="T71" fmla="*/ 100 h 549"/>
                    <a:gd name="T72" fmla="*/ 116 w 781"/>
                    <a:gd name="T73" fmla="*/ 116 h 549"/>
                    <a:gd name="T74" fmla="*/ 88 w 781"/>
                    <a:gd name="T75" fmla="*/ 112 h 549"/>
                    <a:gd name="T76" fmla="*/ 72 w 781"/>
                    <a:gd name="T77" fmla="*/ 132 h 549"/>
                    <a:gd name="T78" fmla="*/ 52 w 781"/>
                    <a:gd name="T79" fmla="*/ 132 h 549"/>
                    <a:gd name="T80" fmla="*/ 56 w 781"/>
                    <a:gd name="T81" fmla="*/ 116 h 549"/>
                    <a:gd name="T82" fmla="*/ 44 w 781"/>
                    <a:gd name="T83" fmla="*/ 96 h 549"/>
                    <a:gd name="T84" fmla="*/ 40 w 781"/>
                    <a:gd name="T85" fmla="*/ 116 h 549"/>
                    <a:gd name="T86" fmla="*/ 8 w 781"/>
                    <a:gd name="T87" fmla="*/ 124 h 549"/>
                    <a:gd name="T88" fmla="*/ 0 w 781"/>
                    <a:gd name="T89" fmla="*/ 68 h 549"/>
                    <a:gd name="T90" fmla="*/ 284 w 781"/>
                    <a:gd name="T91" fmla="*/ 24 h 549"/>
                    <a:gd name="T92" fmla="*/ 296 w 781"/>
                    <a:gd name="T93" fmla="*/ 48 h 549"/>
                    <a:gd name="T94" fmla="*/ 524 w 781"/>
                    <a:gd name="T95" fmla="*/ 20 h 549"/>
                    <a:gd name="T96" fmla="*/ 536 w 781"/>
                    <a:gd name="T97" fmla="*/ 32 h 549"/>
                    <a:gd name="T98" fmla="*/ 544 w 781"/>
                    <a:gd name="T99" fmla="*/ 32 h 549"/>
                    <a:gd name="T100" fmla="*/ 548 w 781"/>
                    <a:gd name="T101" fmla="*/ 0 h 549"/>
                    <a:gd name="T102" fmla="*/ 564 w 781"/>
                    <a:gd name="T103" fmla="*/ 8 h 549"/>
                    <a:gd name="T104" fmla="*/ 584 w 781"/>
                    <a:gd name="T105" fmla="*/ 16 h 5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1"/>
                    <a:gd name="T160" fmla="*/ 0 h 549"/>
                    <a:gd name="T161" fmla="*/ 781 w 781"/>
                    <a:gd name="T162" fmla="*/ 549 h 5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1" h="549">
                      <a:moveTo>
                        <a:pt x="584" y="16"/>
                      </a:moveTo>
                      <a:lnTo>
                        <a:pt x="600" y="76"/>
                      </a:lnTo>
                      <a:lnTo>
                        <a:pt x="668" y="176"/>
                      </a:lnTo>
                      <a:lnTo>
                        <a:pt x="696" y="176"/>
                      </a:lnTo>
                      <a:lnTo>
                        <a:pt x="700" y="232"/>
                      </a:lnTo>
                      <a:lnTo>
                        <a:pt x="756" y="328"/>
                      </a:lnTo>
                      <a:lnTo>
                        <a:pt x="768" y="412"/>
                      </a:lnTo>
                      <a:lnTo>
                        <a:pt x="780" y="468"/>
                      </a:lnTo>
                      <a:lnTo>
                        <a:pt x="768" y="492"/>
                      </a:lnTo>
                      <a:lnTo>
                        <a:pt x="748" y="544"/>
                      </a:lnTo>
                      <a:lnTo>
                        <a:pt x="732" y="536"/>
                      </a:lnTo>
                      <a:lnTo>
                        <a:pt x="708" y="548"/>
                      </a:lnTo>
                      <a:lnTo>
                        <a:pt x="688" y="516"/>
                      </a:lnTo>
                      <a:lnTo>
                        <a:pt x="624" y="468"/>
                      </a:lnTo>
                      <a:lnTo>
                        <a:pt x="604" y="412"/>
                      </a:lnTo>
                      <a:lnTo>
                        <a:pt x="572" y="396"/>
                      </a:lnTo>
                      <a:lnTo>
                        <a:pt x="540" y="364"/>
                      </a:lnTo>
                      <a:lnTo>
                        <a:pt x="524" y="304"/>
                      </a:lnTo>
                      <a:lnTo>
                        <a:pt x="508" y="304"/>
                      </a:lnTo>
                      <a:lnTo>
                        <a:pt x="500" y="272"/>
                      </a:lnTo>
                      <a:lnTo>
                        <a:pt x="504" y="236"/>
                      </a:lnTo>
                      <a:lnTo>
                        <a:pt x="496" y="172"/>
                      </a:lnTo>
                      <a:lnTo>
                        <a:pt x="460" y="144"/>
                      </a:lnTo>
                      <a:lnTo>
                        <a:pt x="428" y="144"/>
                      </a:lnTo>
                      <a:lnTo>
                        <a:pt x="416" y="116"/>
                      </a:lnTo>
                      <a:lnTo>
                        <a:pt x="348" y="112"/>
                      </a:lnTo>
                      <a:lnTo>
                        <a:pt x="340" y="128"/>
                      </a:lnTo>
                      <a:lnTo>
                        <a:pt x="280" y="156"/>
                      </a:lnTo>
                      <a:lnTo>
                        <a:pt x="268" y="136"/>
                      </a:lnTo>
                      <a:lnTo>
                        <a:pt x="244" y="124"/>
                      </a:lnTo>
                      <a:lnTo>
                        <a:pt x="236" y="112"/>
                      </a:lnTo>
                      <a:lnTo>
                        <a:pt x="224" y="116"/>
                      </a:lnTo>
                      <a:lnTo>
                        <a:pt x="196" y="112"/>
                      </a:lnTo>
                      <a:lnTo>
                        <a:pt x="188" y="100"/>
                      </a:lnTo>
                      <a:lnTo>
                        <a:pt x="144" y="112"/>
                      </a:lnTo>
                      <a:lnTo>
                        <a:pt x="136" y="100"/>
                      </a:lnTo>
                      <a:lnTo>
                        <a:pt x="116" y="116"/>
                      </a:lnTo>
                      <a:lnTo>
                        <a:pt x="88" y="112"/>
                      </a:lnTo>
                      <a:lnTo>
                        <a:pt x="72" y="132"/>
                      </a:lnTo>
                      <a:lnTo>
                        <a:pt x="52" y="132"/>
                      </a:lnTo>
                      <a:lnTo>
                        <a:pt x="56" y="116"/>
                      </a:lnTo>
                      <a:lnTo>
                        <a:pt x="44" y="96"/>
                      </a:lnTo>
                      <a:lnTo>
                        <a:pt x="40" y="116"/>
                      </a:lnTo>
                      <a:lnTo>
                        <a:pt x="8" y="124"/>
                      </a:lnTo>
                      <a:lnTo>
                        <a:pt x="0" y="68"/>
                      </a:lnTo>
                      <a:lnTo>
                        <a:pt x="284" y="24"/>
                      </a:lnTo>
                      <a:lnTo>
                        <a:pt x="296" y="48"/>
                      </a:lnTo>
                      <a:lnTo>
                        <a:pt x="524" y="20"/>
                      </a:lnTo>
                      <a:lnTo>
                        <a:pt x="536" y="32"/>
                      </a:lnTo>
                      <a:lnTo>
                        <a:pt x="544" y="32"/>
                      </a:lnTo>
                      <a:lnTo>
                        <a:pt x="548" y="0"/>
                      </a:lnTo>
                      <a:lnTo>
                        <a:pt x="564" y="8"/>
                      </a:lnTo>
                      <a:lnTo>
                        <a:pt x="584" y="16"/>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grpSp>
          <p:nvGrpSpPr>
            <p:cNvPr id="20" name="Group 114">
              <a:extLst>
                <a:ext uri="{FF2B5EF4-FFF2-40B4-BE49-F238E27FC236}">
                  <a16:creationId xmlns:a16="http://schemas.microsoft.com/office/drawing/2014/main" id="{A2BB59B8-F33A-4A6A-B6A6-53AE98E33C94}"/>
                </a:ext>
              </a:extLst>
            </p:cNvPr>
            <p:cNvGrpSpPr/>
            <p:nvPr/>
          </p:nvGrpSpPr>
          <p:grpSpPr bwMode="gray">
            <a:xfrm>
              <a:off x="7909998" y="1175656"/>
              <a:ext cx="1634940" cy="2056726"/>
              <a:chOff x="6173460" y="0"/>
              <a:chExt cx="1478236" cy="1509722"/>
            </a:xfrm>
            <a:solidFill>
              <a:schemeClr val="bg1">
                <a:lumMod val="85000"/>
              </a:schemeClr>
            </a:solidFill>
            <a:effectLst/>
          </p:grpSpPr>
          <p:sp>
            <p:nvSpPr>
              <p:cNvPr id="37" name="Freeform 26">
                <a:extLst>
                  <a:ext uri="{FF2B5EF4-FFF2-40B4-BE49-F238E27FC236}">
                    <a16:creationId xmlns:a16="http://schemas.microsoft.com/office/drawing/2014/main" id="{D0E58257-1B1D-4F95-85B0-B68BF3BDBD1A}"/>
                  </a:ext>
                </a:extLst>
              </p:cNvPr>
              <p:cNvSpPr>
                <a:spLocks/>
              </p:cNvSpPr>
              <p:nvPr/>
            </p:nvSpPr>
            <p:spPr bwMode="gray">
              <a:xfrm>
                <a:off x="6899987" y="442794"/>
                <a:ext cx="217600" cy="412567"/>
              </a:xfrm>
              <a:custGeom>
                <a:avLst/>
                <a:gdLst>
                  <a:gd name="T0" fmla="*/ 4 w 121"/>
                  <a:gd name="T1" fmla="*/ 92 h 273"/>
                  <a:gd name="T2" fmla="*/ 0 w 121"/>
                  <a:gd name="T3" fmla="*/ 40 h 273"/>
                  <a:gd name="T4" fmla="*/ 100 w 121"/>
                  <a:gd name="T5" fmla="*/ 0 h 273"/>
                  <a:gd name="T6" fmla="*/ 120 w 121"/>
                  <a:gd name="T7" fmla="*/ 52 h 273"/>
                  <a:gd name="T8" fmla="*/ 116 w 121"/>
                  <a:gd name="T9" fmla="*/ 76 h 273"/>
                  <a:gd name="T10" fmla="*/ 104 w 121"/>
                  <a:gd name="T11" fmla="*/ 104 h 273"/>
                  <a:gd name="T12" fmla="*/ 104 w 121"/>
                  <a:gd name="T13" fmla="*/ 128 h 273"/>
                  <a:gd name="T14" fmla="*/ 96 w 121"/>
                  <a:gd name="T15" fmla="*/ 168 h 273"/>
                  <a:gd name="T16" fmla="*/ 120 w 121"/>
                  <a:gd name="T17" fmla="*/ 252 h 273"/>
                  <a:gd name="T18" fmla="*/ 68 w 121"/>
                  <a:gd name="T19" fmla="*/ 272 h 273"/>
                  <a:gd name="T20" fmla="*/ 56 w 121"/>
                  <a:gd name="T21" fmla="*/ 208 h 273"/>
                  <a:gd name="T22" fmla="*/ 52 w 121"/>
                  <a:gd name="T23" fmla="*/ 200 h 273"/>
                  <a:gd name="T24" fmla="*/ 40 w 121"/>
                  <a:gd name="T25" fmla="*/ 192 h 273"/>
                  <a:gd name="T26" fmla="*/ 32 w 121"/>
                  <a:gd name="T27" fmla="*/ 140 h 273"/>
                  <a:gd name="T28" fmla="*/ 4 w 121"/>
                  <a:gd name="T29" fmla="*/ 92 h 2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273"/>
                  <a:gd name="T47" fmla="*/ 121 w 121"/>
                  <a:gd name="T48" fmla="*/ 273 h 2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273">
                    <a:moveTo>
                      <a:pt x="4" y="92"/>
                    </a:moveTo>
                    <a:lnTo>
                      <a:pt x="0" y="40"/>
                    </a:lnTo>
                    <a:lnTo>
                      <a:pt x="100" y="0"/>
                    </a:lnTo>
                    <a:lnTo>
                      <a:pt x="120" y="52"/>
                    </a:lnTo>
                    <a:lnTo>
                      <a:pt x="116" y="76"/>
                    </a:lnTo>
                    <a:lnTo>
                      <a:pt x="104" y="104"/>
                    </a:lnTo>
                    <a:lnTo>
                      <a:pt x="104" y="128"/>
                    </a:lnTo>
                    <a:lnTo>
                      <a:pt x="96" y="168"/>
                    </a:lnTo>
                    <a:lnTo>
                      <a:pt x="120" y="252"/>
                    </a:lnTo>
                    <a:lnTo>
                      <a:pt x="68" y="272"/>
                    </a:lnTo>
                    <a:lnTo>
                      <a:pt x="56" y="208"/>
                    </a:lnTo>
                    <a:lnTo>
                      <a:pt x="52" y="200"/>
                    </a:lnTo>
                    <a:lnTo>
                      <a:pt x="40" y="192"/>
                    </a:lnTo>
                    <a:lnTo>
                      <a:pt x="32" y="140"/>
                    </a:lnTo>
                    <a:lnTo>
                      <a:pt x="4" y="9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8" name="Freeform 27">
                <a:extLst>
                  <a:ext uri="{FF2B5EF4-FFF2-40B4-BE49-F238E27FC236}">
                    <a16:creationId xmlns:a16="http://schemas.microsoft.com/office/drawing/2014/main" id="{874FA9E9-110F-4CAA-89CA-5F20622ADFC2}"/>
                  </a:ext>
                </a:extLst>
              </p:cNvPr>
              <p:cNvSpPr>
                <a:spLocks/>
              </p:cNvSpPr>
              <p:nvPr/>
            </p:nvSpPr>
            <p:spPr bwMode="gray">
              <a:xfrm>
                <a:off x="7072629" y="424659"/>
                <a:ext cx="239180" cy="400478"/>
              </a:xfrm>
              <a:custGeom>
                <a:avLst/>
                <a:gdLst>
                  <a:gd name="T0" fmla="*/ 44 w 133"/>
                  <a:gd name="T1" fmla="*/ 0 h 265"/>
                  <a:gd name="T2" fmla="*/ 4 w 133"/>
                  <a:gd name="T3" fmla="*/ 12 h 265"/>
                  <a:gd name="T4" fmla="*/ 24 w 133"/>
                  <a:gd name="T5" fmla="*/ 64 h 265"/>
                  <a:gd name="T6" fmla="*/ 20 w 133"/>
                  <a:gd name="T7" fmla="*/ 88 h 265"/>
                  <a:gd name="T8" fmla="*/ 8 w 133"/>
                  <a:gd name="T9" fmla="*/ 116 h 265"/>
                  <a:gd name="T10" fmla="*/ 8 w 133"/>
                  <a:gd name="T11" fmla="*/ 140 h 265"/>
                  <a:gd name="T12" fmla="*/ 0 w 133"/>
                  <a:gd name="T13" fmla="*/ 180 h 265"/>
                  <a:gd name="T14" fmla="*/ 24 w 133"/>
                  <a:gd name="T15" fmla="*/ 264 h 265"/>
                  <a:gd name="T16" fmla="*/ 92 w 133"/>
                  <a:gd name="T17" fmla="*/ 244 h 265"/>
                  <a:gd name="T18" fmla="*/ 108 w 133"/>
                  <a:gd name="T19" fmla="*/ 220 h 265"/>
                  <a:gd name="T20" fmla="*/ 132 w 133"/>
                  <a:gd name="T21" fmla="*/ 212 h 265"/>
                  <a:gd name="T22" fmla="*/ 132 w 133"/>
                  <a:gd name="T23" fmla="*/ 192 h 265"/>
                  <a:gd name="T24" fmla="*/ 44 w 133"/>
                  <a:gd name="T25" fmla="*/ 0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265"/>
                  <a:gd name="T41" fmla="*/ 133 w 133"/>
                  <a:gd name="T42" fmla="*/ 265 h 2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265">
                    <a:moveTo>
                      <a:pt x="44" y="0"/>
                    </a:moveTo>
                    <a:lnTo>
                      <a:pt x="4" y="12"/>
                    </a:lnTo>
                    <a:lnTo>
                      <a:pt x="24" y="64"/>
                    </a:lnTo>
                    <a:lnTo>
                      <a:pt x="20" y="88"/>
                    </a:lnTo>
                    <a:lnTo>
                      <a:pt x="8" y="116"/>
                    </a:lnTo>
                    <a:lnTo>
                      <a:pt x="8" y="140"/>
                    </a:lnTo>
                    <a:lnTo>
                      <a:pt x="0" y="180"/>
                    </a:lnTo>
                    <a:lnTo>
                      <a:pt x="24" y="264"/>
                    </a:lnTo>
                    <a:lnTo>
                      <a:pt x="92" y="244"/>
                    </a:lnTo>
                    <a:lnTo>
                      <a:pt x="108" y="220"/>
                    </a:lnTo>
                    <a:lnTo>
                      <a:pt x="132" y="212"/>
                    </a:lnTo>
                    <a:lnTo>
                      <a:pt x="132" y="192"/>
                    </a:lnTo>
                    <a:lnTo>
                      <a:pt x="44" y="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9" name="Freeform 28">
                <a:extLst>
                  <a:ext uri="{FF2B5EF4-FFF2-40B4-BE49-F238E27FC236}">
                    <a16:creationId xmlns:a16="http://schemas.microsoft.com/office/drawing/2014/main" id="{80194534-7FE8-4C2A-B1EA-16EDC3717C90}"/>
                  </a:ext>
                </a:extLst>
              </p:cNvPr>
              <p:cNvSpPr>
                <a:spLocks/>
              </p:cNvSpPr>
              <p:nvPr/>
            </p:nvSpPr>
            <p:spPr bwMode="gray">
              <a:xfrm>
                <a:off x="7153555" y="0"/>
                <a:ext cx="498141" cy="720858"/>
              </a:xfrm>
              <a:custGeom>
                <a:avLst/>
                <a:gdLst>
                  <a:gd name="T0" fmla="*/ 0 w 277"/>
                  <a:gd name="T1" fmla="*/ 284 h 477"/>
                  <a:gd name="T2" fmla="*/ 88 w 277"/>
                  <a:gd name="T3" fmla="*/ 476 h 477"/>
                  <a:gd name="T4" fmla="*/ 96 w 277"/>
                  <a:gd name="T5" fmla="*/ 476 h 477"/>
                  <a:gd name="T6" fmla="*/ 96 w 277"/>
                  <a:gd name="T7" fmla="*/ 404 h 477"/>
                  <a:gd name="T8" fmla="*/ 88 w 277"/>
                  <a:gd name="T9" fmla="*/ 400 h 477"/>
                  <a:gd name="T10" fmla="*/ 108 w 277"/>
                  <a:gd name="T11" fmla="*/ 356 h 477"/>
                  <a:gd name="T12" fmla="*/ 116 w 277"/>
                  <a:gd name="T13" fmla="*/ 360 h 477"/>
                  <a:gd name="T14" fmla="*/ 136 w 277"/>
                  <a:gd name="T15" fmla="*/ 340 h 477"/>
                  <a:gd name="T16" fmla="*/ 152 w 277"/>
                  <a:gd name="T17" fmla="*/ 308 h 477"/>
                  <a:gd name="T18" fmla="*/ 152 w 277"/>
                  <a:gd name="T19" fmla="*/ 292 h 477"/>
                  <a:gd name="T20" fmla="*/ 156 w 277"/>
                  <a:gd name="T21" fmla="*/ 284 h 477"/>
                  <a:gd name="T22" fmla="*/ 184 w 277"/>
                  <a:gd name="T23" fmla="*/ 284 h 477"/>
                  <a:gd name="T24" fmla="*/ 204 w 277"/>
                  <a:gd name="T25" fmla="*/ 268 h 477"/>
                  <a:gd name="T26" fmla="*/ 236 w 277"/>
                  <a:gd name="T27" fmla="*/ 212 h 477"/>
                  <a:gd name="T28" fmla="*/ 256 w 277"/>
                  <a:gd name="T29" fmla="*/ 208 h 477"/>
                  <a:gd name="T30" fmla="*/ 272 w 277"/>
                  <a:gd name="T31" fmla="*/ 200 h 477"/>
                  <a:gd name="T32" fmla="*/ 276 w 277"/>
                  <a:gd name="T33" fmla="*/ 176 h 477"/>
                  <a:gd name="T34" fmla="*/ 260 w 277"/>
                  <a:gd name="T35" fmla="*/ 160 h 477"/>
                  <a:gd name="T36" fmla="*/ 252 w 277"/>
                  <a:gd name="T37" fmla="*/ 164 h 477"/>
                  <a:gd name="T38" fmla="*/ 244 w 277"/>
                  <a:gd name="T39" fmla="*/ 144 h 477"/>
                  <a:gd name="T40" fmla="*/ 244 w 277"/>
                  <a:gd name="T41" fmla="*/ 128 h 477"/>
                  <a:gd name="T42" fmla="*/ 228 w 277"/>
                  <a:gd name="T43" fmla="*/ 112 h 477"/>
                  <a:gd name="T44" fmla="*/ 176 w 277"/>
                  <a:gd name="T45" fmla="*/ 16 h 477"/>
                  <a:gd name="T46" fmla="*/ 160 w 277"/>
                  <a:gd name="T47" fmla="*/ 16 h 477"/>
                  <a:gd name="T48" fmla="*/ 148 w 277"/>
                  <a:gd name="T49" fmla="*/ 4 h 477"/>
                  <a:gd name="T50" fmla="*/ 124 w 277"/>
                  <a:gd name="T51" fmla="*/ 0 h 477"/>
                  <a:gd name="T52" fmla="*/ 116 w 277"/>
                  <a:gd name="T53" fmla="*/ 12 h 477"/>
                  <a:gd name="T54" fmla="*/ 112 w 277"/>
                  <a:gd name="T55" fmla="*/ 20 h 477"/>
                  <a:gd name="T56" fmla="*/ 96 w 277"/>
                  <a:gd name="T57" fmla="*/ 24 h 477"/>
                  <a:gd name="T58" fmla="*/ 88 w 277"/>
                  <a:gd name="T59" fmla="*/ 16 h 477"/>
                  <a:gd name="T60" fmla="*/ 72 w 277"/>
                  <a:gd name="T61" fmla="*/ 16 h 477"/>
                  <a:gd name="T62" fmla="*/ 40 w 277"/>
                  <a:gd name="T63" fmla="*/ 128 h 477"/>
                  <a:gd name="T64" fmla="*/ 40 w 277"/>
                  <a:gd name="T65" fmla="*/ 208 h 477"/>
                  <a:gd name="T66" fmla="*/ 28 w 277"/>
                  <a:gd name="T67" fmla="*/ 224 h 477"/>
                  <a:gd name="T68" fmla="*/ 24 w 277"/>
                  <a:gd name="T69" fmla="*/ 244 h 477"/>
                  <a:gd name="T70" fmla="*/ 16 w 277"/>
                  <a:gd name="T71" fmla="*/ 248 h 477"/>
                  <a:gd name="T72" fmla="*/ 16 w 277"/>
                  <a:gd name="T73" fmla="*/ 260 h 477"/>
                  <a:gd name="T74" fmla="*/ 0 w 277"/>
                  <a:gd name="T75" fmla="*/ 284 h 4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7"/>
                  <a:gd name="T115" fmla="*/ 0 h 477"/>
                  <a:gd name="T116" fmla="*/ 277 w 277"/>
                  <a:gd name="T117" fmla="*/ 477 h 4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7" h="477">
                    <a:moveTo>
                      <a:pt x="0" y="284"/>
                    </a:moveTo>
                    <a:lnTo>
                      <a:pt x="88" y="476"/>
                    </a:lnTo>
                    <a:lnTo>
                      <a:pt x="96" y="476"/>
                    </a:lnTo>
                    <a:lnTo>
                      <a:pt x="96" y="404"/>
                    </a:lnTo>
                    <a:lnTo>
                      <a:pt x="88" y="400"/>
                    </a:lnTo>
                    <a:lnTo>
                      <a:pt x="108" y="356"/>
                    </a:lnTo>
                    <a:lnTo>
                      <a:pt x="116" y="360"/>
                    </a:lnTo>
                    <a:lnTo>
                      <a:pt x="136" y="340"/>
                    </a:lnTo>
                    <a:lnTo>
                      <a:pt x="152" y="308"/>
                    </a:lnTo>
                    <a:lnTo>
                      <a:pt x="152" y="292"/>
                    </a:lnTo>
                    <a:lnTo>
                      <a:pt x="156" y="284"/>
                    </a:lnTo>
                    <a:lnTo>
                      <a:pt x="184" y="284"/>
                    </a:lnTo>
                    <a:lnTo>
                      <a:pt x="204" y="268"/>
                    </a:lnTo>
                    <a:lnTo>
                      <a:pt x="236" y="212"/>
                    </a:lnTo>
                    <a:lnTo>
                      <a:pt x="256" y="208"/>
                    </a:lnTo>
                    <a:lnTo>
                      <a:pt x="272" y="200"/>
                    </a:lnTo>
                    <a:lnTo>
                      <a:pt x="276" y="176"/>
                    </a:lnTo>
                    <a:lnTo>
                      <a:pt x="260" y="160"/>
                    </a:lnTo>
                    <a:lnTo>
                      <a:pt x="252" y="164"/>
                    </a:lnTo>
                    <a:lnTo>
                      <a:pt x="244" y="144"/>
                    </a:lnTo>
                    <a:lnTo>
                      <a:pt x="244" y="128"/>
                    </a:lnTo>
                    <a:lnTo>
                      <a:pt x="228" y="112"/>
                    </a:lnTo>
                    <a:lnTo>
                      <a:pt x="176" y="16"/>
                    </a:lnTo>
                    <a:lnTo>
                      <a:pt x="160" y="16"/>
                    </a:lnTo>
                    <a:lnTo>
                      <a:pt x="148" y="4"/>
                    </a:lnTo>
                    <a:lnTo>
                      <a:pt x="124" y="0"/>
                    </a:lnTo>
                    <a:lnTo>
                      <a:pt x="116" y="12"/>
                    </a:lnTo>
                    <a:lnTo>
                      <a:pt x="112" y="20"/>
                    </a:lnTo>
                    <a:lnTo>
                      <a:pt x="96" y="24"/>
                    </a:lnTo>
                    <a:lnTo>
                      <a:pt x="88" y="16"/>
                    </a:lnTo>
                    <a:lnTo>
                      <a:pt x="72" y="16"/>
                    </a:lnTo>
                    <a:lnTo>
                      <a:pt x="40" y="128"/>
                    </a:lnTo>
                    <a:lnTo>
                      <a:pt x="40" y="208"/>
                    </a:lnTo>
                    <a:lnTo>
                      <a:pt x="28" y="224"/>
                    </a:lnTo>
                    <a:lnTo>
                      <a:pt x="24" y="244"/>
                    </a:lnTo>
                    <a:lnTo>
                      <a:pt x="16" y="248"/>
                    </a:lnTo>
                    <a:lnTo>
                      <a:pt x="16" y="260"/>
                    </a:lnTo>
                    <a:lnTo>
                      <a:pt x="0" y="28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0" name="Freeform 29">
                <a:extLst>
                  <a:ext uri="{FF2B5EF4-FFF2-40B4-BE49-F238E27FC236}">
                    <a16:creationId xmlns:a16="http://schemas.microsoft.com/office/drawing/2014/main" id="{8226DF41-05C2-4CE7-A1C0-9111CF03846D}"/>
                  </a:ext>
                </a:extLst>
              </p:cNvPr>
              <p:cNvSpPr>
                <a:spLocks/>
              </p:cNvSpPr>
              <p:nvPr/>
            </p:nvSpPr>
            <p:spPr bwMode="gray">
              <a:xfrm>
                <a:off x="7022274" y="745039"/>
                <a:ext cx="454981" cy="225174"/>
              </a:xfrm>
              <a:custGeom>
                <a:avLst/>
                <a:gdLst>
                  <a:gd name="T0" fmla="*/ 52 w 253"/>
                  <a:gd name="T1" fmla="*/ 52 h 149"/>
                  <a:gd name="T2" fmla="*/ 120 w 253"/>
                  <a:gd name="T3" fmla="*/ 32 h 149"/>
                  <a:gd name="T4" fmla="*/ 136 w 253"/>
                  <a:gd name="T5" fmla="*/ 8 h 149"/>
                  <a:gd name="T6" fmla="*/ 160 w 253"/>
                  <a:gd name="T7" fmla="*/ 0 h 149"/>
                  <a:gd name="T8" fmla="*/ 156 w 253"/>
                  <a:gd name="T9" fmla="*/ 12 h 149"/>
                  <a:gd name="T10" fmla="*/ 168 w 253"/>
                  <a:gd name="T11" fmla="*/ 24 h 149"/>
                  <a:gd name="T12" fmla="*/ 180 w 253"/>
                  <a:gd name="T13" fmla="*/ 24 h 149"/>
                  <a:gd name="T14" fmla="*/ 172 w 253"/>
                  <a:gd name="T15" fmla="*/ 36 h 149"/>
                  <a:gd name="T16" fmla="*/ 168 w 253"/>
                  <a:gd name="T17" fmla="*/ 44 h 149"/>
                  <a:gd name="T18" fmla="*/ 168 w 253"/>
                  <a:gd name="T19" fmla="*/ 56 h 149"/>
                  <a:gd name="T20" fmla="*/ 180 w 253"/>
                  <a:gd name="T21" fmla="*/ 60 h 149"/>
                  <a:gd name="T22" fmla="*/ 188 w 253"/>
                  <a:gd name="T23" fmla="*/ 60 h 149"/>
                  <a:gd name="T24" fmla="*/ 200 w 253"/>
                  <a:gd name="T25" fmla="*/ 72 h 149"/>
                  <a:gd name="T26" fmla="*/ 204 w 253"/>
                  <a:gd name="T27" fmla="*/ 92 h 149"/>
                  <a:gd name="T28" fmla="*/ 232 w 253"/>
                  <a:gd name="T29" fmla="*/ 92 h 149"/>
                  <a:gd name="T30" fmla="*/ 244 w 253"/>
                  <a:gd name="T31" fmla="*/ 84 h 149"/>
                  <a:gd name="T32" fmla="*/ 240 w 253"/>
                  <a:gd name="T33" fmla="*/ 76 h 149"/>
                  <a:gd name="T34" fmla="*/ 228 w 253"/>
                  <a:gd name="T35" fmla="*/ 68 h 149"/>
                  <a:gd name="T36" fmla="*/ 228 w 253"/>
                  <a:gd name="T37" fmla="*/ 64 h 149"/>
                  <a:gd name="T38" fmla="*/ 244 w 253"/>
                  <a:gd name="T39" fmla="*/ 72 h 149"/>
                  <a:gd name="T40" fmla="*/ 252 w 253"/>
                  <a:gd name="T41" fmla="*/ 84 h 149"/>
                  <a:gd name="T42" fmla="*/ 252 w 253"/>
                  <a:gd name="T43" fmla="*/ 96 h 149"/>
                  <a:gd name="T44" fmla="*/ 224 w 253"/>
                  <a:gd name="T45" fmla="*/ 108 h 149"/>
                  <a:gd name="T46" fmla="*/ 216 w 253"/>
                  <a:gd name="T47" fmla="*/ 120 h 149"/>
                  <a:gd name="T48" fmla="*/ 204 w 253"/>
                  <a:gd name="T49" fmla="*/ 104 h 149"/>
                  <a:gd name="T50" fmla="*/ 200 w 253"/>
                  <a:gd name="T51" fmla="*/ 120 h 149"/>
                  <a:gd name="T52" fmla="*/ 192 w 253"/>
                  <a:gd name="T53" fmla="*/ 132 h 149"/>
                  <a:gd name="T54" fmla="*/ 184 w 253"/>
                  <a:gd name="T55" fmla="*/ 132 h 149"/>
                  <a:gd name="T56" fmla="*/ 164 w 253"/>
                  <a:gd name="T57" fmla="*/ 112 h 149"/>
                  <a:gd name="T58" fmla="*/ 156 w 253"/>
                  <a:gd name="T59" fmla="*/ 112 h 149"/>
                  <a:gd name="T60" fmla="*/ 148 w 253"/>
                  <a:gd name="T61" fmla="*/ 100 h 149"/>
                  <a:gd name="T62" fmla="*/ 116 w 253"/>
                  <a:gd name="T63" fmla="*/ 112 h 149"/>
                  <a:gd name="T64" fmla="*/ 16 w 253"/>
                  <a:gd name="T65" fmla="*/ 148 h 149"/>
                  <a:gd name="T66" fmla="*/ 0 w 253"/>
                  <a:gd name="T67" fmla="*/ 72 h 149"/>
                  <a:gd name="T68" fmla="*/ 52 w 253"/>
                  <a:gd name="T69" fmla="*/ 52 h 1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3"/>
                  <a:gd name="T106" fmla="*/ 0 h 149"/>
                  <a:gd name="T107" fmla="*/ 253 w 253"/>
                  <a:gd name="T108" fmla="*/ 149 h 1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3" h="149">
                    <a:moveTo>
                      <a:pt x="52" y="52"/>
                    </a:moveTo>
                    <a:lnTo>
                      <a:pt x="120" y="32"/>
                    </a:lnTo>
                    <a:lnTo>
                      <a:pt x="136" y="8"/>
                    </a:lnTo>
                    <a:lnTo>
                      <a:pt x="160" y="0"/>
                    </a:lnTo>
                    <a:lnTo>
                      <a:pt x="156" y="12"/>
                    </a:lnTo>
                    <a:lnTo>
                      <a:pt x="168" y="24"/>
                    </a:lnTo>
                    <a:lnTo>
                      <a:pt x="180" y="24"/>
                    </a:lnTo>
                    <a:lnTo>
                      <a:pt x="172" y="36"/>
                    </a:lnTo>
                    <a:lnTo>
                      <a:pt x="168" y="44"/>
                    </a:lnTo>
                    <a:lnTo>
                      <a:pt x="168" y="56"/>
                    </a:lnTo>
                    <a:lnTo>
                      <a:pt x="180" y="60"/>
                    </a:lnTo>
                    <a:lnTo>
                      <a:pt x="188" y="60"/>
                    </a:lnTo>
                    <a:lnTo>
                      <a:pt x="200" y="72"/>
                    </a:lnTo>
                    <a:lnTo>
                      <a:pt x="204" y="92"/>
                    </a:lnTo>
                    <a:lnTo>
                      <a:pt x="232" y="92"/>
                    </a:lnTo>
                    <a:lnTo>
                      <a:pt x="244" y="84"/>
                    </a:lnTo>
                    <a:lnTo>
                      <a:pt x="240" y="76"/>
                    </a:lnTo>
                    <a:lnTo>
                      <a:pt x="228" y="68"/>
                    </a:lnTo>
                    <a:lnTo>
                      <a:pt x="228" y="64"/>
                    </a:lnTo>
                    <a:lnTo>
                      <a:pt x="244" y="72"/>
                    </a:lnTo>
                    <a:lnTo>
                      <a:pt x="252" y="84"/>
                    </a:lnTo>
                    <a:lnTo>
                      <a:pt x="252" y="96"/>
                    </a:lnTo>
                    <a:lnTo>
                      <a:pt x="224" y="108"/>
                    </a:lnTo>
                    <a:lnTo>
                      <a:pt x="216" y="120"/>
                    </a:lnTo>
                    <a:lnTo>
                      <a:pt x="204" y="104"/>
                    </a:lnTo>
                    <a:lnTo>
                      <a:pt x="200" y="120"/>
                    </a:lnTo>
                    <a:lnTo>
                      <a:pt x="192" y="132"/>
                    </a:lnTo>
                    <a:lnTo>
                      <a:pt x="184" y="132"/>
                    </a:lnTo>
                    <a:lnTo>
                      <a:pt x="164" y="112"/>
                    </a:lnTo>
                    <a:lnTo>
                      <a:pt x="156" y="112"/>
                    </a:lnTo>
                    <a:lnTo>
                      <a:pt x="148" y="100"/>
                    </a:lnTo>
                    <a:lnTo>
                      <a:pt x="116" y="112"/>
                    </a:lnTo>
                    <a:lnTo>
                      <a:pt x="16" y="148"/>
                    </a:lnTo>
                    <a:lnTo>
                      <a:pt x="0" y="72"/>
                    </a:lnTo>
                    <a:lnTo>
                      <a:pt x="52" y="5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1" name="Freeform 30">
                <a:extLst>
                  <a:ext uri="{FF2B5EF4-FFF2-40B4-BE49-F238E27FC236}">
                    <a16:creationId xmlns:a16="http://schemas.microsoft.com/office/drawing/2014/main" id="{7506C6A2-19C2-4982-8B45-CF893ABF1A65}"/>
                  </a:ext>
                </a:extLst>
              </p:cNvPr>
              <p:cNvSpPr>
                <a:spLocks/>
              </p:cNvSpPr>
              <p:nvPr/>
            </p:nvSpPr>
            <p:spPr bwMode="gray">
              <a:xfrm>
                <a:off x="7051049" y="914297"/>
                <a:ext cx="217600" cy="196460"/>
              </a:xfrm>
              <a:custGeom>
                <a:avLst/>
                <a:gdLst>
                  <a:gd name="T0" fmla="*/ 16 w 121"/>
                  <a:gd name="T1" fmla="*/ 129 h 130"/>
                  <a:gd name="T2" fmla="*/ 120 w 121"/>
                  <a:gd name="T3" fmla="*/ 53 h 130"/>
                  <a:gd name="T4" fmla="*/ 100 w 121"/>
                  <a:gd name="T5" fmla="*/ 0 h 130"/>
                  <a:gd name="T6" fmla="*/ 0 w 121"/>
                  <a:gd name="T7" fmla="*/ 36 h 130"/>
                  <a:gd name="T8" fmla="*/ 12 w 121"/>
                  <a:gd name="T9" fmla="*/ 97 h 130"/>
                  <a:gd name="T10" fmla="*/ 20 w 121"/>
                  <a:gd name="T11" fmla="*/ 105 h 130"/>
                  <a:gd name="T12" fmla="*/ 12 w 121"/>
                  <a:gd name="T13" fmla="*/ 121 h 130"/>
                  <a:gd name="T14" fmla="*/ 16 w 121"/>
                  <a:gd name="T15" fmla="*/ 129 h 130"/>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130"/>
                  <a:gd name="T26" fmla="*/ 121 w 121"/>
                  <a:gd name="T27" fmla="*/ 130 h 1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130">
                    <a:moveTo>
                      <a:pt x="16" y="129"/>
                    </a:moveTo>
                    <a:lnTo>
                      <a:pt x="120" y="53"/>
                    </a:lnTo>
                    <a:lnTo>
                      <a:pt x="100" y="0"/>
                    </a:lnTo>
                    <a:lnTo>
                      <a:pt x="0" y="36"/>
                    </a:lnTo>
                    <a:lnTo>
                      <a:pt x="12" y="97"/>
                    </a:lnTo>
                    <a:lnTo>
                      <a:pt x="20" y="105"/>
                    </a:lnTo>
                    <a:lnTo>
                      <a:pt x="12" y="121"/>
                    </a:lnTo>
                    <a:lnTo>
                      <a:pt x="16" y="129"/>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2" name="Freeform 31">
                <a:extLst>
                  <a:ext uri="{FF2B5EF4-FFF2-40B4-BE49-F238E27FC236}">
                    <a16:creationId xmlns:a16="http://schemas.microsoft.com/office/drawing/2014/main" id="{E319266B-0452-48E6-9BB3-98B5A4722C51}"/>
                  </a:ext>
                </a:extLst>
              </p:cNvPr>
              <p:cNvSpPr>
                <a:spLocks/>
              </p:cNvSpPr>
              <p:nvPr/>
            </p:nvSpPr>
            <p:spPr bwMode="gray">
              <a:xfrm>
                <a:off x="7230883" y="896164"/>
                <a:ext cx="102505" cy="99742"/>
              </a:xfrm>
              <a:custGeom>
                <a:avLst/>
                <a:gdLst>
                  <a:gd name="T0" fmla="*/ 0 w 57"/>
                  <a:gd name="T1" fmla="*/ 12 h 66"/>
                  <a:gd name="T2" fmla="*/ 20 w 57"/>
                  <a:gd name="T3" fmla="*/ 65 h 66"/>
                  <a:gd name="T4" fmla="*/ 52 w 57"/>
                  <a:gd name="T5" fmla="*/ 44 h 66"/>
                  <a:gd name="T6" fmla="*/ 52 w 57"/>
                  <a:gd name="T7" fmla="*/ 32 h 66"/>
                  <a:gd name="T8" fmla="*/ 56 w 57"/>
                  <a:gd name="T9" fmla="*/ 20 h 66"/>
                  <a:gd name="T10" fmla="*/ 48 w 57"/>
                  <a:gd name="T11" fmla="*/ 12 h 66"/>
                  <a:gd name="T12" fmla="*/ 40 w 57"/>
                  <a:gd name="T13" fmla="*/ 12 h 66"/>
                  <a:gd name="T14" fmla="*/ 32 w 57"/>
                  <a:gd name="T15" fmla="*/ 0 h 66"/>
                  <a:gd name="T16" fmla="*/ 0 w 57"/>
                  <a:gd name="T17" fmla="*/ 12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66"/>
                  <a:gd name="T29" fmla="*/ 57 w 5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66">
                    <a:moveTo>
                      <a:pt x="0" y="12"/>
                    </a:moveTo>
                    <a:lnTo>
                      <a:pt x="20" y="65"/>
                    </a:lnTo>
                    <a:lnTo>
                      <a:pt x="52" y="44"/>
                    </a:lnTo>
                    <a:lnTo>
                      <a:pt x="52" y="32"/>
                    </a:lnTo>
                    <a:lnTo>
                      <a:pt x="56" y="20"/>
                    </a:lnTo>
                    <a:lnTo>
                      <a:pt x="48" y="12"/>
                    </a:lnTo>
                    <a:lnTo>
                      <a:pt x="40" y="12"/>
                    </a:lnTo>
                    <a:lnTo>
                      <a:pt x="32" y="0"/>
                    </a:lnTo>
                    <a:lnTo>
                      <a:pt x="0" y="1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3" name="Freeform 32">
                <a:extLst>
                  <a:ext uri="{FF2B5EF4-FFF2-40B4-BE49-F238E27FC236}">
                    <a16:creationId xmlns:a16="http://schemas.microsoft.com/office/drawing/2014/main" id="{FA83E0CD-822E-45AA-84C7-5A16DE9FAF0C}"/>
                  </a:ext>
                </a:extLst>
              </p:cNvPr>
              <p:cNvSpPr>
                <a:spLocks/>
              </p:cNvSpPr>
              <p:nvPr/>
            </p:nvSpPr>
            <p:spPr bwMode="gray">
              <a:xfrm>
                <a:off x="6173460" y="1030661"/>
                <a:ext cx="800263" cy="479061"/>
              </a:xfrm>
              <a:custGeom>
                <a:avLst/>
                <a:gdLst>
                  <a:gd name="T0" fmla="*/ 48 w 445"/>
                  <a:gd name="T1" fmla="*/ 316 h 317"/>
                  <a:gd name="T2" fmla="*/ 128 w 445"/>
                  <a:gd name="T3" fmla="*/ 296 h 317"/>
                  <a:gd name="T4" fmla="*/ 384 w 445"/>
                  <a:gd name="T5" fmla="*/ 236 h 317"/>
                  <a:gd name="T6" fmla="*/ 396 w 445"/>
                  <a:gd name="T7" fmla="*/ 212 h 317"/>
                  <a:gd name="T8" fmla="*/ 420 w 445"/>
                  <a:gd name="T9" fmla="*/ 220 h 317"/>
                  <a:gd name="T10" fmla="*/ 424 w 445"/>
                  <a:gd name="T11" fmla="*/ 196 h 317"/>
                  <a:gd name="T12" fmla="*/ 424 w 445"/>
                  <a:gd name="T13" fmla="*/ 184 h 317"/>
                  <a:gd name="T14" fmla="*/ 444 w 445"/>
                  <a:gd name="T15" fmla="*/ 168 h 317"/>
                  <a:gd name="T16" fmla="*/ 436 w 445"/>
                  <a:gd name="T17" fmla="*/ 156 h 317"/>
                  <a:gd name="T18" fmla="*/ 424 w 445"/>
                  <a:gd name="T19" fmla="*/ 156 h 317"/>
                  <a:gd name="T20" fmla="*/ 416 w 445"/>
                  <a:gd name="T21" fmla="*/ 148 h 317"/>
                  <a:gd name="T22" fmla="*/ 424 w 445"/>
                  <a:gd name="T23" fmla="*/ 128 h 317"/>
                  <a:gd name="T24" fmla="*/ 408 w 445"/>
                  <a:gd name="T25" fmla="*/ 116 h 317"/>
                  <a:gd name="T26" fmla="*/ 416 w 445"/>
                  <a:gd name="T27" fmla="*/ 96 h 317"/>
                  <a:gd name="T28" fmla="*/ 416 w 445"/>
                  <a:gd name="T29" fmla="*/ 80 h 317"/>
                  <a:gd name="T30" fmla="*/ 424 w 445"/>
                  <a:gd name="T31" fmla="*/ 64 h 317"/>
                  <a:gd name="T32" fmla="*/ 412 w 445"/>
                  <a:gd name="T33" fmla="*/ 56 h 317"/>
                  <a:gd name="T34" fmla="*/ 404 w 445"/>
                  <a:gd name="T35" fmla="*/ 32 h 317"/>
                  <a:gd name="T36" fmla="*/ 388 w 445"/>
                  <a:gd name="T37" fmla="*/ 24 h 317"/>
                  <a:gd name="T38" fmla="*/ 376 w 445"/>
                  <a:gd name="T39" fmla="*/ 16 h 317"/>
                  <a:gd name="T40" fmla="*/ 364 w 445"/>
                  <a:gd name="T41" fmla="*/ 0 h 317"/>
                  <a:gd name="T42" fmla="*/ 52 w 445"/>
                  <a:gd name="T43" fmla="*/ 84 h 317"/>
                  <a:gd name="T44" fmla="*/ 48 w 445"/>
                  <a:gd name="T45" fmla="*/ 64 h 317"/>
                  <a:gd name="T46" fmla="*/ 0 w 445"/>
                  <a:gd name="T47" fmla="*/ 96 h 317"/>
                  <a:gd name="T48" fmla="*/ 32 w 445"/>
                  <a:gd name="T49" fmla="*/ 244 h 317"/>
                  <a:gd name="T50" fmla="*/ 48 w 445"/>
                  <a:gd name="T51" fmla="*/ 316 h 3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5"/>
                  <a:gd name="T79" fmla="*/ 0 h 317"/>
                  <a:gd name="T80" fmla="*/ 445 w 445"/>
                  <a:gd name="T81" fmla="*/ 317 h 3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5" h="317">
                    <a:moveTo>
                      <a:pt x="48" y="316"/>
                    </a:moveTo>
                    <a:lnTo>
                      <a:pt x="128" y="296"/>
                    </a:lnTo>
                    <a:lnTo>
                      <a:pt x="384" y="236"/>
                    </a:lnTo>
                    <a:lnTo>
                      <a:pt x="396" y="212"/>
                    </a:lnTo>
                    <a:lnTo>
                      <a:pt x="420" y="220"/>
                    </a:lnTo>
                    <a:lnTo>
                      <a:pt x="424" y="196"/>
                    </a:lnTo>
                    <a:lnTo>
                      <a:pt x="424" y="184"/>
                    </a:lnTo>
                    <a:lnTo>
                      <a:pt x="444" y="168"/>
                    </a:lnTo>
                    <a:lnTo>
                      <a:pt x="436" y="156"/>
                    </a:lnTo>
                    <a:lnTo>
                      <a:pt x="424" y="156"/>
                    </a:lnTo>
                    <a:lnTo>
                      <a:pt x="416" y="148"/>
                    </a:lnTo>
                    <a:lnTo>
                      <a:pt x="424" y="128"/>
                    </a:lnTo>
                    <a:lnTo>
                      <a:pt x="408" y="116"/>
                    </a:lnTo>
                    <a:lnTo>
                      <a:pt x="416" y="96"/>
                    </a:lnTo>
                    <a:lnTo>
                      <a:pt x="416" y="80"/>
                    </a:lnTo>
                    <a:lnTo>
                      <a:pt x="424" y="64"/>
                    </a:lnTo>
                    <a:lnTo>
                      <a:pt x="412" y="56"/>
                    </a:lnTo>
                    <a:lnTo>
                      <a:pt x="404" y="32"/>
                    </a:lnTo>
                    <a:lnTo>
                      <a:pt x="388" y="24"/>
                    </a:lnTo>
                    <a:lnTo>
                      <a:pt x="376" y="16"/>
                    </a:lnTo>
                    <a:lnTo>
                      <a:pt x="364" y="0"/>
                    </a:lnTo>
                    <a:lnTo>
                      <a:pt x="52" y="84"/>
                    </a:lnTo>
                    <a:lnTo>
                      <a:pt x="48" y="64"/>
                    </a:lnTo>
                    <a:lnTo>
                      <a:pt x="0" y="96"/>
                    </a:lnTo>
                    <a:lnTo>
                      <a:pt x="32" y="244"/>
                    </a:lnTo>
                    <a:lnTo>
                      <a:pt x="48" y="316"/>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4" name="Freeform 33">
                <a:extLst>
                  <a:ext uri="{FF2B5EF4-FFF2-40B4-BE49-F238E27FC236}">
                    <a16:creationId xmlns:a16="http://schemas.microsoft.com/office/drawing/2014/main" id="{FED080C7-80A1-4D54-89B9-31B6F12E8FF9}"/>
                  </a:ext>
                </a:extLst>
              </p:cNvPr>
              <p:cNvSpPr>
                <a:spLocks/>
              </p:cNvSpPr>
              <p:nvPr/>
            </p:nvSpPr>
            <p:spPr bwMode="gray">
              <a:xfrm>
                <a:off x="6907185" y="1127379"/>
                <a:ext cx="174440" cy="346073"/>
              </a:xfrm>
              <a:custGeom>
                <a:avLst/>
                <a:gdLst>
                  <a:gd name="T0" fmla="*/ 16 w 97"/>
                  <a:gd name="T1" fmla="*/ 0 h 229"/>
                  <a:gd name="T2" fmla="*/ 88 w 97"/>
                  <a:gd name="T3" fmla="*/ 12 h 229"/>
                  <a:gd name="T4" fmla="*/ 88 w 97"/>
                  <a:gd name="T5" fmla="*/ 40 h 229"/>
                  <a:gd name="T6" fmla="*/ 76 w 97"/>
                  <a:gd name="T7" fmla="*/ 76 h 229"/>
                  <a:gd name="T8" fmla="*/ 80 w 97"/>
                  <a:gd name="T9" fmla="*/ 84 h 229"/>
                  <a:gd name="T10" fmla="*/ 92 w 97"/>
                  <a:gd name="T11" fmla="*/ 80 h 229"/>
                  <a:gd name="T12" fmla="*/ 96 w 97"/>
                  <a:gd name="T13" fmla="*/ 92 h 229"/>
                  <a:gd name="T14" fmla="*/ 96 w 97"/>
                  <a:gd name="T15" fmla="*/ 132 h 229"/>
                  <a:gd name="T16" fmla="*/ 84 w 97"/>
                  <a:gd name="T17" fmla="*/ 184 h 229"/>
                  <a:gd name="T18" fmla="*/ 72 w 97"/>
                  <a:gd name="T19" fmla="*/ 220 h 229"/>
                  <a:gd name="T20" fmla="*/ 60 w 97"/>
                  <a:gd name="T21" fmla="*/ 228 h 229"/>
                  <a:gd name="T22" fmla="*/ 60 w 97"/>
                  <a:gd name="T23" fmla="*/ 216 h 229"/>
                  <a:gd name="T24" fmla="*/ 48 w 97"/>
                  <a:gd name="T25" fmla="*/ 212 h 229"/>
                  <a:gd name="T26" fmla="*/ 36 w 97"/>
                  <a:gd name="T27" fmla="*/ 212 h 229"/>
                  <a:gd name="T28" fmla="*/ 20 w 97"/>
                  <a:gd name="T29" fmla="*/ 196 h 229"/>
                  <a:gd name="T30" fmla="*/ 8 w 97"/>
                  <a:gd name="T31" fmla="*/ 180 h 229"/>
                  <a:gd name="T32" fmla="*/ 12 w 97"/>
                  <a:gd name="T33" fmla="*/ 156 h 229"/>
                  <a:gd name="T34" fmla="*/ 16 w 97"/>
                  <a:gd name="T35" fmla="*/ 132 h 229"/>
                  <a:gd name="T36" fmla="*/ 16 w 97"/>
                  <a:gd name="T37" fmla="*/ 120 h 229"/>
                  <a:gd name="T38" fmla="*/ 36 w 97"/>
                  <a:gd name="T39" fmla="*/ 104 h 229"/>
                  <a:gd name="T40" fmla="*/ 28 w 97"/>
                  <a:gd name="T41" fmla="*/ 92 h 229"/>
                  <a:gd name="T42" fmla="*/ 16 w 97"/>
                  <a:gd name="T43" fmla="*/ 92 h 229"/>
                  <a:gd name="T44" fmla="*/ 8 w 97"/>
                  <a:gd name="T45" fmla="*/ 84 h 229"/>
                  <a:gd name="T46" fmla="*/ 16 w 97"/>
                  <a:gd name="T47" fmla="*/ 64 h 229"/>
                  <a:gd name="T48" fmla="*/ 0 w 97"/>
                  <a:gd name="T49" fmla="*/ 52 h 229"/>
                  <a:gd name="T50" fmla="*/ 8 w 97"/>
                  <a:gd name="T51" fmla="*/ 32 h 229"/>
                  <a:gd name="T52" fmla="*/ 8 w 97"/>
                  <a:gd name="T53" fmla="*/ 16 h 229"/>
                  <a:gd name="T54" fmla="*/ 16 w 97"/>
                  <a:gd name="T55" fmla="*/ 0 h 2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7"/>
                  <a:gd name="T85" fmla="*/ 0 h 229"/>
                  <a:gd name="T86" fmla="*/ 97 w 97"/>
                  <a:gd name="T87" fmla="*/ 229 h 22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7" h="229">
                    <a:moveTo>
                      <a:pt x="16" y="0"/>
                    </a:moveTo>
                    <a:lnTo>
                      <a:pt x="88" y="12"/>
                    </a:lnTo>
                    <a:lnTo>
                      <a:pt x="88" y="40"/>
                    </a:lnTo>
                    <a:lnTo>
                      <a:pt x="76" y="76"/>
                    </a:lnTo>
                    <a:lnTo>
                      <a:pt x="80" y="84"/>
                    </a:lnTo>
                    <a:lnTo>
                      <a:pt x="92" y="80"/>
                    </a:lnTo>
                    <a:lnTo>
                      <a:pt x="96" y="92"/>
                    </a:lnTo>
                    <a:lnTo>
                      <a:pt x="96" y="132"/>
                    </a:lnTo>
                    <a:lnTo>
                      <a:pt x="84" y="184"/>
                    </a:lnTo>
                    <a:lnTo>
                      <a:pt x="72" y="220"/>
                    </a:lnTo>
                    <a:lnTo>
                      <a:pt x="60" y="228"/>
                    </a:lnTo>
                    <a:lnTo>
                      <a:pt x="60" y="216"/>
                    </a:lnTo>
                    <a:lnTo>
                      <a:pt x="48" y="212"/>
                    </a:lnTo>
                    <a:lnTo>
                      <a:pt x="36" y="212"/>
                    </a:lnTo>
                    <a:lnTo>
                      <a:pt x="20" y="196"/>
                    </a:lnTo>
                    <a:lnTo>
                      <a:pt x="8" y="180"/>
                    </a:lnTo>
                    <a:lnTo>
                      <a:pt x="12" y="156"/>
                    </a:lnTo>
                    <a:lnTo>
                      <a:pt x="16" y="132"/>
                    </a:lnTo>
                    <a:lnTo>
                      <a:pt x="16" y="120"/>
                    </a:lnTo>
                    <a:lnTo>
                      <a:pt x="36" y="104"/>
                    </a:lnTo>
                    <a:lnTo>
                      <a:pt x="28" y="92"/>
                    </a:lnTo>
                    <a:lnTo>
                      <a:pt x="16" y="92"/>
                    </a:lnTo>
                    <a:lnTo>
                      <a:pt x="8" y="84"/>
                    </a:lnTo>
                    <a:lnTo>
                      <a:pt x="16" y="64"/>
                    </a:lnTo>
                    <a:lnTo>
                      <a:pt x="0" y="52"/>
                    </a:lnTo>
                    <a:lnTo>
                      <a:pt x="8" y="32"/>
                    </a:lnTo>
                    <a:lnTo>
                      <a:pt x="8" y="16"/>
                    </a:lnTo>
                    <a:lnTo>
                      <a:pt x="16" y="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5" name="Freeform 34">
                <a:extLst>
                  <a:ext uri="{FF2B5EF4-FFF2-40B4-BE49-F238E27FC236}">
                    <a16:creationId xmlns:a16="http://schemas.microsoft.com/office/drawing/2014/main" id="{2C7314E0-CCCE-41D9-96A7-720971369634}"/>
                  </a:ext>
                </a:extLst>
              </p:cNvPr>
              <p:cNvSpPr>
                <a:spLocks/>
              </p:cNvSpPr>
              <p:nvPr/>
            </p:nvSpPr>
            <p:spPr bwMode="gray">
              <a:xfrm>
                <a:off x="6259780" y="503242"/>
                <a:ext cx="829035" cy="655876"/>
              </a:xfrm>
              <a:custGeom>
                <a:avLst/>
                <a:gdLst>
                  <a:gd name="T0" fmla="*/ 276 w 461"/>
                  <a:gd name="T1" fmla="*/ 24 h 434"/>
                  <a:gd name="T2" fmla="*/ 236 w 461"/>
                  <a:gd name="T3" fmla="*/ 44 h 434"/>
                  <a:gd name="T4" fmla="*/ 208 w 461"/>
                  <a:gd name="T5" fmla="*/ 88 h 434"/>
                  <a:gd name="T6" fmla="*/ 196 w 461"/>
                  <a:gd name="T7" fmla="*/ 128 h 434"/>
                  <a:gd name="T8" fmla="*/ 168 w 461"/>
                  <a:gd name="T9" fmla="*/ 164 h 434"/>
                  <a:gd name="T10" fmla="*/ 184 w 461"/>
                  <a:gd name="T11" fmla="*/ 188 h 434"/>
                  <a:gd name="T12" fmla="*/ 184 w 461"/>
                  <a:gd name="T13" fmla="*/ 212 h 434"/>
                  <a:gd name="T14" fmla="*/ 168 w 461"/>
                  <a:gd name="T15" fmla="*/ 240 h 434"/>
                  <a:gd name="T16" fmla="*/ 136 w 461"/>
                  <a:gd name="T17" fmla="*/ 256 h 434"/>
                  <a:gd name="T18" fmla="*/ 104 w 461"/>
                  <a:gd name="T19" fmla="*/ 260 h 434"/>
                  <a:gd name="T20" fmla="*/ 56 w 461"/>
                  <a:gd name="T21" fmla="*/ 268 h 434"/>
                  <a:gd name="T22" fmla="*/ 28 w 461"/>
                  <a:gd name="T23" fmla="*/ 284 h 434"/>
                  <a:gd name="T24" fmla="*/ 8 w 461"/>
                  <a:gd name="T25" fmla="*/ 313 h 434"/>
                  <a:gd name="T26" fmla="*/ 28 w 461"/>
                  <a:gd name="T27" fmla="*/ 333 h 434"/>
                  <a:gd name="T28" fmla="*/ 32 w 461"/>
                  <a:gd name="T29" fmla="*/ 353 h 434"/>
                  <a:gd name="T30" fmla="*/ 24 w 461"/>
                  <a:gd name="T31" fmla="*/ 381 h 434"/>
                  <a:gd name="T32" fmla="*/ 0 w 461"/>
                  <a:gd name="T33" fmla="*/ 413 h 434"/>
                  <a:gd name="T34" fmla="*/ 4 w 461"/>
                  <a:gd name="T35" fmla="*/ 433 h 434"/>
                  <a:gd name="T36" fmla="*/ 316 w 461"/>
                  <a:gd name="T37" fmla="*/ 349 h 434"/>
                  <a:gd name="T38" fmla="*/ 328 w 461"/>
                  <a:gd name="T39" fmla="*/ 365 h 434"/>
                  <a:gd name="T40" fmla="*/ 340 w 461"/>
                  <a:gd name="T41" fmla="*/ 373 h 434"/>
                  <a:gd name="T42" fmla="*/ 356 w 461"/>
                  <a:gd name="T43" fmla="*/ 381 h 434"/>
                  <a:gd name="T44" fmla="*/ 364 w 461"/>
                  <a:gd name="T45" fmla="*/ 405 h 434"/>
                  <a:gd name="T46" fmla="*/ 376 w 461"/>
                  <a:gd name="T47" fmla="*/ 413 h 434"/>
                  <a:gd name="T48" fmla="*/ 448 w 461"/>
                  <a:gd name="T49" fmla="*/ 425 h 434"/>
                  <a:gd name="T50" fmla="*/ 456 w 461"/>
                  <a:gd name="T51" fmla="*/ 401 h 434"/>
                  <a:gd name="T52" fmla="*/ 452 w 461"/>
                  <a:gd name="T53" fmla="*/ 393 h 434"/>
                  <a:gd name="T54" fmla="*/ 460 w 461"/>
                  <a:gd name="T55" fmla="*/ 377 h 434"/>
                  <a:gd name="T56" fmla="*/ 452 w 461"/>
                  <a:gd name="T57" fmla="*/ 369 h 434"/>
                  <a:gd name="T58" fmla="*/ 440 w 461"/>
                  <a:gd name="T59" fmla="*/ 308 h 434"/>
                  <a:gd name="T60" fmla="*/ 424 w 461"/>
                  <a:gd name="T61" fmla="*/ 232 h 434"/>
                  <a:gd name="T62" fmla="*/ 412 w 461"/>
                  <a:gd name="T63" fmla="*/ 168 h 434"/>
                  <a:gd name="T64" fmla="*/ 408 w 461"/>
                  <a:gd name="T65" fmla="*/ 160 h 434"/>
                  <a:gd name="T66" fmla="*/ 396 w 461"/>
                  <a:gd name="T67" fmla="*/ 152 h 434"/>
                  <a:gd name="T68" fmla="*/ 388 w 461"/>
                  <a:gd name="T69" fmla="*/ 100 h 434"/>
                  <a:gd name="T70" fmla="*/ 360 w 461"/>
                  <a:gd name="T71" fmla="*/ 52 h 434"/>
                  <a:gd name="T72" fmla="*/ 356 w 461"/>
                  <a:gd name="T73" fmla="*/ 0 h 434"/>
                  <a:gd name="T74" fmla="*/ 276 w 461"/>
                  <a:gd name="T75" fmla="*/ 24 h 4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1"/>
                  <a:gd name="T115" fmla="*/ 0 h 434"/>
                  <a:gd name="T116" fmla="*/ 461 w 461"/>
                  <a:gd name="T117" fmla="*/ 434 h 4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1" h="434">
                    <a:moveTo>
                      <a:pt x="276" y="24"/>
                    </a:moveTo>
                    <a:lnTo>
                      <a:pt x="236" y="44"/>
                    </a:lnTo>
                    <a:lnTo>
                      <a:pt x="208" y="88"/>
                    </a:lnTo>
                    <a:lnTo>
                      <a:pt x="196" y="128"/>
                    </a:lnTo>
                    <a:lnTo>
                      <a:pt x="168" y="164"/>
                    </a:lnTo>
                    <a:lnTo>
                      <a:pt x="184" y="188"/>
                    </a:lnTo>
                    <a:lnTo>
                      <a:pt x="184" y="212"/>
                    </a:lnTo>
                    <a:lnTo>
                      <a:pt x="168" y="240"/>
                    </a:lnTo>
                    <a:lnTo>
                      <a:pt x="136" y="256"/>
                    </a:lnTo>
                    <a:lnTo>
                      <a:pt x="104" y="260"/>
                    </a:lnTo>
                    <a:lnTo>
                      <a:pt x="56" y="268"/>
                    </a:lnTo>
                    <a:lnTo>
                      <a:pt x="28" y="284"/>
                    </a:lnTo>
                    <a:lnTo>
                      <a:pt x="8" y="313"/>
                    </a:lnTo>
                    <a:lnTo>
                      <a:pt x="28" y="333"/>
                    </a:lnTo>
                    <a:lnTo>
                      <a:pt x="32" y="353"/>
                    </a:lnTo>
                    <a:lnTo>
                      <a:pt x="24" y="381"/>
                    </a:lnTo>
                    <a:lnTo>
                      <a:pt x="0" y="413"/>
                    </a:lnTo>
                    <a:lnTo>
                      <a:pt x="4" y="433"/>
                    </a:lnTo>
                    <a:lnTo>
                      <a:pt x="316" y="349"/>
                    </a:lnTo>
                    <a:lnTo>
                      <a:pt x="328" y="365"/>
                    </a:lnTo>
                    <a:lnTo>
                      <a:pt x="340" y="373"/>
                    </a:lnTo>
                    <a:lnTo>
                      <a:pt x="356" y="381"/>
                    </a:lnTo>
                    <a:lnTo>
                      <a:pt x="364" y="405"/>
                    </a:lnTo>
                    <a:lnTo>
                      <a:pt x="376" y="413"/>
                    </a:lnTo>
                    <a:lnTo>
                      <a:pt x="448" y="425"/>
                    </a:lnTo>
                    <a:lnTo>
                      <a:pt x="456" y="401"/>
                    </a:lnTo>
                    <a:lnTo>
                      <a:pt x="452" y="393"/>
                    </a:lnTo>
                    <a:lnTo>
                      <a:pt x="460" y="377"/>
                    </a:lnTo>
                    <a:lnTo>
                      <a:pt x="452" y="369"/>
                    </a:lnTo>
                    <a:lnTo>
                      <a:pt x="440" y="308"/>
                    </a:lnTo>
                    <a:lnTo>
                      <a:pt x="424" y="232"/>
                    </a:lnTo>
                    <a:lnTo>
                      <a:pt x="412" y="168"/>
                    </a:lnTo>
                    <a:lnTo>
                      <a:pt x="408" y="160"/>
                    </a:lnTo>
                    <a:lnTo>
                      <a:pt x="396" y="152"/>
                    </a:lnTo>
                    <a:lnTo>
                      <a:pt x="388" y="100"/>
                    </a:lnTo>
                    <a:lnTo>
                      <a:pt x="360" y="52"/>
                    </a:lnTo>
                    <a:lnTo>
                      <a:pt x="356" y="0"/>
                    </a:lnTo>
                    <a:lnTo>
                      <a:pt x="276" y="2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6" name="Freeform 35">
                <a:extLst>
                  <a:ext uri="{FF2B5EF4-FFF2-40B4-BE49-F238E27FC236}">
                    <a16:creationId xmlns:a16="http://schemas.microsoft.com/office/drawing/2014/main" id="{C8687C63-F28E-4336-9BAF-7431C78C83BE}"/>
                  </a:ext>
                </a:extLst>
              </p:cNvPr>
              <p:cNvSpPr>
                <a:spLocks/>
              </p:cNvSpPr>
              <p:nvPr/>
            </p:nvSpPr>
            <p:spPr bwMode="gray">
              <a:xfrm>
                <a:off x="7079820" y="1054838"/>
                <a:ext cx="217600" cy="104276"/>
              </a:xfrm>
              <a:custGeom>
                <a:avLst/>
                <a:gdLst>
                  <a:gd name="T0" fmla="*/ 20 w 121"/>
                  <a:gd name="T1" fmla="*/ 36 h 69"/>
                  <a:gd name="T2" fmla="*/ 60 w 121"/>
                  <a:gd name="T3" fmla="*/ 20 h 69"/>
                  <a:gd name="T4" fmla="*/ 88 w 121"/>
                  <a:gd name="T5" fmla="*/ 0 h 69"/>
                  <a:gd name="T6" fmla="*/ 96 w 121"/>
                  <a:gd name="T7" fmla="*/ 8 h 69"/>
                  <a:gd name="T8" fmla="*/ 120 w 121"/>
                  <a:gd name="T9" fmla="*/ 0 h 69"/>
                  <a:gd name="T10" fmla="*/ 84 w 121"/>
                  <a:gd name="T11" fmla="*/ 32 h 69"/>
                  <a:gd name="T12" fmla="*/ 44 w 121"/>
                  <a:gd name="T13" fmla="*/ 52 h 69"/>
                  <a:gd name="T14" fmla="*/ 16 w 121"/>
                  <a:gd name="T15" fmla="*/ 68 h 69"/>
                  <a:gd name="T16" fmla="*/ 0 w 121"/>
                  <a:gd name="T17" fmla="*/ 68 h 69"/>
                  <a:gd name="T18" fmla="*/ 20 w 121"/>
                  <a:gd name="T19" fmla="*/ 3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69"/>
                  <a:gd name="T32" fmla="*/ 121 w 121"/>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69">
                    <a:moveTo>
                      <a:pt x="20" y="36"/>
                    </a:moveTo>
                    <a:lnTo>
                      <a:pt x="60" y="20"/>
                    </a:lnTo>
                    <a:lnTo>
                      <a:pt x="88" y="0"/>
                    </a:lnTo>
                    <a:lnTo>
                      <a:pt x="96" y="8"/>
                    </a:lnTo>
                    <a:lnTo>
                      <a:pt x="120" y="0"/>
                    </a:lnTo>
                    <a:lnTo>
                      <a:pt x="84" y="32"/>
                    </a:lnTo>
                    <a:lnTo>
                      <a:pt x="44" y="52"/>
                    </a:lnTo>
                    <a:lnTo>
                      <a:pt x="16" y="68"/>
                    </a:lnTo>
                    <a:lnTo>
                      <a:pt x="0" y="68"/>
                    </a:lnTo>
                    <a:lnTo>
                      <a:pt x="20" y="36"/>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21" name="Group 125">
              <a:extLst>
                <a:ext uri="{FF2B5EF4-FFF2-40B4-BE49-F238E27FC236}">
                  <a16:creationId xmlns:a16="http://schemas.microsoft.com/office/drawing/2014/main" id="{153B7898-B515-43AB-B21B-2BEE535883A2}"/>
                </a:ext>
              </a:extLst>
            </p:cNvPr>
            <p:cNvGrpSpPr/>
            <p:nvPr/>
          </p:nvGrpSpPr>
          <p:grpSpPr bwMode="gray">
            <a:xfrm>
              <a:off x="4572277" y="1486036"/>
              <a:ext cx="2256629" cy="2793059"/>
              <a:chOff x="2963833" y="233688"/>
              <a:chExt cx="2046513" cy="2046204"/>
            </a:xfrm>
            <a:solidFill>
              <a:srgbClr val="D47600"/>
            </a:solidFill>
            <a:effectLst/>
          </p:grpSpPr>
          <p:sp>
            <p:nvSpPr>
              <p:cNvPr id="30" name="Freeform 19">
                <a:extLst>
                  <a:ext uri="{FF2B5EF4-FFF2-40B4-BE49-F238E27FC236}">
                    <a16:creationId xmlns:a16="http://schemas.microsoft.com/office/drawing/2014/main" id="{C7EDA325-9217-408F-9B07-9A655E1D8944}"/>
                  </a:ext>
                </a:extLst>
              </p:cNvPr>
              <p:cNvSpPr>
                <a:spLocks/>
              </p:cNvSpPr>
              <p:nvPr/>
            </p:nvSpPr>
            <p:spPr bwMode="gray">
              <a:xfrm>
                <a:off x="3915155" y="1160071"/>
                <a:ext cx="807456" cy="497196"/>
              </a:xfrm>
              <a:custGeom>
                <a:avLst/>
                <a:gdLst>
                  <a:gd name="T0" fmla="*/ 12 w 449"/>
                  <a:gd name="T1" fmla="*/ 24 h 329"/>
                  <a:gd name="T2" fmla="*/ 372 w 449"/>
                  <a:gd name="T3" fmla="*/ 0 h 329"/>
                  <a:gd name="T4" fmla="*/ 384 w 449"/>
                  <a:gd name="T5" fmla="*/ 8 h 329"/>
                  <a:gd name="T6" fmla="*/ 376 w 449"/>
                  <a:gd name="T7" fmla="*/ 56 h 329"/>
                  <a:gd name="T8" fmla="*/ 392 w 449"/>
                  <a:gd name="T9" fmla="*/ 80 h 329"/>
                  <a:gd name="T10" fmla="*/ 428 w 449"/>
                  <a:gd name="T11" fmla="*/ 100 h 329"/>
                  <a:gd name="T12" fmla="*/ 448 w 449"/>
                  <a:gd name="T13" fmla="*/ 124 h 329"/>
                  <a:gd name="T14" fmla="*/ 448 w 449"/>
                  <a:gd name="T15" fmla="*/ 160 h 329"/>
                  <a:gd name="T16" fmla="*/ 436 w 449"/>
                  <a:gd name="T17" fmla="*/ 184 h 329"/>
                  <a:gd name="T18" fmla="*/ 404 w 449"/>
                  <a:gd name="T19" fmla="*/ 192 h 329"/>
                  <a:gd name="T20" fmla="*/ 408 w 449"/>
                  <a:gd name="T21" fmla="*/ 232 h 329"/>
                  <a:gd name="T22" fmla="*/ 392 w 449"/>
                  <a:gd name="T23" fmla="*/ 264 h 329"/>
                  <a:gd name="T24" fmla="*/ 392 w 449"/>
                  <a:gd name="T25" fmla="*/ 328 h 329"/>
                  <a:gd name="T26" fmla="*/ 364 w 449"/>
                  <a:gd name="T27" fmla="*/ 296 h 329"/>
                  <a:gd name="T28" fmla="*/ 72 w 449"/>
                  <a:gd name="T29" fmla="*/ 324 h 329"/>
                  <a:gd name="T30" fmla="*/ 12 w 449"/>
                  <a:gd name="T31" fmla="*/ 144 h 329"/>
                  <a:gd name="T32" fmla="*/ 12 w 449"/>
                  <a:gd name="T33" fmla="*/ 60 h 329"/>
                  <a:gd name="T34" fmla="*/ 0 w 449"/>
                  <a:gd name="T35" fmla="*/ 48 h 329"/>
                  <a:gd name="T36" fmla="*/ 12 w 449"/>
                  <a:gd name="T37" fmla="*/ 24 h 3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9"/>
                  <a:gd name="T58" fmla="*/ 0 h 329"/>
                  <a:gd name="T59" fmla="*/ 449 w 449"/>
                  <a:gd name="T60" fmla="*/ 329 h 3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9" h="329">
                    <a:moveTo>
                      <a:pt x="12" y="24"/>
                    </a:moveTo>
                    <a:lnTo>
                      <a:pt x="372" y="0"/>
                    </a:lnTo>
                    <a:lnTo>
                      <a:pt x="384" y="8"/>
                    </a:lnTo>
                    <a:lnTo>
                      <a:pt x="376" y="56"/>
                    </a:lnTo>
                    <a:lnTo>
                      <a:pt x="392" y="80"/>
                    </a:lnTo>
                    <a:lnTo>
                      <a:pt x="428" y="100"/>
                    </a:lnTo>
                    <a:lnTo>
                      <a:pt x="448" y="124"/>
                    </a:lnTo>
                    <a:lnTo>
                      <a:pt x="448" y="160"/>
                    </a:lnTo>
                    <a:lnTo>
                      <a:pt x="436" y="184"/>
                    </a:lnTo>
                    <a:lnTo>
                      <a:pt x="404" y="192"/>
                    </a:lnTo>
                    <a:lnTo>
                      <a:pt x="408" y="232"/>
                    </a:lnTo>
                    <a:lnTo>
                      <a:pt x="392" y="264"/>
                    </a:lnTo>
                    <a:lnTo>
                      <a:pt x="392" y="328"/>
                    </a:lnTo>
                    <a:lnTo>
                      <a:pt x="364" y="296"/>
                    </a:lnTo>
                    <a:lnTo>
                      <a:pt x="72" y="324"/>
                    </a:lnTo>
                    <a:lnTo>
                      <a:pt x="12" y="144"/>
                    </a:lnTo>
                    <a:lnTo>
                      <a:pt x="12" y="60"/>
                    </a:lnTo>
                    <a:lnTo>
                      <a:pt x="0" y="48"/>
                    </a:lnTo>
                    <a:lnTo>
                      <a:pt x="12" y="2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1" name="Freeform 20">
                <a:extLst>
                  <a:ext uri="{FF2B5EF4-FFF2-40B4-BE49-F238E27FC236}">
                    <a16:creationId xmlns:a16="http://schemas.microsoft.com/office/drawing/2014/main" id="{D0F87F74-D2D5-4620-B660-618DA1696B45}"/>
                  </a:ext>
                </a:extLst>
              </p:cNvPr>
              <p:cNvSpPr>
                <a:spLocks/>
              </p:cNvSpPr>
              <p:nvPr/>
            </p:nvSpPr>
            <p:spPr bwMode="gray">
              <a:xfrm>
                <a:off x="2963833" y="1280969"/>
                <a:ext cx="1140148" cy="479060"/>
              </a:xfrm>
              <a:custGeom>
                <a:avLst/>
                <a:gdLst>
                  <a:gd name="T0" fmla="*/ 8 w 634"/>
                  <a:gd name="T1" fmla="*/ 0 h 317"/>
                  <a:gd name="T2" fmla="*/ 148 w 634"/>
                  <a:gd name="T3" fmla="*/ 8 h 317"/>
                  <a:gd name="T4" fmla="*/ 388 w 634"/>
                  <a:gd name="T5" fmla="*/ 8 h 317"/>
                  <a:gd name="T6" fmla="*/ 428 w 634"/>
                  <a:gd name="T7" fmla="*/ 24 h 317"/>
                  <a:gd name="T8" fmla="*/ 460 w 634"/>
                  <a:gd name="T9" fmla="*/ 28 h 317"/>
                  <a:gd name="T10" fmla="*/ 496 w 634"/>
                  <a:gd name="T11" fmla="*/ 20 h 317"/>
                  <a:gd name="T12" fmla="*/ 521 w 634"/>
                  <a:gd name="T13" fmla="*/ 36 h 317"/>
                  <a:gd name="T14" fmla="*/ 541 w 634"/>
                  <a:gd name="T15" fmla="*/ 64 h 317"/>
                  <a:gd name="T16" fmla="*/ 601 w 634"/>
                  <a:gd name="T17" fmla="*/ 244 h 317"/>
                  <a:gd name="T18" fmla="*/ 633 w 634"/>
                  <a:gd name="T19" fmla="*/ 304 h 317"/>
                  <a:gd name="T20" fmla="*/ 136 w 634"/>
                  <a:gd name="T21" fmla="*/ 316 h 317"/>
                  <a:gd name="T22" fmla="*/ 136 w 634"/>
                  <a:gd name="T23" fmla="*/ 204 h 317"/>
                  <a:gd name="T24" fmla="*/ 0 w 634"/>
                  <a:gd name="T25" fmla="*/ 204 h 317"/>
                  <a:gd name="T26" fmla="*/ 8 w 634"/>
                  <a:gd name="T27" fmla="*/ 0 h 3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4"/>
                  <a:gd name="T43" fmla="*/ 0 h 317"/>
                  <a:gd name="T44" fmla="*/ 634 w 634"/>
                  <a:gd name="T45" fmla="*/ 317 h 3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4" h="317">
                    <a:moveTo>
                      <a:pt x="8" y="0"/>
                    </a:moveTo>
                    <a:lnTo>
                      <a:pt x="148" y="8"/>
                    </a:lnTo>
                    <a:lnTo>
                      <a:pt x="388" y="8"/>
                    </a:lnTo>
                    <a:lnTo>
                      <a:pt x="428" y="24"/>
                    </a:lnTo>
                    <a:lnTo>
                      <a:pt x="460" y="28"/>
                    </a:lnTo>
                    <a:lnTo>
                      <a:pt x="496" y="20"/>
                    </a:lnTo>
                    <a:lnTo>
                      <a:pt x="521" y="36"/>
                    </a:lnTo>
                    <a:lnTo>
                      <a:pt x="541" y="64"/>
                    </a:lnTo>
                    <a:lnTo>
                      <a:pt x="601" y="244"/>
                    </a:lnTo>
                    <a:lnTo>
                      <a:pt x="633" y="304"/>
                    </a:lnTo>
                    <a:lnTo>
                      <a:pt x="136" y="316"/>
                    </a:lnTo>
                    <a:lnTo>
                      <a:pt x="136" y="204"/>
                    </a:lnTo>
                    <a:lnTo>
                      <a:pt x="0" y="204"/>
                    </a:lnTo>
                    <a:lnTo>
                      <a:pt x="8" y="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2" name="Freeform 21">
                <a:extLst>
                  <a:ext uri="{FF2B5EF4-FFF2-40B4-BE49-F238E27FC236}">
                    <a16:creationId xmlns:a16="http://schemas.microsoft.com/office/drawing/2014/main" id="{CD7941A0-0AC4-4029-A19D-D9C99E6B51F6}"/>
                  </a:ext>
                </a:extLst>
              </p:cNvPr>
              <p:cNvSpPr>
                <a:spLocks/>
              </p:cNvSpPr>
              <p:nvPr/>
            </p:nvSpPr>
            <p:spPr bwMode="gray">
              <a:xfrm>
                <a:off x="3208407" y="1740381"/>
                <a:ext cx="1039443" cy="473015"/>
              </a:xfrm>
              <a:custGeom>
                <a:avLst/>
                <a:gdLst>
                  <a:gd name="T0" fmla="*/ 0 w 578"/>
                  <a:gd name="T1" fmla="*/ 12 h 313"/>
                  <a:gd name="T2" fmla="*/ 0 w 578"/>
                  <a:gd name="T3" fmla="*/ 312 h 313"/>
                  <a:gd name="T4" fmla="*/ 385 w 578"/>
                  <a:gd name="T5" fmla="*/ 312 h 313"/>
                  <a:gd name="T6" fmla="*/ 577 w 578"/>
                  <a:gd name="T7" fmla="*/ 292 h 313"/>
                  <a:gd name="T8" fmla="*/ 549 w 578"/>
                  <a:gd name="T9" fmla="*/ 80 h 313"/>
                  <a:gd name="T10" fmla="*/ 529 w 578"/>
                  <a:gd name="T11" fmla="*/ 44 h 313"/>
                  <a:gd name="T12" fmla="*/ 525 w 578"/>
                  <a:gd name="T13" fmla="*/ 20 h 313"/>
                  <a:gd name="T14" fmla="*/ 505 w 578"/>
                  <a:gd name="T15" fmla="*/ 20 h 313"/>
                  <a:gd name="T16" fmla="*/ 497 w 578"/>
                  <a:gd name="T17" fmla="*/ 0 h 313"/>
                  <a:gd name="T18" fmla="*/ 0 w 578"/>
                  <a:gd name="T19" fmla="*/ 12 h 3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8"/>
                  <a:gd name="T31" fmla="*/ 0 h 313"/>
                  <a:gd name="T32" fmla="*/ 578 w 578"/>
                  <a:gd name="T33" fmla="*/ 313 h 3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8" h="313">
                    <a:moveTo>
                      <a:pt x="0" y="12"/>
                    </a:moveTo>
                    <a:lnTo>
                      <a:pt x="0" y="312"/>
                    </a:lnTo>
                    <a:lnTo>
                      <a:pt x="385" y="312"/>
                    </a:lnTo>
                    <a:lnTo>
                      <a:pt x="577" y="292"/>
                    </a:lnTo>
                    <a:lnTo>
                      <a:pt x="549" y="80"/>
                    </a:lnTo>
                    <a:lnTo>
                      <a:pt x="529" y="44"/>
                    </a:lnTo>
                    <a:lnTo>
                      <a:pt x="525" y="20"/>
                    </a:lnTo>
                    <a:lnTo>
                      <a:pt x="505" y="20"/>
                    </a:lnTo>
                    <a:lnTo>
                      <a:pt x="497" y="0"/>
                    </a:lnTo>
                    <a:lnTo>
                      <a:pt x="0" y="1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3" name="Freeform 22">
                <a:extLst>
                  <a:ext uri="{FF2B5EF4-FFF2-40B4-BE49-F238E27FC236}">
                    <a16:creationId xmlns:a16="http://schemas.microsoft.com/office/drawing/2014/main" id="{BD79FC4A-D7E6-48C8-93FA-2B399762B252}"/>
                  </a:ext>
                </a:extLst>
              </p:cNvPr>
              <p:cNvSpPr>
                <a:spLocks/>
              </p:cNvSpPr>
              <p:nvPr/>
            </p:nvSpPr>
            <p:spPr bwMode="gray">
              <a:xfrm>
                <a:off x="4044636" y="1607395"/>
                <a:ext cx="965710" cy="672497"/>
              </a:xfrm>
              <a:custGeom>
                <a:avLst/>
                <a:gdLst>
                  <a:gd name="T0" fmla="*/ 120 w 537"/>
                  <a:gd name="T1" fmla="*/ 428 h 445"/>
                  <a:gd name="T2" fmla="*/ 264 w 537"/>
                  <a:gd name="T3" fmla="*/ 420 h 445"/>
                  <a:gd name="T4" fmla="*/ 468 w 537"/>
                  <a:gd name="T5" fmla="*/ 400 h 445"/>
                  <a:gd name="T6" fmla="*/ 456 w 537"/>
                  <a:gd name="T7" fmla="*/ 444 h 445"/>
                  <a:gd name="T8" fmla="*/ 496 w 537"/>
                  <a:gd name="T9" fmla="*/ 444 h 445"/>
                  <a:gd name="T10" fmla="*/ 504 w 537"/>
                  <a:gd name="T11" fmla="*/ 400 h 445"/>
                  <a:gd name="T12" fmla="*/ 532 w 537"/>
                  <a:gd name="T13" fmla="*/ 388 h 445"/>
                  <a:gd name="T14" fmla="*/ 536 w 537"/>
                  <a:gd name="T15" fmla="*/ 372 h 445"/>
                  <a:gd name="T16" fmla="*/ 520 w 537"/>
                  <a:gd name="T17" fmla="*/ 360 h 445"/>
                  <a:gd name="T18" fmla="*/ 512 w 537"/>
                  <a:gd name="T19" fmla="*/ 348 h 445"/>
                  <a:gd name="T20" fmla="*/ 492 w 537"/>
                  <a:gd name="T21" fmla="*/ 336 h 445"/>
                  <a:gd name="T22" fmla="*/ 472 w 537"/>
                  <a:gd name="T23" fmla="*/ 296 h 445"/>
                  <a:gd name="T24" fmla="*/ 424 w 537"/>
                  <a:gd name="T25" fmla="*/ 248 h 445"/>
                  <a:gd name="T26" fmla="*/ 432 w 537"/>
                  <a:gd name="T27" fmla="*/ 176 h 445"/>
                  <a:gd name="T28" fmla="*/ 384 w 537"/>
                  <a:gd name="T29" fmla="*/ 148 h 445"/>
                  <a:gd name="T30" fmla="*/ 348 w 537"/>
                  <a:gd name="T31" fmla="*/ 104 h 445"/>
                  <a:gd name="T32" fmla="*/ 320 w 537"/>
                  <a:gd name="T33" fmla="*/ 32 h 445"/>
                  <a:gd name="T34" fmla="*/ 292 w 537"/>
                  <a:gd name="T35" fmla="*/ 0 h 445"/>
                  <a:gd name="T36" fmla="*/ 0 w 537"/>
                  <a:gd name="T37" fmla="*/ 28 h 445"/>
                  <a:gd name="T38" fmla="*/ 32 w 537"/>
                  <a:gd name="T39" fmla="*/ 88 h 445"/>
                  <a:gd name="T40" fmla="*/ 40 w 537"/>
                  <a:gd name="T41" fmla="*/ 108 h 445"/>
                  <a:gd name="T42" fmla="*/ 60 w 537"/>
                  <a:gd name="T43" fmla="*/ 108 h 445"/>
                  <a:gd name="T44" fmla="*/ 64 w 537"/>
                  <a:gd name="T45" fmla="*/ 132 h 445"/>
                  <a:gd name="T46" fmla="*/ 84 w 537"/>
                  <a:gd name="T47" fmla="*/ 168 h 445"/>
                  <a:gd name="T48" fmla="*/ 112 w 537"/>
                  <a:gd name="T49" fmla="*/ 380 h 445"/>
                  <a:gd name="T50" fmla="*/ 120 w 537"/>
                  <a:gd name="T51" fmla="*/ 428 h 4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7"/>
                  <a:gd name="T79" fmla="*/ 0 h 445"/>
                  <a:gd name="T80" fmla="*/ 537 w 537"/>
                  <a:gd name="T81" fmla="*/ 445 h 4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7" h="445">
                    <a:moveTo>
                      <a:pt x="120" y="428"/>
                    </a:moveTo>
                    <a:lnTo>
                      <a:pt x="264" y="420"/>
                    </a:lnTo>
                    <a:lnTo>
                      <a:pt x="468" y="400"/>
                    </a:lnTo>
                    <a:lnTo>
                      <a:pt x="456" y="444"/>
                    </a:lnTo>
                    <a:lnTo>
                      <a:pt x="496" y="444"/>
                    </a:lnTo>
                    <a:lnTo>
                      <a:pt x="504" y="400"/>
                    </a:lnTo>
                    <a:lnTo>
                      <a:pt x="532" y="388"/>
                    </a:lnTo>
                    <a:lnTo>
                      <a:pt x="536" y="372"/>
                    </a:lnTo>
                    <a:lnTo>
                      <a:pt x="520" y="360"/>
                    </a:lnTo>
                    <a:lnTo>
                      <a:pt x="512" y="348"/>
                    </a:lnTo>
                    <a:lnTo>
                      <a:pt x="492" y="336"/>
                    </a:lnTo>
                    <a:lnTo>
                      <a:pt x="472" y="296"/>
                    </a:lnTo>
                    <a:lnTo>
                      <a:pt x="424" y="248"/>
                    </a:lnTo>
                    <a:lnTo>
                      <a:pt x="432" y="176"/>
                    </a:lnTo>
                    <a:lnTo>
                      <a:pt x="384" y="148"/>
                    </a:lnTo>
                    <a:lnTo>
                      <a:pt x="348" y="104"/>
                    </a:lnTo>
                    <a:lnTo>
                      <a:pt x="320" y="32"/>
                    </a:lnTo>
                    <a:lnTo>
                      <a:pt x="292" y="0"/>
                    </a:lnTo>
                    <a:lnTo>
                      <a:pt x="0" y="28"/>
                    </a:lnTo>
                    <a:lnTo>
                      <a:pt x="32" y="88"/>
                    </a:lnTo>
                    <a:lnTo>
                      <a:pt x="40" y="108"/>
                    </a:lnTo>
                    <a:lnTo>
                      <a:pt x="60" y="108"/>
                    </a:lnTo>
                    <a:lnTo>
                      <a:pt x="64" y="132"/>
                    </a:lnTo>
                    <a:lnTo>
                      <a:pt x="84" y="168"/>
                    </a:lnTo>
                    <a:lnTo>
                      <a:pt x="112" y="380"/>
                    </a:lnTo>
                    <a:lnTo>
                      <a:pt x="120" y="42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4" name="Freeform 23">
                <a:extLst>
                  <a:ext uri="{FF2B5EF4-FFF2-40B4-BE49-F238E27FC236}">
                    <a16:creationId xmlns:a16="http://schemas.microsoft.com/office/drawing/2014/main" id="{E596E624-04CA-48DB-9684-C139B230210C}"/>
                  </a:ext>
                </a:extLst>
              </p:cNvPr>
              <p:cNvSpPr>
                <a:spLocks/>
              </p:cNvSpPr>
              <p:nvPr/>
            </p:nvSpPr>
            <p:spPr bwMode="gray">
              <a:xfrm>
                <a:off x="2999798" y="336450"/>
                <a:ext cx="888382" cy="515327"/>
              </a:xfrm>
              <a:custGeom>
                <a:avLst/>
                <a:gdLst>
                  <a:gd name="T0" fmla="*/ 12 w 494"/>
                  <a:gd name="T1" fmla="*/ 4 h 341"/>
                  <a:gd name="T2" fmla="*/ 0 w 494"/>
                  <a:gd name="T3" fmla="*/ 336 h 341"/>
                  <a:gd name="T4" fmla="*/ 336 w 494"/>
                  <a:gd name="T5" fmla="*/ 340 h 341"/>
                  <a:gd name="T6" fmla="*/ 493 w 494"/>
                  <a:gd name="T7" fmla="*/ 328 h 341"/>
                  <a:gd name="T8" fmla="*/ 480 w 494"/>
                  <a:gd name="T9" fmla="*/ 192 h 341"/>
                  <a:gd name="T10" fmla="*/ 456 w 494"/>
                  <a:gd name="T11" fmla="*/ 124 h 341"/>
                  <a:gd name="T12" fmla="*/ 432 w 494"/>
                  <a:gd name="T13" fmla="*/ 0 h 341"/>
                  <a:gd name="T14" fmla="*/ 240 w 494"/>
                  <a:gd name="T15" fmla="*/ 4 h 341"/>
                  <a:gd name="T16" fmla="*/ 12 w 494"/>
                  <a:gd name="T17" fmla="*/ 4 h 3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4"/>
                  <a:gd name="T28" fmla="*/ 0 h 341"/>
                  <a:gd name="T29" fmla="*/ 494 w 494"/>
                  <a:gd name="T30" fmla="*/ 341 h 3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4" h="341">
                    <a:moveTo>
                      <a:pt x="12" y="4"/>
                    </a:moveTo>
                    <a:lnTo>
                      <a:pt x="0" y="336"/>
                    </a:lnTo>
                    <a:lnTo>
                      <a:pt x="336" y="340"/>
                    </a:lnTo>
                    <a:lnTo>
                      <a:pt x="493" y="328"/>
                    </a:lnTo>
                    <a:lnTo>
                      <a:pt x="480" y="192"/>
                    </a:lnTo>
                    <a:lnTo>
                      <a:pt x="456" y="124"/>
                    </a:lnTo>
                    <a:lnTo>
                      <a:pt x="432" y="0"/>
                    </a:lnTo>
                    <a:lnTo>
                      <a:pt x="240" y="4"/>
                    </a:lnTo>
                    <a:lnTo>
                      <a:pt x="12" y="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5" name="Freeform 24">
                <a:extLst>
                  <a:ext uri="{FF2B5EF4-FFF2-40B4-BE49-F238E27FC236}">
                    <a16:creationId xmlns:a16="http://schemas.microsoft.com/office/drawing/2014/main" id="{F16CD865-EF23-46FB-A1A5-E925F3927AD8}"/>
                  </a:ext>
                </a:extLst>
              </p:cNvPr>
              <p:cNvSpPr>
                <a:spLocks/>
              </p:cNvSpPr>
              <p:nvPr/>
            </p:nvSpPr>
            <p:spPr bwMode="gray">
              <a:xfrm>
                <a:off x="2978217" y="832135"/>
                <a:ext cx="960314" cy="547063"/>
              </a:xfrm>
              <a:custGeom>
                <a:avLst/>
                <a:gdLst>
                  <a:gd name="T0" fmla="*/ 12 w 534"/>
                  <a:gd name="T1" fmla="*/ 8 h 362"/>
                  <a:gd name="T2" fmla="*/ 348 w 534"/>
                  <a:gd name="T3" fmla="*/ 12 h 362"/>
                  <a:gd name="T4" fmla="*/ 505 w 534"/>
                  <a:gd name="T5" fmla="*/ 0 h 362"/>
                  <a:gd name="T6" fmla="*/ 488 w 534"/>
                  <a:gd name="T7" fmla="*/ 36 h 362"/>
                  <a:gd name="T8" fmla="*/ 509 w 534"/>
                  <a:gd name="T9" fmla="*/ 64 h 362"/>
                  <a:gd name="T10" fmla="*/ 533 w 534"/>
                  <a:gd name="T11" fmla="*/ 241 h 362"/>
                  <a:gd name="T12" fmla="*/ 521 w 534"/>
                  <a:gd name="T13" fmla="*/ 265 h 362"/>
                  <a:gd name="T14" fmla="*/ 533 w 534"/>
                  <a:gd name="T15" fmla="*/ 277 h 362"/>
                  <a:gd name="T16" fmla="*/ 533 w 534"/>
                  <a:gd name="T17" fmla="*/ 361 h 362"/>
                  <a:gd name="T18" fmla="*/ 513 w 534"/>
                  <a:gd name="T19" fmla="*/ 333 h 362"/>
                  <a:gd name="T20" fmla="*/ 488 w 534"/>
                  <a:gd name="T21" fmla="*/ 317 h 362"/>
                  <a:gd name="T22" fmla="*/ 452 w 534"/>
                  <a:gd name="T23" fmla="*/ 325 h 362"/>
                  <a:gd name="T24" fmla="*/ 420 w 534"/>
                  <a:gd name="T25" fmla="*/ 321 h 362"/>
                  <a:gd name="T26" fmla="*/ 380 w 534"/>
                  <a:gd name="T27" fmla="*/ 305 h 362"/>
                  <a:gd name="T28" fmla="*/ 140 w 534"/>
                  <a:gd name="T29" fmla="*/ 305 h 362"/>
                  <a:gd name="T30" fmla="*/ 0 w 534"/>
                  <a:gd name="T31" fmla="*/ 297 h 362"/>
                  <a:gd name="T32" fmla="*/ 4 w 534"/>
                  <a:gd name="T33" fmla="*/ 97 h 362"/>
                  <a:gd name="T34" fmla="*/ 12 w 534"/>
                  <a:gd name="T35" fmla="*/ 8 h 3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4"/>
                  <a:gd name="T55" fmla="*/ 0 h 362"/>
                  <a:gd name="T56" fmla="*/ 534 w 534"/>
                  <a:gd name="T57" fmla="*/ 362 h 3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4" h="362">
                    <a:moveTo>
                      <a:pt x="12" y="8"/>
                    </a:moveTo>
                    <a:lnTo>
                      <a:pt x="348" y="12"/>
                    </a:lnTo>
                    <a:lnTo>
                      <a:pt x="505" y="0"/>
                    </a:lnTo>
                    <a:lnTo>
                      <a:pt x="488" y="36"/>
                    </a:lnTo>
                    <a:lnTo>
                      <a:pt x="509" y="64"/>
                    </a:lnTo>
                    <a:lnTo>
                      <a:pt x="533" y="241"/>
                    </a:lnTo>
                    <a:lnTo>
                      <a:pt x="521" y="265"/>
                    </a:lnTo>
                    <a:lnTo>
                      <a:pt x="533" y="277"/>
                    </a:lnTo>
                    <a:lnTo>
                      <a:pt x="533" y="361"/>
                    </a:lnTo>
                    <a:lnTo>
                      <a:pt x="513" y="333"/>
                    </a:lnTo>
                    <a:lnTo>
                      <a:pt x="488" y="317"/>
                    </a:lnTo>
                    <a:lnTo>
                      <a:pt x="452" y="325"/>
                    </a:lnTo>
                    <a:lnTo>
                      <a:pt x="420" y="321"/>
                    </a:lnTo>
                    <a:lnTo>
                      <a:pt x="380" y="305"/>
                    </a:lnTo>
                    <a:lnTo>
                      <a:pt x="140" y="305"/>
                    </a:lnTo>
                    <a:lnTo>
                      <a:pt x="0" y="297"/>
                    </a:lnTo>
                    <a:lnTo>
                      <a:pt x="4" y="97"/>
                    </a:lnTo>
                    <a:lnTo>
                      <a:pt x="12" y="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6" name="Freeform 25">
                <a:extLst>
                  <a:ext uri="{FF2B5EF4-FFF2-40B4-BE49-F238E27FC236}">
                    <a16:creationId xmlns:a16="http://schemas.microsoft.com/office/drawing/2014/main" id="{9726D9B6-9305-4F2A-86DF-B84F987E50A1}"/>
                  </a:ext>
                </a:extLst>
              </p:cNvPr>
              <p:cNvSpPr>
                <a:spLocks/>
              </p:cNvSpPr>
              <p:nvPr/>
            </p:nvSpPr>
            <p:spPr bwMode="gray">
              <a:xfrm>
                <a:off x="3776679" y="233688"/>
                <a:ext cx="945926" cy="964165"/>
              </a:xfrm>
              <a:custGeom>
                <a:avLst/>
                <a:gdLst>
                  <a:gd name="T0" fmla="*/ 525 w 526"/>
                  <a:gd name="T1" fmla="*/ 140 h 638"/>
                  <a:gd name="T2" fmla="*/ 485 w 526"/>
                  <a:gd name="T3" fmla="*/ 184 h 638"/>
                  <a:gd name="T4" fmla="*/ 433 w 526"/>
                  <a:gd name="T5" fmla="*/ 212 h 638"/>
                  <a:gd name="T6" fmla="*/ 369 w 526"/>
                  <a:gd name="T7" fmla="*/ 292 h 638"/>
                  <a:gd name="T8" fmla="*/ 353 w 526"/>
                  <a:gd name="T9" fmla="*/ 320 h 638"/>
                  <a:gd name="T10" fmla="*/ 345 w 526"/>
                  <a:gd name="T11" fmla="*/ 360 h 638"/>
                  <a:gd name="T12" fmla="*/ 321 w 526"/>
                  <a:gd name="T13" fmla="*/ 372 h 638"/>
                  <a:gd name="T14" fmla="*/ 345 w 526"/>
                  <a:gd name="T15" fmla="*/ 384 h 638"/>
                  <a:gd name="T16" fmla="*/ 313 w 526"/>
                  <a:gd name="T17" fmla="*/ 384 h 638"/>
                  <a:gd name="T18" fmla="*/ 333 w 526"/>
                  <a:gd name="T19" fmla="*/ 396 h 638"/>
                  <a:gd name="T20" fmla="*/ 325 w 526"/>
                  <a:gd name="T21" fmla="*/ 420 h 638"/>
                  <a:gd name="T22" fmla="*/ 337 w 526"/>
                  <a:gd name="T23" fmla="*/ 488 h 638"/>
                  <a:gd name="T24" fmla="*/ 321 w 526"/>
                  <a:gd name="T25" fmla="*/ 513 h 638"/>
                  <a:gd name="T26" fmla="*/ 369 w 526"/>
                  <a:gd name="T27" fmla="*/ 529 h 638"/>
                  <a:gd name="T28" fmla="*/ 409 w 526"/>
                  <a:gd name="T29" fmla="*/ 561 h 638"/>
                  <a:gd name="T30" fmla="*/ 441 w 526"/>
                  <a:gd name="T31" fmla="*/ 577 h 638"/>
                  <a:gd name="T32" fmla="*/ 449 w 526"/>
                  <a:gd name="T33" fmla="*/ 613 h 638"/>
                  <a:gd name="T34" fmla="*/ 89 w 526"/>
                  <a:gd name="T35" fmla="*/ 637 h 638"/>
                  <a:gd name="T36" fmla="*/ 65 w 526"/>
                  <a:gd name="T37" fmla="*/ 460 h 638"/>
                  <a:gd name="T38" fmla="*/ 44 w 526"/>
                  <a:gd name="T39" fmla="*/ 432 h 638"/>
                  <a:gd name="T40" fmla="*/ 61 w 526"/>
                  <a:gd name="T41" fmla="*/ 396 h 638"/>
                  <a:gd name="T42" fmla="*/ 48 w 526"/>
                  <a:gd name="T43" fmla="*/ 260 h 638"/>
                  <a:gd name="T44" fmla="*/ 24 w 526"/>
                  <a:gd name="T45" fmla="*/ 192 h 638"/>
                  <a:gd name="T46" fmla="*/ 0 w 526"/>
                  <a:gd name="T47" fmla="*/ 68 h 638"/>
                  <a:gd name="T48" fmla="*/ 141 w 526"/>
                  <a:gd name="T49" fmla="*/ 52 h 638"/>
                  <a:gd name="T50" fmla="*/ 181 w 526"/>
                  <a:gd name="T51" fmla="*/ 0 h 638"/>
                  <a:gd name="T52" fmla="*/ 205 w 526"/>
                  <a:gd name="T53" fmla="*/ 16 h 638"/>
                  <a:gd name="T54" fmla="*/ 193 w 526"/>
                  <a:gd name="T55" fmla="*/ 40 h 638"/>
                  <a:gd name="T56" fmla="*/ 217 w 526"/>
                  <a:gd name="T57" fmla="*/ 52 h 638"/>
                  <a:gd name="T58" fmla="*/ 205 w 526"/>
                  <a:gd name="T59" fmla="*/ 80 h 638"/>
                  <a:gd name="T60" fmla="*/ 249 w 526"/>
                  <a:gd name="T61" fmla="*/ 100 h 638"/>
                  <a:gd name="T62" fmla="*/ 293 w 526"/>
                  <a:gd name="T63" fmla="*/ 88 h 638"/>
                  <a:gd name="T64" fmla="*/ 429 w 526"/>
                  <a:gd name="T65" fmla="*/ 140 h 638"/>
                  <a:gd name="T66" fmla="*/ 525 w 526"/>
                  <a:gd name="T67" fmla="*/ 140 h 6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6"/>
                  <a:gd name="T103" fmla="*/ 0 h 638"/>
                  <a:gd name="T104" fmla="*/ 526 w 526"/>
                  <a:gd name="T105" fmla="*/ 638 h 6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6" h="638">
                    <a:moveTo>
                      <a:pt x="525" y="140"/>
                    </a:moveTo>
                    <a:lnTo>
                      <a:pt x="485" y="184"/>
                    </a:lnTo>
                    <a:lnTo>
                      <a:pt x="433" y="212"/>
                    </a:lnTo>
                    <a:lnTo>
                      <a:pt x="369" y="292"/>
                    </a:lnTo>
                    <a:lnTo>
                      <a:pt x="353" y="320"/>
                    </a:lnTo>
                    <a:lnTo>
                      <a:pt x="345" y="360"/>
                    </a:lnTo>
                    <a:lnTo>
                      <a:pt x="321" y="372"/>
                    </a:lnTo>
                    <a:lnTo>
                      <a:pt x="345" y="384"/>
                    </a:lnTo>
                    <a:lnTo>
                      <a:pt x="313" y="384"/>
                    </a:lnTo>
                    <a:lnTo>
                      <a:pt x="333" y="396"/>
                    </a:lnTo>
                    <a:lnTo>
                      <a:pt x="325" y="420"/>
                    </a:lnTo>
                    <a:lnTo>
                      <a:pt x="337" y="488"/>
                    </a:lnTo>
                    <a:lnTo>
                      <a:pt x="321" y="513"/>
                    </a:lnTo>
                    <a:lnTo>
                      <a:pt x="369" y="529"/>
                    </a:lnTo>
                    <a:lnTo>
                      <a:pt x="409" y="561"/>
                    </a:lnTo>
                    <a:lnTo>
                      <a:pt x="441" y="577"/>
                    </a:lnTo>
                    <a:lnTo>
                      <a:pt x="449" y="613"/>
                    </a:lnTo>
                    <a:lnTo>
                      <a:pt x="89" y="637"/>
                    </a:lnTo>
                    <a:lnTo>
                      <a:pt x="65" y="460"/>
                    </a:lnTo>
                    <a:lnTo>
                      <a:pt x="44" y="432"/>
                    </a:lnTo>
                    <a:lnTo>
                      <a:pt x="61" y="396"/>
                    </a:lnTo>
                    <a:lnTo>
                      <a:pt x="48" y="260"/>
                    </a:lnTo>
                    <a:lnTo>
                      <a:pt x="24" y="192"/>
                    </a:lnTo>
                    <a:lnTo>
                      <a:pt x="0" y="68"/>
                    </a:lnTo>
                    <a:lnTo>
                      <a:pt x="141" y="52"/>
                    </a:lnTo>
                    <a:lnTo>
                      <a:pt x="181" y="0"/>
                    </a:lnTo>
                    <a:lnTo>
                      <a:pt x="205" y="16"/>
                    </a:lnTo>
                    <a:lnTo>
                      <a:pt x="193" y="40"/>
                    </a:lnTo>
                    <a:lnTo>
                      <a:pt x="217" y="52"/>
                    </a:lnTo>
                    <a:lnTo>
                      <a:pt x="205" y="80"/>
                    </a:lnTo>
                    <a:lnTo>
                      <a:pt x="249" y="100"/>
                    </a:lnTo>
                    <a:lnTo>
                      <a:pt x="293" y="88"/>
                    </a:lnTo>
                    <a:lnTo>
                      <a:pt x="429" y="140"/>
                    </a:lnTo>
                    <a:lnTo>
                      <a:pt x="525" y="14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22" name="Group 133">
              <a:extLst>
                <a:ext uri="{FF2B5EF4-FFF2-40B4-BE49-F238E27FC236}">
                  <a16:creationId xmlns:a16="http://schemas.microsoft.com/office/drawing/2014/main" id="{293BB07E-260B-4025-9256-08BEEA0494A4}"/>
                </a:ext>
              </a:extLst>
            </p:cNvPr>
            <p:cNvGrpSpPr/>
            <p:nvPr/>
          </p:nvGrpSpPr>
          <p:grpSpPr bwMode="gray">
            <a:xfrm>
              <a:off x="6089369" y="1889069"/>
              <a:ext cx="1886645" cy="2210835"/>
              <a:chOff x="4422691" y="537135"/>
              <a:chExt cx="1713821" cy="1624569"/>
            </a:xfrm>
            <a:solidFill>
              <a:schemeClr val="accent2"/>
            </a:solidFill>
            <a:effectLst/>
          </p:grpSpPr>
          <p:sp>
            <p:nvSpPr>
              <p:cNvPr id="23" name="Freeform 12">
                <a:extLst>
                  <a:ext uri="{FF2B5EF4-FFF2-40B4-BE49-F238E27FC236}">
                    <a16:creationId xmlns:a16="http://schemas.microsoft.com/office/drawing/2014/main" id="{361336FD-BF4B-466A-93F8-A0A236E23F7C}"/>
                  </a:ext>
                </a:extLst>
              </p:cNvPr>
              <p:cNvSpPr>
                <a:spLocks/>
              </p:cNvSpPr>
              <p:nvPr/>
            </p:nvSpPr>
            <p:spPr bwMode="gray">
              <a:xfrm>
                <a:off x="4703232" y="1277636"/>
                <a:ext cx="570073" cy="884068"/>
              </a:xfrm>
              <a:custGeom>
                <a:avLst/>
                <a:gdLst>
                  <a:gd name="T0" fmla="*/ 36 w 317"/>
                  <a:gd name="T1" fmla="*/ 40 h 585"/>
                  <a:gd name="T2" fmla="*/ 236 w 317"/>
                  <a:gd name="T3" fmla="*/ 0 h 585"/>
                  <a:gd name="T4" fmla="*/ 236 w 317"/>
                  <a:gd name="T5" fmla="*/ 24 h 585"/>
                  <a:gd name="T6" fmla="*/ 256 w 317"/>
                  <a:gd name="T7" fmla="*/ 60 h 585"/>
                  <a:gd name="T8" fmla="*/ 264 w 317"/>
                  <a:gd name="T9" fmla="*/ 92 h 585"/>
                  <a:gd name="T10" fmla="*/ 304 w 317"/>
                  <a:gd name="T11" fmla="*/ 324 h 585"/>
                  <a:gd name="T12" fmla="*/ 296 w 317"/>
                  <a:gd name="T13" fmla="*/ 352 h 585"/>
                  <a:gd name="T14" fmla="*/ 316 w 317"/>
                  <a:gd name="T15" fmla="*/ 376 h 585"/>
                  <a:gd name="T16" fmla="*/ 284 w 317"/>
                  <a:gd name="T17" fmla="*/ 484 h 585"/>
                  <a:gd name="T18" fmla="*/ 260 w 317"/>
                  <a:gd name="T19" fmla="*/ 524 h 585"/>
                  <a:gd name="T20" fmla="*/ 272 w 317"/>
                  <a:gd name="T21" fmla="*/ 536 h 585"/>
                  <a:gd name="T22" fmla="*/ 252 w 317"/>
                  <a:gd name="T23" fmla="*/ 548 h 585"/>
                  <a:gd name="T24" fmla="*/ 256 w 317"/>
                  <a:gd name="T25" fmla="*/ 568 h 585"/>
                  <a:gd name="T26" fmla="*/ 204 w 317"/>
                  <a:gd name="T27" fmla="*/ 568 h 585"/>
                  <a:gd name="T28" fmla="*/ 192 w 317"/>
                  <a:gd name="T29" fmla="*/ 584 h 585"/>
                  <a:gd name="T30" fmla="*/ 172 w 317"/>
                  <a:gd name="T31" fmla="*/ 572 h 585"/>
                  <a:gd name="T32" fmla="*/ 152 w 317"/>
                  <a:gd name="T33" fmla="*/ 532 h 585"/>
                  <a:gd name="T34" fmla="*/ 104 w 317"/>
                  <a:gd name="T35" fmla="*/ 484 h 585"/>
                  <a:gd name="T36" fmla="*/ 112 w 317"/>
                  <a:gd name="T37" fmla="*/ 412 h 585"/>
                  <a:gd name="T38" fmla="*/ 64 w 317"/>
                  <a:gd name="T39" fmla="*/ 384 h 585"/>
                  <a:gd name="T40" fmla="*/ 28 w 317"/>
                  <a:gd name="T41" fmla="*/ 340 h 585"/>
                  <a:gd name="T42" fmla="*/ 0 w 317"/>
                  <a:gd name="T43" fmla="*/ 268 h 585"/>
                  <a:gd name="T44" fmla="*/ 0 w 317"/>
                  <a:gd name="T45" fmla="*/ 204 h 585"/>
                  <a:gd name="T46" fmla="*/ 16 w 317"/>
                  <a:gd name="T47" fmla="*/ 172 h 585"/>
                  <a:gd name="T48" fmla="*/ 12 w 317"/>
                  <a:gd name="T49" fmla="*/ 132 h 585"/>
                  <a:gd name="T50" fmla="*/ 44 w 317"/>
                  <a:gd name="T51" fmla="*/ 124 h 585"/>
                  <a:gd name="T52" fmla="*/ 56 w 317"/>
                  <a:gd name="T53" fmla="*/ 100 h 585"/>
                  <a:gd name="T54" fmla="*/ 56 w 317"/>
                  <a:gd name="T55" fmla="*/ 64 h 585"/>
                  <a:gd name="T56" fmla="*/ 36 w 317"/>
                  <a:gd name="T57" fmla="*/ 40 h 5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7"/>
                  <a:gd name="T88" fmla="*/ 0 h 585"/>
                  <a:gd name="T89" fmla="*/ 317 w 317"/>
                  <a:gd name="T90" fmla="*/ 585 h 58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7" h="585">
                    <a:moveTo>
                      <a:pt x="36" y="40"/>
                    </a:moveTo>
                    <a:lnTo>
                      <a:pt x="236" y="0"/>
                    </a:lnTo>
                    <a:lnTo>
                      <a:pt x="236" y="24"/>
                    </a:lnTo>
                    <a:lnTo>
                      <a:pt x="256" y="60"/>
                    </a:lnTo>
                    <a:lnTo>
                      <a:pt x="264" y="92"/>
                    </a:lnTo>
                    <a:lnTo>
                      <a:pt x="304" y="324"/>
                    </a:lnTo>
                    <a:lnTo>
                      <a:pt x="296" y="352"/>
                    </a:lnTo>
                    <a:lnTo>
                      <a:pt x="316" y="376"/>
                    </a:lnTo>
                    <a:lnTo>
                      <a:pt x="284" y="484"/>
                    </a:lnTo>
                    <a:lnTo>
                      <a:pt x="260" y="524"/>
                    </a:lnTo>
                    <a:lnTo>
                      <a:pt x="272" y="536"/>
                    </a:lnTo>
                    <a:lnTo>
                      <a:pt x="252" y="548"/>
                    </a:lnTo>
                    <a:lnTo>
                      <a:pt x="256" y="568"/>
                    </a:lnTo>
                    <a:lnTo>
                      <a:pt x="204" y="568"/>
                    </a:lnTo>
                    <a:lnTo>
                      <a:pt x="192" y="584"/>
                    </a:lnTo>
                    <a:lnTo>
                      <a:pt x="172" y="572"/>
                    </a:lnTo>
                    <a:lnTo>
                      <a:pt x="152" y="532"/>
                    </a:lnTo>
                    <a:lnTo>
                      <a:pt x="104" y="484"/>
                    </a:lnTo>
                    <a:lnTo>
                      <a:pt x="112" y="412"/>
                    </a:lnTo>
                    <a:lnTo>
                      <a:pt x="64" y="384"/>
                    </a:lnTo>
                    <a:lnTo>
                      <a:pt x="28" y="340"/>
                    </a:lnTo>
                    <a:lnTo>
                      <a:pt x="0" y="268"/>
                    </a:lnTo>
                    <a:lnTo>
                      <a:pt x="0" y="204"/>
                    </a:lnTo>
                    <a:lnTo>
                      <a:pt x="16" y="172"/>
                    </a:lnTo>
                    <a:lnTo>
                      <a:pt x="12" y="132"/>
                    </a:lnTo>
                    <a:lnTo>
                      <a:pt x="44" y="124"/>
                    </a:lnTo>
                    <a:lnTo>
                      <a:pt x="56" y="100"/>
                    </a:lnTo>
                    <a:lnTo>
                      <a:pt x="56" y="64"/>
                    </a:lnTo>
                    <a:lnTo>
                      <a:pt x="36" y="4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4" name="Freeform 13">
                <a:extLst>
                  <a:ext uri="{FF2B5EF4-FFF2-40B4-BE49-F238E27FC236}">
                    <a16:creationId xmlns:a16="http://schemas.microsoft.com/office/drawing/2014/main" id="{07246EFE-8629-43A7-B812-C6D784A04FA1}"/>
                  </a:ext>
                </a:extLst>
              </p:cNvPr>
              <p:cNvSpPr>
                <a:spLocks/>
              </p:cNvSpPr>
              <p:nvPr/>
            </p:nvSpPr>
            <p:spPr bwMode="gray">
              <a:xfrm>
                <a:off x="5177995" y="1356219"/>
                <a:ext cx="440594" cy="654363"/>
              </a:xfrm>
              <a:custGeom>
                <a:avLst/>
                <a:gdLst>
                  <a:gd name="T0" fmla="*/ 0 w 245"/>
                  <a:gd name="T1" fmla="*/ 40 h 433"/>
                  <a:gd name="T2" fmla="*/ 40 w 245"/>
                  <a:gd name="T3" fmla="*/ 272 h 433"/>
                  <a:gd name="T4" fmla="*/ 32 w 245"/>
                  <a:gd name="T5" fmla="*/ 300 h 433"/>
                  <a:gd name="T6" fmla="*/ 52 w 245"/>
                  <a:gd name="T7" fmla="*/ 324 h 433"/>
                  <a:gd name="T8" fmla="*/ 20 w 245"/>
                  <a:gd name="T9" fmla="*/ 432 h 433"/>
                  <a:gd name="T10" fmla="*/ 44 w 245"/>
                  <a:gd name="T11" fmla="*/ 412 h 433"/>
                  <a:gd name="T12" fmla="*/ 140 w 245"/>
                  <a:gd name="T13" fmla="*/ 400 h 433"/>
                  <a:gd name="T14" fmla="*/ 144 w 245"/>
                  <a:gd name="T15" fmla="*/ 372 h 433"/>
                  <a:gd name="T16" fmla="*/ 172 w 245"/>
                  <a:gd name="T17" fmla="*/ 392 h 433"/>
                  <a:gd name="T18" fmla="*/ 192 w 245"/>
                  <a:gd name="T19" fmla="*/ 348 h 433"/>
                  <a:gd name="T20" fmla="*/ 212 w 245"/>
                  <a:gd name="T21" fmla="*/ 312 h 433"/>
                  <a:gd name="T22" fmla="*/ 244 w 245"/>
                  <a:gd name="T23" fmla="*/ 280 h 433"/>
                  <a:gd name="T24" fmla="*/ 192 w 245"/>
                  <a:gd name="T25" fmla="*/ 0 h 433"/>
                  <a:gd name="T26" fmla="*/ 68 w 245"/>
                  <a:gd name="T27" fmla="*/ 12 h 433"/>
                  <a:gd name="T28" fmla="*/ 52 w 245"/>
                  <a:gd name="T29" fmla="*/ 28 h 433"/>
                  <a:gd name="T30" fmla="*/ 24 w 245"/>
                  <a:gd name="T31" fmla="*/ 40 h 433"/>
                  <a:gd name="T32" fmla="*/ 0 w 245"/>
                  <a:gd name="T33" fmla="*/ 40 h 4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5"/>
                  <a:gd name="T52" fmla="*/ 0 h 433"/>
                  <a:gd name="T53" fmla="*/ 245 w 245"/>
                  <a:gd name="T54" fmla="*/ 433 h 4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5" h="433">
                    <a:moveTo>
                      <a:pt x="0" y="40"/>
                    </a:moveTo>
                    <a:lnTo>
                      <a:pt x="40" y="272"/>
                    </a:lnTo>
                    <a:lnTo>
                      <a:pt x="32" y="300"/>
                    </a:lnTo>
                    <a:lnTo>
                      <a:pt x="52" y="324"/>
                    </a:lnTo>
                    <a:lnTo>
                      <a:pt x="20" y="432"/>
                    </a:lnTo>
                    <a:lnTo>
                      <a:pt x="44" y="412"/>
                    </a:lnTo>
                    <a:lnTo>
                      <a:pt x="140" y="400"/>
                    </a:lnTo>
                    <a:lnTo>
                      <a:pt x="144" y="372"/>
                    </a:lnTo>
                    <a:lnTo>
                      <a:pt x="172" y="392"/>
                    </a:lnTo>
                    <a:lnTo>
                      <a:pt x="192" y="348"/>
                    </a:lnTo>
                    <a:lnTo>
                      <a:pt x="212" y="312"/>
                    </a:lnTo>
                    <a:lnTo>
                      <a:pt x="244" y="280"/>
                    </a:lnTo>
                    <a:lnTo>
                      <a:pt x="192" y="0"/>
                    </a:lnTo>
                    <a:lnTo>
                      <a:pt x="68" y="12"/>
                    </a:lnTo>
                    <a:lnTo>
                      <a:pt x="52" y="28"/>
                    </a:lnTo>
                    <a:lnTo>
                      <a:pt x="24" y="40"/>
                    </a:lnTo>
                    <a:lnTo>
                      <a:pt x="0" y="4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5" name="Freeform 14">
                <a:extLst>
                  <a:ext uri="{FF2B5EF4-FFF2-40B4-BE49-F238E27FC236}">
                    <a16:creationId xmlns:a16="http://schemas.microsoft.com/office/drawing/2014/main" id="{1699CF68-3703-47F6-8E2E-C9F8B9451C77}"/>
                  </a:ext>
                </a:extLst>
              </p:cNvPr>
              <p:cNvSpPr>
                <a:spLocks/>
              </p:cNvSpPr>
              <p:nvPr/>
            </p:nvSpPr>
            <p:spPr bwMode="gray">
              <a:xfrm>
                <a:off x="4422691" y="671633"/>
                <a:ext cx="728330" cy="667963"/>
              </a:xfrm>
              <a:custGeom>
                <a:avLst/>
                <a:gdLst>
                  <a:gd name="T0" fmla="*/ 168 w 405"/>
                  <a:gd name="T1" fmla="*/ 32 h 442"/>
                  <a:gd name="T2" fmla="*/ 132 w 405"/>
                  <a:gd name="T3" fmla="*/ 32 h 442"/>
                  <a:gd name="T4" fmla="*/ 136 w 405"/>
                  <a:gd name="T5" fmla="*/ 0 h 442"/>
                  <a:gd name="T6" fmla="*/ 56 w 405"/>
                  <a:gd name="T7" fmla="*/ 20 h 442"/>
                  <a:gd name="T8" fmla="*/ 40 w 405"/>
                  <a:gd name="T9" fmla="*/ 48 h 442"/>
                  <a:gd name="T10" fmla="*/ 32 w 405"/>
                  <a:gd name="T11" fmla="*/ 88 h 442"/>
                  <a:gd name="T12" fmla="*/ 8 w 405"/>
                  <a:gd name="T13" fmla="*/ 100 h 442"/>
                  <a:gd name="T14" fmla="*/ 32 w 405"/>
                  <a:gd name="T15" fmla="*/ 112 h 442"/>
                  <a:gd name="T16" fmla="*/ 0 w 405"/>
                  <a:gd name="T17" fmla="*/ 112 h 442"/>
                  <a:gd name="T18" fmla="*/ 20 w 405"/>
                  <a:gd name="T19" fmla="*/ 124 h 442"/>
                  <a:gd name="T20" fmla="*/ 12 w 405"/>
                  <a:gd name="T21" fmla="*/ 148 h 442"/>
                  <a:gd name="T22" fmla="*/ 24 w 405"/>
                  <a:gd name="T23" fmla="*/ 216 h 442"/>
                  <a:gd name="T24" fmla="*/ 8 w 405"/>
                  <a:gd name="T25" fmla="*/ 241 h 442"/>
                  <a:gd name="T26" fmla="*/ 56 w 405"/>
                  <a:gd name="T27" fmla="*/ 257 h 442"/>
                  <a:gd name="T28" fmla="*/ 96 w 405"/>
                  <a:gd name="T29" fmla="*/ 289 h 442"/>
                  <a:gd name="T30" fmla="*/ 128 w 405"/>
                  <a:gd name="T31" fmla="*/ 305 h 442"/>
                  <a:gd name="T32" fmla="*/ 136 w 405"/>
                  <a:gd name="T33" fmla="*/ 341 h 442"/>
                  <a:gd name="T34" fmla="*/ 148 w 405"/>
                  <a:gd name="T35" fmla="*/ 349 h 442"/>
                  <a:gd name="T36" fmla="*/ 140 w 405"/>
                  <a:gd name="T37" fmla="*/ 397 h 442"/>
                  <a:gd name="T38" fmla="*/ 156 w 405"/>
                  <a:gd name="T39" fmla="*/ 421 h 442"/>
                  <a:gd name="T40" fmla="*/ 192 w 405"/>
                  <a:gd name="T41" fmla="*/ 441 h 442"/>
                  <a:gd name="T42" fmla="*/ 392 w 405"/>
                  <a:gd name="T43" fmla="*/ 401 h 442"/>
                  <a:gd name="T44" fmla="*/ 380 w 405"/>
                  <a:gd name="T45" fmla="*/ 345 h 442"/>
                  <a:gd name="T46" fmla="*/ 404 w 405"/>
                  <a:gd name="T47" fmla="*/ 136 h 442"/>
                  <a:gd name="T48" fmla="*/ 356 w 405"/>
                  <a:gd name="T49" fmla="*/ 212 h 442"/>
                  <a:gd name="T50" fmla="*/ 352 w 405"/>
                  <a:gd name="T51" fmla="*/ 192 h 442"/>
                  <a:gd name="T52" fmla="*/ 368 w 405"/>
                  <a:gd name="T53" fmla="*/ 148 h 442"/>
                  <a:gd name="T54" fmla="*/ 356 w 405"/>
                  <a:gd name="T55" fmla="*/ 96 h 442"/>
                  <a:gd name="T56" fmla="*/ 340 w 405"/>
                  <a:gd name="T57" fmla="*/ 96 h 442"/>
                  <a:gd name="T58" fmla="*/ 332 w 405"/>
                  <a:gd name="T59" fmla="*/ 80 h 442"/>
                  <a:gd name="T60" fmla="*/ 288 w 405"/>
                  <a:gd name="T61" fmla="*/ 80 h 442"/>
                  <a:gd name="T62" fmla="*/ 252 w 405"/>
                  <a:gd name="T63" fmla="*/ 52 h 442"/>
                  <a:gd name="T64" fmla="*/ 196 w 405"/>
                  <a:gd name="T65" fmla="*/ 52 h 442"/>
                  <a:gd name="T66" fmla="*/ 168 w 405"/>
                  <a:gd name="T67" fmla="*/ 32 h 4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5"/>
                  <a:gd name="T103" fmla="*/ 0 h 442"/>
                  <a:gd name="T104" fmla="*/ 405 w 405"/>
                  <a:gd name="T105" fmla="*/ 442 h 4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5" h="442">
                    <a:moveTo>
                      <a:pt x="168" y="32"/>
                    </a:moveTo>
                    <a:lnTo>
                      <a:pt x="132" y="32"/>
                    </a:lnTo>
                    <a:lnTo>
                      <a:pt x="136" y="0"/>
                    </a:lnTo>
                    <a:lnTo>
                      <a:pt x="56" y="20"/>
                    </a:lnTo>
                    <a:lnTo>
                      <a:pt x="40" y="48"/>
                    </a:lnTo>
                    <a:lnTo>
                      <a:pt x="32" y="88"/>
                    </a:lnTo>
                    <a:lnTo>
                      <a:pt x="8" y="100"/>
                    </a:lnTo>
                    <a:lnTo>
                      <a:pt x="32" y="112"/>
                    </a:lnTo>
                    <a:lnTo>
                      <a:pt x="0" y="112"/>
                    </a:lnTo>
                    <a:lnTo>
                      <a:pt x="20" y="124"/>
                    </a:lnTo>
                    <a:lnTo>
                      <a:pt x="12" y="148"/>
                    </a:lnTo>
                    <a:lnTo>
                      <a:pt x="24" y="216"/>
                    </a:lnTo>
                    <a:lnTo>
                      <a:pt x="8" y="241"/>
                    </a:lnTo>
                    <a:lnTo>
                      <a:pt x="56" y="257"/>
                    </a:lnTo>
                    <a:lnTo>
                      <a:pt x="96" y="289"/>
                    </a:lnTo>
                    <a:lnTo>
                      <a:pt x="128" y="305"/>
                    </a:lnTo>
                    <a:lnTo>
                      <a:pt x="136" y="341"/>
                    </a:lnTo>
                    <a:lnTo>
                      <a:pt x="148" y="349"/>
                    </a:lnTo>
                    <a:lnTo>
                      <a:pt x="140" y="397"/>
                    </a:lnTo>
                    <a:lnTo>
                      <a:pt x="156" y="421"/>
                    </a:lnTo>
                    <a:lnTo>
                      <a:pt x="192" y="441"/>
                    </a:lnTo>
                    <a:lnTo>
                      <a:pt x="392" y="401"/>
                    </a:lnTo>
                    <a:lnTo>
                      <a:pt x="380" y="345"/>
                    </a:lnTo>
                    <a:lnTo>
                      <a:pt x="404" y="136"/>
                    </a:lnTo>
                    <a:lnTo>
                      <a:pt x="356" y="212"/>
                    </a:lnTo>
                    <a:lnTo>
                      <a:pt x="352" y="192"/>
                    </a:lnTo>
                    <a:lnTo>
                      <a:pt x="368" y="148"/>
                    </a:lnTo>
                    <a:lnTo>
                      <a:pt x="356" y="96"/>
                    </a:lnTo>
                    <a:lnTo>
                      <a:pt x="340" y="96"/>
                    </a:lnTo>
                    <a:lnTo>
                      <a:pt x="332" y="80"/>
                    </a:lnTo>
                    <a:lnTo>
                      <a:pt x="288" y="80"/>
                    </a:lnTo>
                    <a:lnTo>
                      <a:pt x="252" y="52"/>
                    </a:lnTo>
                    <a:lnTo>
                      <a:pt x="196" y="52"/>
                    </a:lnTo>
                    <a:lnTo>
                      <a:pt x="168" y="3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6" name="Freeform 15">
                <a:extLst>
                  <a:ext uri="{FF2B5EF4-FFF2-40B4-BE49-F238E27FC236}">
                    <a16:creationId xmlns:a16="http://schemas.microsoft.com/office/drawing/2014/main" id="{645BEB30-01FF-41DE-AC08-3A8DFDA39A59}"/>
                  </a:ext>
                </a:extLst>
              </p:cNvPr>
              <p:cNvSpPr>
                <a:spLocks/>
              </p:cNvSpPr>
              <p:nvPr/>
            </p:nvSpPr>
            <p:spPr bwMode="gray">
              <a:xfrm>
                <a:off x="5523277" y="1205096"/>
                <a:ext cx="613235" cy="593913"/>
              </a:xfrm>
              <a:custGeom>
                <a:avLst/>
                <a:gdLst>
                  <a:gd name="T0" fmla="*/ 112 w 341"/>
                  <a:gd name="T1" fmla="*/ 364 h 393"/>
                  <a:gd name="T2" fmla="*/ 140 w 341"/>
                  <a:gd name="T3" fmla="*/ 384 h 393"/>
                  <a:gd name="T4" fmla="*/ 164 w 341"/>
                  <a:gd name="T5" fmla="*/ 368 h 393"/>
                  <a:gd name="T6" fmla="*/ 184 w 341"/>
                  <a:gd name="T7" fmla="*/ 380 h 393"/>
                  <a:gd name="T8" fmla="*/ 192 w 341"/>
                  <a:gd name="T9" fmla="*/ 364 h 393"/>
                  <a:gd name="T10" fmla="*/ 208 w 341"/>
                  <a:gd name="T11" fmla="*/ 364 h 393"/>
                  <a:gd name="T12" fmla="*/ 236 w 341"/>
                  <a:gd name="T13" fmla="*/ 392 h 393"/>
                  <a:gd name="T14" fmla="*/ 252 w 341"/>
                  <a:gd name="T15" fmla="*/ 380 h 393"/>
                  <a:gd name="T16" fmla="*/ 260 w 341"/>
                  <a:gd name="T17" fmla="*/ 364 h 393"/>
                  <a:gd name="T18" fmla="*/ 260 w 341"/>
                  <a:gd name="T19" fmla="*/ 344 h 393"/>
                  <a:gd name="T20" fmla="*/ 272 w 341"/>
                  <a:gd name="T21" fmla="*/ 320 h 393"/>
                  <a:gd name="T22" fmla="*/ 284 w 341"/>
                  <a:gd name="T23" fmla="*/ 316 h 393"/>
                  <a:gd name="T24" fmla="*/ 288 w 341"/>
                  <a:gd name="T25" fmla="*/ 292 h 393"/>
                  <a:gd name="T26" fmla="*/ 296 w 341"/>
                  <a:gd name="T27" fmla="*/ 272 h 393"/>
                  <a:gd name="T28" fmla="*/ 304 w 341"/>
                  <a:gd name="T29" fmla="*/ 260 h 393"/>
                  <a:gd name="T30" fmla="*/ 304 w 341"/>
                  <a:gd name="T31" fmla="*/ 268 h 393"/>
                  <a:gd name="T32" fmla="*/ 320 w 341"/>
                  <a:gd name="T33" fmla="*/ 248 h 393"/>
                  <a:gd name="T34" fmla="*/ 332 w 341"/>
                  <a:gd name="T35" fmla="*/ 216 h 393"/>
                  <a:gd name="T36" fmla="*/ 332 w 341"/>
                  <a:gd name="T37" fmla="*/ 172 h 393"/>
                  <a:gd name="T38" fmla="*/ 340 w 341"/>
                  <a:gd name="T39" fmla="*/ 148 h 393"/>
                  <a:gd name="T40" fmla="*/ 308 w 341"/>
                  <a:gd name="T41" fmla="*/ 0 h 393"/>
                  <a:gd name="T42" fmla="*/ 252 w 341"/>
                  <a:gd name="T43" fmla="*/ 48 h 393"/>
                  <a:gd name="T44" fmla="*/ 220 w 341"/>
                  <a:gd name="T45" fmla="*/ 80 h 393"/>
                  <a:gd name="T46" fmla="*/ 192 w 341"/>
                  <a:gd name="T47" fmla="*/ 92 h 393"/>
                  <a:gd name="T48" fmla="*/ 168 w 341"/>
                  <a:gd name="T49" fmla="*/ 92 h 393"/>
                  <a:gd name="T50" fmla="*/ 152 w 341"/>
                  <a:gd name="T51" fmla="*/ 80 h 393"/>
                  <a:gd name="T52" fmla="*/ 128 w 341"/>
                  <a:gd name="T53" fmla="*/ 84 h 393"/>
                  <a:gd name="T54" fmla="*/ 112 w 341"/>
                  <a:gd name="T55" fmla="*/ 76 h 393"/>
                  <a:gd name="T56" fmla="*/ 0 w 341"/>
                  <a:gd name="T57" fmla="*/ 100 h 393"/>
                  <a:gd name="T58" fmla="*/ 52 w 341"/>
                  <a:gd name="T59" fmla="*/ 380 h 393"/>
                  <a:gd name="T60" fmla="*/ 112 w 341"/>
                  <a:gd name="T61" fmla="*/ 364 h 3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1"/>
                  <a:gd name="T94" fmla="*/ 0 h 393"/>
                  <a:gd name="T95" fmla="*/ 341 w 341"/>
                  <a:gd name="T96" fmla="*/ 393 h 39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1" h="393">
                    <a:moveTo>
                      <a:pt x="112" y="364"/>
                    </a:moveTo>
                    <a:lnTo>
                      <a:pt x="140" y="384"/>
                    </a:lnTo>
                    <a:lnTo>
                      <a:pt x="164" y="368"/>
                    </a:lnTo>
                    <a:lnTo>
                      <a:pt x="184" y="380"/>
                    </a:lnTo>
                    <a:lnTo>
                      <a:pt x="192" y="364"/>
                    </a:lnTo>
                    <a:lnTo>
                      <a:pt x="208" y="364"/>
                    </a:lnTo>
                    <a:lnTo>
                      <a:pt x="236" y="392"/>
                    </a:lnTo>
                    <a:lnTo>
                      <a:pt x="252" y="380"/>
                    </a:lnTo>
                    <a:lnTo>
                      <a:pt x="260" y="364"/>
                    </a:lnTo>
                    <a:lnTo>
                      <a:pt x="260" y="344"/>
                    </a:lnTo>
                    <a:lnTo>
                      <a:pt x="272" y="320"/>
                    </a:lnTo>
                    <a:lnTo>
                      <a:pt x="284" y="316"/>
                    </a:lnTo>
                    <a:lnTo>
                      <a:pt x="288" y="292"/>
                    </a:lnTo>
                    <a:lnTo>
                      <a:pt x="296" y="272"/>
                    </a:lnTo>
                    <a:lnTo>
                      <a:pt x="304" y="260"/>
                    </a:lnTo>
                    <a:lnTo>
                      <a:pt x="304" y="268"/>
                    </a:lnTo>
                    <a:lnTo>
                      <a:pt x="320" y="248"/>
                    </a:lnTo>
                    <a:lnTo>
                      <a:pt x="332" y="216"/>
                    </a:lnTo>
                    <a:lnTo>
                      <a:pt x="332" y="172"/>
                    </a:lnTo>
                    <a:lnTo>
                      <a:pt x="340" y="148"/>
                    </a:lnTo>
                    <a:lnTo>
                      <a:pt x="308" y="0"/>
                    </a:lnTo>
                    <a:lnTo>
                      <a:pt x="252" y="48"/>
                    </a:lnTo>
                    <a:lnTo>
                      <a:pt x="220" y="80"/>
                    </a:lnTo>
                    <a:lnTo>
                      <a:pt x="192" y="92"/>
                    </a:lnTo>
                    <a:lnTo>
                      <a:pt x="168" y="92"/>
                    </a:lnTo>
                    <a:lnTo>
                      <a:pt x="152" y="80"/>
                    </a:lnTo>
                    <a:lnTo>
                      <a:pt x="128" y="84"/>
                    </a:lnTo>
                    <a:lnTo>
                      <a:pt x="112" y="76"/>
                    </a:lnTo>
                    <a:lnTo>
                      <a:pt x="0" y="100"/>
                    </a:lnTo>
                    <a:lnTo>
                      <a:pt x="52" y="380"/>
                    </a:lnTo>
                    <a:lnTo>
                      <a:pt x="112" y="36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nvGrpSpPr>
              <p:cNvPr id="27" name="Group 138">
                <a:extLst>
                  <a:ext uri="{FF2B5EF4-FFF2-40B4-BE49-F238E27FC236}">
                    <a16:creationId xmlns:a16="http://schemas.microsoft.com/office/drawing/2014/main" id="{130FB530-8235-4084-8FA7-CACEF54B824D}"/>
                  </a:ext>
                </a:extLst>
              </p:cNvPr>
              <p:cNvGrpSpPr>
                <a:grpSpLocks/>
              </p:cNvGrpSpPr>
              <p:nvPr/>
            </p:nvGrpSpPr>
            <p:grpSpPr bwMode="gray">
              <a:xfrm>
                <a:off x="4708634" y="537135"/>
                <a:ext cx="1068216" cy="838733"/>
                <a:chOff x="4708633" y="537135"/>
                <a:chExt cx="594" cy="555"/>
              </a:xfrm>
              <a:grpFill/>
            </p:grpSpPr>
            <p:sp>
              <p:nvSpPr>
                <p:cNvPr id="28" name="Freeform 17">
                  <a:extLst>
                    <a:ext uri="{FF2B5EF4-FFF2-40B4-BE49-F238E27FC236}">
                      <a16:creationId xmlns:a16="http://schemas.microsoft.com/office/drawing/2014/main" id="{BF8387D1-033D-4744-B29A-F6741124F65E}"/>
                    </a:ext>
                  </a:extLst>
                </p:cNvPr>
                <p:cNvSpPr>
                  <a:spLocks/>
                </p:cNvSpPr>
                <p:nvPr/>
              </p:nvSpPr>
              <p:spPr bwMode="gray">
                <a:xfrm>
                  <a:off x="4708934" y="537284"/>
                  <a:ext cx="293" cy="406"/>
                </a:xfrm>
                <a:custGeom>
                  <a:avLst/>
                  <a:gdLst>
                    <a:gd name="T0" fmla="*/ 292 w 293"/>
                    <a:gd name="T1" fmla="*/ 249 h 406"/>
                    <a:gd name="T2" fmla="*/ 292 w 293"/>
                    <a:gd name="T3" fmla="*/ 221 h 406"/>
                    <a:gd name="T4" fmla="*/ 252 w 293"/>
                    <a:gd name="T5" fmla="*/ 132 h 406"/>
                    <a:gd name="T6" fmla="*/ 232 w 293"/>
                    <a:gd name="T7" fmla="*/ 140 h 406"/>
                    <a:gd name="T8" fmla="*/ 224 w 293"/>
                    <a:gd name="T9" fmla="*/ 173 h 406"/>
                    <a:gd name="T10" fmla="*/ 204 w 293"/>
                    <a:gd name="T11" fmla="*/ 181 h 406"/>
                    <a:gd name="T12" fmla="*/ 184 w 293"/>
                    <a:gd name="T13" fmla="*/ 181 h 406"/>
                    <a:gd name="T14" fmla="*/ 184 w 293"/>
                    <a:gd name="T15" fmla="*/ 152 h 406"/>
                    <a:gd name="T16" fmla="*/ 212 w 293"/>
                    <a:gd name="T17" fmla="*/ 132 h 406"/>
                    <a:gd name="T18" fmla="*/ 208 w 293"/>
                    <a:gd name="T19" fmla="*/ 76 h 406"/>
                    <a:gd name="T20" fmla="*/ 184 w 293"/>
                    <a:gd name="T21" fmla="*/ 20 h 406"/>
                    <a:gd name="T22" fmla="*/ 84 w 293"/>
                    <a:gd name="T23" fmla="*/ 0 h 406"/>
                    <a:gd name="T24" fmla="*/ 64 w 293"/>
                    <a:gd name="T25" fmla="*/ 20 h 406"/>
                    <a:gd name="T26" fmla="*/ 72 w 293"/>
                    <a:gd name="T27" fmla="*/ 40 h 406"/>
                    <a:gd name="T28" fmla="*/ 64 w 293"/>
                    <a:gd name="T29" fmla="*/ 68 h 406"/>
                    <a:gd name="T30" fmla="*/ 64 w 293"/>
                    <a:gd name="T31" fmla="*/ 92 h 406"/>
                    <a:gd name="T32" fmla="*/ 48 w 293"/>
                    <a:gd name="T33" fmla="*/ 88 h 406"/>
                    <a:gd name="T34" fmla="*/ 36 w 293"/>
                    <a:gd name="T35" fmla="*/ 56 h 406"/>
                    <a:gd name="T36" fmla="*/ 12 w 293"/>
                    <a:gd name="T37" fmla="*/ 112 h 406"/>
                    <a:gd name="T38" fmla="*/ 0 w 293"/>
                    <a:gd name="T39" fmla="*/ 249 h 406"/>
                    <a:gd name="T40" fmla="*/ 28 w 293"/>
                    <a:gd name="T41" fmla="*/ 289 h 406"/>
                    <a:gd name="T42" fmla="*/ 32 w 293"/>
                    <a:gd name="T43" fmla="*/ 333 h 406"/>
                    <a:gd name="T44" fmla="*/ 40 w 293"/>
                    <a:gd name="T45" fmla="*/ 369 h 406"/>
                    <a:gd name="T46" fmla="*/ 28 w 293"/>
                    <a:gd name="T47" fmla="*/ 405 h 406"/>
                    <a:gd name="T48" fmla="*/ 152 w 293"/>
                    <a:gd name="T49" fmla="*/ 393 h 406"/>
                    <a:gd name="T50" fmla="*/ 264 w 293"/>
                    <a:gd name="T51" fmla="*/ 369 h 406"/>
                    <a:gd name="T52" fmla="*/ 252 w 293"/>
                    <a:gd name="T53" fmla="*/ 349 h 406"/>
                    <a:gd name="T54" fmla="*/ 256 w 293"/>
                    <a:gd name="T55" fmla="*/ 321 h 406"/>
                    <a:gd name="T56" fmla="*/ 268 w 293"/>
                    <a:gd name="T57" fmla="*/ 309 h 406"/>
                    <a:gd name="T58" fmla="*/ 292 w 293"/>
                    <a:gd name="T59" fmla="*/ 249 h 4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3"/>
                    <a:gd name="T91" fmla="*/ 0 h 406"/>
                    <a:gd name="T92" fmla="*/ 293 w 293"/>
                    <a:gd name="T93" fmla="*/ 406 h 4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3" h="406">
                      <a:moveTo>
                        <a:pt x="292" y="249"/>
                      </a:moveTo>
                      <a:lnTo>
                        <a:pt x="292" y="221"/>
                      </a:lnTo>
                      <a:lnTo>
                        <a:pt x="252" y="132"/>
                      </a:lnTo>
                      <a:lnTo>
                        <a:pt x="232" y="140"/>
                      </a:lnTo>
                      <a:lnTo>
                        <a:pt x="224" y="173"/>
                      </a:lnTo>
                      <a:lnTo>
                        <a:pt x="204" y="181"/>
                      </a:lnTo>
                      <a:lnTo>
                        <a:pt x="184" y="181"/>
                      </a:lnTo>
                      <a:lnTo>
                        <a:pt x="184" y="152"/>
                      </a:lnTo>
                      <a:lnTo>
                        <a:pt x="212" y="132"/>
                      </a:lnTo>
                      <a:lnTo>
                        <a:pt x="208" y="76"/>
                      </a:lnTo>
                      <a:lnTo>
                        <a:pt x="184" y="20"/>
                      </a:lnTo>
                      <a:lnTo>
                        <a:pt x="84" y="0"/>
                      </a:lnTo>
                      <a:lnTo>
                        <a:pt x="64" y="20"/>
                      </a:lnTo>
                      <a:lnTo>
                        <a:pt x="72" y="40"/>
                      </a:lnTo>
                      <a:lnTo>
                        <a:pt x="64" y="68"/>
                      </a:lnTo>
                      <a:lnTo>
                        <a:pt x="64" y="92"/>
                      </a:lnTo>
                      <a:lnTo>
                        <a:pt x="48" y="88"/>
                      </a:lnTo>
                      <a:lnTo>
                        <a:pt x="36" y="56"/>
                      </a:lnTo>
                      <a:lnTo>
                        <a:pt x="12" y="112"/>
                      </a:lnTo>
                      <a:lnTo>
                        <a:pt x="0" y="249"/>
                      </a:lnTo>
                      <a:lnTo>
                        <a:pt x="28" y="289"/>
                      </a:lnTo>
                      <a:lnTo>
                        <a:pt x="32" y="333"/>
                      </a:lnTo>
                      <a:lnTo>
                        <a:pt x="40" y="369"/>
                      </a:lnTo>
                      <a:lnTo>
                        <a:pt x="28" y="405"/>
                      </a:lnTo>
                      <a:lnTo>
                        <a:pt x="152" y="393"/>
                      </a:lnTo>
                      <a:lnTo>
                        <a:pt x="264" y="369"/>
                      </a:lnTo>
                      <a:lnTo>
                        <a:pt x="252" y="349"/>
                      </a:lnTo>
                      <a:lnTo>
                        <a:pt x="256" y="321"/>
                      </a:lnTo>
                      <a:lnTo>
                        <a:pt x="268" y="309"/>
                      </a:lnTo>
                      <a:lnTo>
                        <a:pt x="292" y="249"/>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9" name="Freeform 18">
                  <a:extLst>
                    <a:ext uri="{FF2B5EF4-FFF2-40B4-BE49-F238E27FC236}">
                      <a16:creationId xmlns:a16="http://schemas.microsoft.com/office/drawing/2014/main" id="{D5970332-3FCF-4C3C-A0BA-D4CB12EDD533}"/>
                    </a:ext>
                  </a:extLst>
                </p:cNvPr>
                <p:cNvSpPr>
                  <a:spLocks/>
                </p:cNvSpPr>
                <p:nvPr/>
              </p:nvSpPr>
              <p:spPr bwMode="gray">
                <a:xfrm>
                  <a:off x="4708633" y="537135"/>
                  <a:ext cx="471" cy="242"/>
                </a:xfrm>
                <a:custGeom>
                  <a:avLst/>
                  <a:gdLst>
                    <a:gd name="T0" fmla="*/ 209 w 471"/>
                    <a:gd name="T1" fmla="*/ 242 h 242"/>
                    <a:gd name="T2" fmla="*/ 242 w 471"/>
                    <a:gd name="T3" fmla="*/ 166 h 242"/>
                    <a:gd name="T4" fmla="*/ 260 w 471"/>
                    <a:gd name="T5" fmla="*/ 165 h 242"/>
                    <a:gd name="T6" fmla="*/ 267 w 471"/>
                    <a:gd name="T7" fmla="*/ 153 h 242"/>
                    <a:gd name="T8" fmla="*/ 278 w 471"/>
                    <a:gd name="T9" fmla="*/ 163 h 242"/>
                    <a:gd name="T10" fmla="*/ 288 w 471"/>
                    <a:gd name="T11" fmla="*/ 148 h 242"/>
                    <a:gd name="T12" fmla="*/ 308 w 471"/>
                    <a:gd name="T13" fmla="*/ 130 h 242"/>
                    <a:gd name="T14" fmla="*/ 333 w 471"/>
                    <a:gd name="T15" fmla="*/ 129 h 242"/>
                    <a:gd name="T16" fmla="*/ 350 w 471"/>
                    <a:gd name="T17" fmla="*/ 114 h 242"/>
                    <a:gd name="T18" fmla="*/ 386 w 471"/>
                    <a:gd name="T19" fmla="*/ 135 h 242"/>
                    <a:gd name="T20" fmla="*/ 392 w 471"/>
                    <a:gd name="T21" fmla="*/ 109 h 242"/>
                    <a:gd name="T22" fmla="*/ 420 w 471"/>
                    <a:gd name="T23" fmla="*/ 115 h 242"/>
                    <a:gd name="T24" fmla="*/ 447 w 471"/>
                    <a:gd name="T25" fmla="*/ 111 h 242"/>
                    <a:gd name="T26" fmla="*/ 471 w 471"/>
                    <a:gd name="T27" fmla="*/ 111 h 242"/>
                    <a:gd name="T28" fmla="*/ 464 w 471"/>
                    <a:gd name="T29" fmla="*/ 99 h 242"/>
                    <a:gd name="T30" fmla="*/ 447 w 471"/>
                    <a:gd name="T31" fmla="*/ 96 h 242"/>
                    <a:gd name="T32" fmla="*/ 431 w 471"/>
                    <a:gd name="T33" fmla="*/ 57 h 242"/>
                    <a:gd name="T34" fmla="*/ 420 w 471"/>
                    <a:gd name="T35" fmla="*/ 55 h 242"/>
                    <a:gd name="T36" fmla="*/ 384 w 471"/>
                    <a:gd name="T37" fmla="*/ 67 h 242"/>
                    <a:gd name="T38" fmla="*/ 366 w 471"/>
                    <a:gd name="T39" fmla="*/ 66 h 242"/>
                    <a:gd name="T40" fmla="*/ 359 w 471"/>
                    <a:gd name="T41" fmla="*/ 39 h 242"/>
                    <a:gd name="T42" fmla="*/ 336 w 471"/>
                    <a:gd name="T43" fmla="*/ 57 h 242"/>
                    <a:gd name="T44" fmla="*/ 282 w 471"/>
                    <a:gd name="T45" fmla="*/ 61 h 242"/>
                    <a:gd name="T46" fmla="*/ 252 w 471"/>
                    <a:gd name="T47" fmla="*/ 88 h 242"/>
                    <a:gd name="T48" fmla="*/ 207 w 471"/>
                    <a:gd name="T49" fmla="*/ 88 h 242"/>
                    <a:gd name="T50" fmla="*/ 174 w 471"/>
                    <a:gd name="T51" fmla="*/ 58 h 242"/>
                    <a:gd name="T52" fmla="*/ 135 w 471"/>
                    <a:gd name="T53" fmla="*/ 57 h 242"/>
                    <a:gd name="T54" fmla="*/ 147 w 471"/>
                    <a:gd name="T55" fmla="*/ 28 h 242"/>
                    <a:gd name="T56" fmla="*/ 180 w 471"/>
                    <a:gd name="T57" fmla="*/ 3 h 242"/>
                    <a:gd name="T58" fmla="*/ 155 w 471"/>
                    <a:gd name="T59" fmla="*/ 0 h 242"/>
                    <a:gd name="T60" fmla="*/ 126 w 471"/>
                    <a:gd name="T61" fmla="*/ 22 h 242"/>
                    <a:gd name="T62" fmla="*/ 102 w 471"/>
                    <a:gd name="T63" fmla="*/ 39 h 242"/>
                    <a:gd name="T64" fmla="*/ 95 w 471"/>
                    <a:gd name="T65" fmla="*/ 60 h 242"/>
                    <a:gd name="T66" fmla="*/ 51 w 471"/>
                    <a:gd name="T67" fmla="*/ 85 h 242"/>
                    <a:gd name="T68" fmla="*/ 39 w 471"/>
                    <a:gd name="T69" fmla="*/ 84 h 242"/>
                    <a:gd name="T70" fmla="*/ 0 w 471"/>
                    <a:gd name="T71" fmla="*/ 120 h 242"/>
                    <a:gd name="T72" fmla="*/ 12 w 471"/>
                    <a:gd name="T73" fmla="*/ 123 h 242"/>
                    <a:gd name="T74" fmla="*/ 36 w 471"/>
                    <a:gd name="T75" fmla="*/ 143 h 242"/>
                    <a:gd name="T76" fmla="*/ 90 w 471"/>
                    <a:gd name="T77" fmla="*/ 143 h 242"/>
                    <a:gd name="T78" fmla="*/ 129 w 471"/>
                    <a:gd name="T79" fmla="*/ 168 h 242"/>
                    <a:gd name="T80" fmla="*/ 171 w 471"/>
                    <a:gd name="T81" fmla="*/ 170 h 242"/>
                    <a:gd name="T82" fmla="*/ 180 w 471"/>
                    <a:gd name="T83" fmla="*/ 183 h 242"/>
                    <a:gd name="T84" fmla="*/ 197 w 471"/>
                    <a:gd name="T85" fmla="*/ 185 h 242"/>
                    <a:gd name="T86" fmla="*/ 209 w 471"/>
                    <a:gd name="T87" fmla="*/ 242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242"/>
                    <a:gd name="T134" fmla="*/ 471 w 471"/>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242">
                      <a:moveTo>
                        <a:pt x="209" y="242"/>
                      </a:moveTo>
                      <a:lnTo>
                        <a:pt x="242" y="166"/>
                      </a:lnTo>
                      <a:lnTo>
                        <a:pt x="260" y="165"/>
                      </a:lnTo>
                      <a:lnTo>
                        <a:pt x="267" y="153"/>
                      </a:lnTo>
                      <a:lnTo>
                        <a:pt x="278" y="163"/>
                      </a:lnTo>
                      <a:lnTo>
                        <a:pt x="288" y="148"/>
                      </a:lnTo>
                      <a:lnTo>
                        <a:pt x="308" y="130"/>
                      </a:lnTo>
                      <a:lnTo>
                        <a:pt x="333" y="129"/>
                      </a:lnTo>
                      <a:lnTo>
                        <a:pt x="350" y="114"/>
                      </a:lnTo>
                      <a:lnTo>
                        <a:pt x="386" y="135"/>
                      </a:lnTo>
                      <a:lnTo>
                        <a:pt x="392" y="109"/>
                      </a:lnTo>
                      <a:lnTo>
                        <a:pt x="420" y="115"/>
                      </a:lnTo>
                      <a:lnTo>
                        <a:pt x="447" y="111"/>
                      </a:lnTo>
                      <a:lnTo>
                        <a:pt x="471" y="111"/>
                      </a:lnTo>
                      <a:lnTo>
                        <a:pt x="464" y="99"/>
                      </a:lnTo>
                      <a:lnTo>
                        <a:pt x="447" y="96"/>
                      </a:lnTo>
                      <a:lnTo>
                        <a:pt x="431" y="57"/>
                      </a:lnTo>
                      <a:lnTo>
                        <a:pt x="420" y="55"/>
                      </a:lnTo>
                      <a:lnTo>
                        <a:pt x="384" y="67"/>
                      </a:lnTo>
                      <a:lnTo>
                        <a:pt x="366" y="66"/>
                      </a:lnTo>
                      <a:lnTo>
                        <a:pt x="359" y="39"/>
                      </a:lnTo>
                      <a:lnTo>
                        <a:pt x="336" y="57"/>
                      </a:lnTo>
                      <a:lnTo>
                        <a:pt x="282" y="61"/>
                      </a:lnTo>
                      <a:lnTo>
                        <a:pt x="252" y="88"/>
                      </a:lnTo>
                      <a:lnTo>
                        <a:pt x="207" y="88"/>
                      </a:lnTo>
                      <a:lnTo>
                        <a:pt x="174" y="58"/>
                      </a:lnTo>
                      <a:lnTo>
                        <a:pt x="135" y="57"/>
                      </a:lnTo>
                      <a:lnTo>
                        <a:pt x="147" y="28"/>
                      </a:lnTo>
                      <a:lnTo>
                        <a:pt x="180" y="3"/>
                      </a:lnTo>
                      <a:lnTo>
                        <a:pt x="155" y="0"/>
                      </a:lnTo>
                      <a:lnTo>
                        <a:pt x="126" y="22"/>
                      </a:lnTo>
                      <a:lnTo>
                        <a:pt x="102" y="39"/>
                      </a:lnTo>
                      <a:lnTo>
                        <a:pt x="95" y="60"/>
                      </a:lnTo>
                      <a:lnTo>
                        <a:pt x="51" y="85"/>
                      </a:lnTo>
                      <a:lnTo>
                        <a:pt x="39" y="84"/>
                      </a:lnTo>
                      <a:lnTo>
                        <a:pt x="0" y="120"/>
                      </a:lnTo>
                      <a:lnTo>
                        <a:pt x="12" y="123"/>
                      </a:lnTo>
                      <a:lnTo>
                        <a:pt x="36" y="143"/>
                      </a:lnTo>
                      <a:lnTo>
                        <a:pt x="90" y="143"/>
                      </a:lnTo>
                      <a:lnTo>
                        <a:pt x="129" y="168"/>
                      </a:lnTo>
                      <a:lnTo>
                        <a:pt x="171" y="170"/>
                      </a:lnTo>
                      <a:lnTo>
                        <a:pt x="180" y="183"/>
                      </a:lnTo>
                      <a:lnTo>
                        <a:pt x="197" y="185"/>
                      </a:lnTo>
                      <a:lnTo>
                        <a:pt x="209" y="242"/>
                      </a:lnTo>
                      <a:close/>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grpSp>
      <p:sp>
        <p:nvSpPr>
          <p:cNvPr id="75" name="TextBox 62">
            <a:extLst>
              <a:ext uri="{FF2B5EF4-FFF2-40B4-BE49-F238E27FC236}">
                <a16:creationId xmlns:a16="http://schemas.microsoft.com/office/drawing/2014/main" id="{C2887CFA-4EA9-432C-AA66-BA3904D4B203}"/>
              </a:ext>
            </a:extLst>
          </p:cNvPr>
          <p:cNvSpPr txBox="1"/>
          <p:nvPr/>
        </p:nvSpPr>
        <p:spPr bwMode="gray">
          <a:xfrm>
            <a:off x="987426" y="1599641"/>
            <a:ext cx="845820" cy="115416"/>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WEST</a:t>
            </a:r>
          </a:p>
        </p:txBody>
      </p:sp>
      <p:sp>
        <p:nvSpPr>
          <p:cNvPr id="76" name="TextBox 63">
            <a:extLst>
              <a:ext uri="{FF2B5EF4-FFF2-40B4-BE49-F238E27FC236}">
                <a16:creationId xmlns:a16="http://schemas.microsoft.com/office/drawing/2014/main" id="{BB972721-41A7-40A3-BDFA-FC86253FC384}"/>
              </a:ext>
            </a:extLst>
          </p:cNvPr>
          <p:cNvSpPr txBox="1"/>
          <p:nvPr/>
        </p:nvSpPr>
        <p:spPr bwMode="gray">
          <a:xfrm>
            <a:off x="284269" y="3364636"/>
            <a:ext cx="59311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dirty="0">
                <a:latin typeface="+mj-lt"/>
                <a:ea typeface="Verdana" panose="020B0604030504040204" pitchFamily="34" charset="0"/>
                <a:cs typeface="Arial" panose="020B0604020202020204" pitchFamily="34" charset="0"/>
              </a:rPr>
              <a:t>CALIFORNIA</a:t>
            </a:r>
          </a:p>
        </p:txBody>
      </p:sp>
      <p:sp>
        <p:nvSpPr>
          <p:cNvPr id="77" name="TextBox 64">
            <a:extLst>
              <a:ext uri="{FF2B5EF4-FFF2-40B4-BE49-F238E27FC236}">
                <a16:creationId xmlns:a16="http://schemas.microsoft.com/office/drawing/2014/main" id="{98E9B2AF-4A89-47BE-90DA-9E5A320454AB}"/>
              </a:ext>
            </a:extLst>
          </p:cNvPr>
          <p:cNvSpPr txBox="1"/>
          <p:nvPr/>
        </p:nvSpPr>
        <p:spPr bwMode="gray">
          <a:xfrm>
            <a:off x="1935952" y="4108433"/>
            <a:ext cx="84959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SOUTH CENTRAL </a:t>
            </a:r>
          </a:p>
        </p:txBody>
      </p:sp>
      <p:sp>
        <p:nvSpPr>
          <p:cNvPr id="78" name="TextBox 65">
            <a:extLst>
              <a:ext uri="{FF2B5EF4-FFF2-40B4-BE49-F238E27FC236}">
                <a16:creationId xmlns:a16="http://schemas.microsoft.com/office/drawing/2014/main" id="{74E716AE-722B-429B-AB5E-9E2EA41DC2E5}"/>
              </a:ext>
            </a:extLst>
          </p:cNvPr>
          <p:cNvSpPr txBox="1"/>
          <p:nvPr/>
        </p:nvSpPr>
        <p:spPr bwMode="gray">
          <a:xfrm>
            <a:off x="3771138" y="3426104"/>
            <a:ext cx="620363"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SOUTHEAST </a:t>
            </a:r>
          </a:p>
        </p:txBody>
      </p:sp>
      <p:sp>
        <p:nvSpPr>
          <p:cNvPr id="79" name="TextBox 66">
            <a:extLst>
              <a:ext uri="{FF2B5EF4-FFF2-40B4-BE49-F238E27FC236}">
                <a16:creationId xmlns:a16="http://schemas.microsoft.com/office/drawing/2014/main" id="{102143EC-FEB8-4337-8C71-ABD6E6E0A311}"/>
              </a:ext>
            </a:extLst>
          </p:cNvPr>
          <p:cNvSpPr txBox="1"/>
          <p:nvPr/>
        </p:nvSpPr>
        <p:spPr bwMode="gray">
          <a:xfrm>
            <a:off x="4109522" y="1998902"/>
            <a:ext cx="62517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NORTHEAST </a:t>
            </a:r>
          </a:p>
        </p:txBody>
      </p:sp>
      <p:sp>
        <p:nvSpPr>
          <p:cNvPr id="80" name="TextBox 67">
            <a:extLst>
              <a:ext uri="{FF2B5EF4-FFF2-40B4-BE49-F238E27FC236}">
                <a16:creationId xmlns:a16="http://schemas.microsoft.com/office/drawing/2014/main" id="{302BAF8C-D7DA-416E-AAEE-A715571CE5B2}"/>
              </a:ext>
            </a:extLst>
          </p:cNvPr>
          <p:cNvSpPr txBox="1"/>
          <p:nvPr/>
        </p:nvSpPr>
        <p:spPr bwMode="gray">
          <a:xfrm>
            <a:off x="1894817" y="1666244"/>
            <a:ext cx="931863" cy="115416"/>
          </a:xfrm>
          <a:prstGeom prst="rect">
            <a:avLst/>
          </a:prstGeom>
          <a:noFill/>
        </p:spPr>
        <p:txBody>
          <a:bodyPr wrap="square" lIns="0" tIns="0" rIns="0" bIns="0" rtlCol="0">
            <a:spAutoFit/>
          </a:bodyPr>
          <a:lstStyle>
            <a:defPPr>
              <a:defRPr lang="en-US"/>
            </a:defPPr>
            <a:lvl1pPr indent="0" algn="ctr">
              <a:defRPr sz="1000" b="1">
                <a:latin typeface="Verdana" panose="020B0604030504040204" pitchFamily="34" charset="0"/>
                <a:ea typeface="Verdana" panose="020B0604030504040204" pitchFamily="34" charset="0"/>
                <a:cs typeface="Verdana" panose="020B060403050404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spcAft>
                <a:spcPts val="169"/>
              </a:spcAft>
            </a:pPr>
            <a:r>
              <a:rPr lang="en-US" sz="750">
                <a:latin typeface="+mj-lt"/>
                <a:cs typeface="Arial" panose="020B0604020202020204" pitchFamily="34" charset="0"/>
              </a:rPr>
              <a:t>PLAINS </a:t>
            </a:r>
          </a:p>
        </p:txBody>
      </p:sp>
      <p:sp>
        <p:nvSpPr>
          <p:cNvPr id="81" name="TextBox 68">
            <a:extLst>
              <a:ext uri="{FF2B5EF4-FFF2-40B4-BE49-F238E27FC236}">
                <a16:creationId xmlns:a16="http://schemas.microsoft.com/office/drawing/2014/main" id="{93B8A117-ECF2-4641-824F-4B345D0D3514}"/>
              </a:ext>
            </a:extLst>
          </p:cNvPr>
          <p:cNvSpPr txBox="1"/>
          <p:nvPr/>
        </p:nvSpPr>
        <p:spPr bwMode="gray">
          <a:xfrm>
            <a:off x="2868816" y="1813622"/>
            <a:ext cx="716543"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GREAT LAKES </a:t>
            </a:r>
          </a:p>
        </p:txBody>
      </p:sp>
      <p:sp>
        <p:nvSpPr>
          <p:cNvPr id="82" name="TextBox 69">
            <a:extLst>
              <a:ext uri="{FF2B5EF4-FFF2-40B4-BE49-F238E27FC236}">
                <a16:creationId xmlns:a16="http://schemas.microsoft.com/office/drawing/2014/main" id="{F1F4A094-36D3-49BD-B407-0A7AA02A45A5}"/>
              </a:ext>
            </a:extLst>
          </p:cNvPr>
          <p:cNvSpPr txBox="1"/>
          <p:nvPr/>
        </p:nvSpPr>
        <p:spPr bwMode="gray">
          <a:xfrm>
            <a:off x="3955913" y="2778560"/>
            <a:ext cx="54021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MID SOUTH</a:t>
            </a:r>
          </a:p>
        </p:txBody>
      </p:sp>
      <p:sp>
        <p:nvSpPr>
          <p:cNvPr id="83" name="Isosceles Triangle 82">
            <a:extLst>
              <a:ext uri="{FF2B5EF4-FFF2-40B4-BE49-F238E27FC236}">
                <a16:creationId xmlns:a16="http://schemas.microsoft.com/office/drawing/2014/main" id="{ABEAA266-4994-4E1D-BCCB-CAF6E6C449FF}"/>
              </a:ext>
            </a:extLst>
          </p:cNvPr>
          <p:cNvSpPr/>
          <p:nvPr/>
        </p:nvSpPr>
        <p:spPr>
          <a:xfrm>
            <a:off x="7092280" y="4338147"/>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4" name="TextBox 83">
            <a:extLst>
              <a:ext uri="{FF2B5EF4-FFF2-40B4-BE49-F238E27FC236}">
                <a16:creationId xmlns:a16="http://schemas.microsoft.com/office/drawing/2014/main" id="{A7344153-52B9-418A-9952-EE507AD52D13}"/>
              </a:ext>
            </a:extLst>
          </p:cNvPr>
          <p:cNvSpPr txBox="1"/>
          <p:nvPr/>
        </p:nvSpPr>
        <p:spPr>
          <a:xfrm>
            <a:off x="7182135" y="4303937"/>
            <a:ext cx="1638338" cy="400110"/>
          </a:xfrm>
          <a:prstGeom prst="rect">
            <a:avLst/>
          </a:prstGeom>
          <a:noFill/>
        </p:spPr>
        <p:txBody>
          <a:bodyPr wrap="square" rtlCol="0">
            <a:spAutoFit/>
          </a:bodyPr>
          <a:lstStyle/>
          <a:p>
            <a:r>
              <a:rPr lang="en-US" sz="1000" dirty="0"/>
              <a:t>= Above-average</a:t>
            </a:r>
            <a:br>
              <a:rPr lang="en-US" sz="1000" dirty="0"/>
            </a:br>
            <a:r>
              <a:rPr lang="en-US" sz="1000" dirty="0"/>
              <a:t>   performance vs. total US</a:t>
            </a:r>
          </a:p>
        </p:txBody>
      </p:sp>
      <p:sp>
        <p:nvSpPr>
          <p:cNvPr id="85" name="Isosceles Triangle 84">
            <a:extLst>
              <a:ext uri="{FF2B5EF4-FFF2-40B4-BE49-F238E27FC236}">
                <a16:creationId xmlns:a16="http://schemas.microsoft.com/office/drawing/2014/main" id="{D31CC2FE-90C3-401F-BF27-E88F91FE7865}"/>
              </a:ext>
            </a:extLst>
          </p:cNvPr>
          <p:cNvSpPr/>
          <p:nvPr/>
        </p:nvSpPr>
        <p:spPr>
          <a:xfrm>
            <a:off x="7092280" y="4126993"/>
            <a:ext cx="161522" cy="152400"/>
          </a:xfrm>
          <a:prstGeom prst="triangle">
            <a:avLst/>
          </a:prstGeom>
          <a:solidFill>
            <a:srgbClr val="72AF2F"/>
          </a:solidFill>
          <a:ln>
            <a:solidFill>
              <a:srgbClr val="72A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
        <p:nvSpPr>
          <p:cNvPr id="86" name="TextBox 85">
            <a:extLst>
              <a:ext uri="{FF2B5EF4-FFF2-40B4-BE49-F238E27FC236}">
                <a16:creationId xmlns:a16="http://schemas.microsoft.com/office/drawing/2014/main" id="{58FF7B07-0328-42A8-B6EB-C7474ADEA542}"/>
              </a:ext>
            </a:extLst>
          </p:cNvPr>
          <p:cNvSpPr txBox="1"/>
          <p:nvPr/>
        </p:nvSpPr>
        <p:spPr>
          <a:xfrm>
            <a:off x="7182134" y="4092783"/>
            <a:ext cx="1755609" cy="246221"/>
          </a:xfrm>
          <a:prstGeom prst="rect">
            <a:avLst/>
          </a:prstGeom>
          <a:noFill/>
        </p:spPr>
        <p:txBody>
          <a:bodyPr wrap="none" rtlCol="0">
            <a:spAutoFit/>
          </a:bodyPr>
          <a:lstStyle/>
          <a:p>
            <a:r>
              <a:rPr lang="en-US" sz="1000" dirty="0"/>
              <a:t>= Above-average share vs. veg</a:t>
            </a:r>
          </a:p>
        </p:txBody>
      </p:sp>
      <p:sp>
        <p:nvSpPr>
          <p:cNvPr id="91" name="TextBox 90">
            <a:extLst>
              <a:ext uri="{FF2B5EF4-FFF2-40B4-BE49-F238E27FC236}">
                <a16:creationId xmlns:a16="http://schemas.microsoft.com/office/drawing/2014/main" id="{62BC27C9-1428-4085-B19E-022026CB57AF}"/>
              </a:ext>
            </a:extLst>
          </p:cNvPr>
          <p:cNvSpPr txBox="1"/>
          <p:nvPr/>
        </p:nvSpPr>
        <p:spPr>
          <a:xfrm>
            <a:off x="382266" y="4620127"/>
            <a:ext cx="6421982" cy="246221"/>
          </a:xfrm>
          <a:prstGeom prst="rect">
            <a:avLst/>
          </a:prstGeom>
          <a:noFill/>
        </p:spPr>
        <p:txBody>
          <a:bodyPr wrap="square" rtlCol="0">
            <a:spAutoFit/>
          </a:bodyPr>
          <a:lstStyle/>
          <a:p>
            <a:r>
              <a:rPr lang="en-US" sz="1000" dirty="0">
                <a:solidFill>
                  <a:schemeClr val="tx1">
                    <a:lumMod val="50000"/>
                    <a:lumOff val="50000"/>
                  </a:schemeClr>
                </a:solidFill>
              </a:rPr>
              <a:t>Source: Circana, Integrated Fresh, MULO+, YTD through 8/11/2024 | Total fresh vegetables and total fresh mushrooms</a:t>
            </a:r>
          </a:p>
        </p:txBody>
      </p:sp>
      <p:sp>
        <p:nvSpPr>
          <p:cNvPr id="6" name="Isosceles Triangle 5">
            <a:extLst>
              <a:ext uri="{FF2B5EF4-FFF2-40B4-BE49-F238E27FC236}">
                <a16:creationId xmlns:a16="http://schemas.microsoft.com/office/drawing/2014/main" id="{B8D9407D-4E2E-B97D-220B-F6B6F131D670}"/>
              </a:ext>
            </a:extLst>
          </p:cNvPr>
          <p:cNvSpPr/>
          <p:nvPr/>
        </p:nvSpPr>
        <p:spPr>
          <a:xfrm>
            <a:off x="7109290" y="3784440"/>
            <a:ext cx="161522" cy="152400"/>
          </a:xfrm>
          <a:prstGeom prst="triangle">
            <a:avLst/>
          </a:prstGeom>
          <a:solidFill>
            <a:srgbClr val="72AF2F"/>
          </a:solidFill>
          <a:ln>
            <a:solidFill>
              <a:srgbClr val="72A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
        <p:nvSpPr>
          <p:cNvPr id="8" name="Isosceles Triangle 7">
            <a:extLst>
              <a:ext uri="{FF2B5EF4-FFF2-40B4-BE49-F238E27FC236}">
                <a16:creationId xmlns:a16="http://schemas.microsoft.com/office/drawing/2014/main" id="{DF3870A8-AC9F-EDF7-613F-F6876C5BF1A6}"/>
              </a:ext>
            </a:extLst>
          </p:cNvPr>
          <p:cNvSpPr/>
          <p:nvPr/>
        </p:nvSpPr>
        <p:spPr>
          <a:xfrm>
            <a:off x="7109290" y="2186067"/>
            <a:ext cx="161522" cy="152400"/>
          </a:xfrm>
          <a:prstGeom prst="triangle">
            <a:avLst/>
          </a:prstGeom>
          <a:solidFill>
            <a:srgbClr val="72AF2F"/>
          </a:solidFill>
          <a:ln>
            <a:solidFill>
              <a:srgbClr val="72A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
        <p:nvSpPr>
          <p:cNvPr id="90" name="Isosceles Triangle 5">
            <a:extLst>
              <a:ext uri="{FF2B5EF4-FFF2-40B4-BE49-F238E27FC236}">
                <a16:creationId xmlns:a16="http://schemas.microsoft.com/office/drawing/2014/main" id="{B8D9407D-4E2E-B97D-220B-F6B6F131D670}"/>
              </a:ext>
            </a:extLst>
          </p:cNvPr>
          <p:cNvSpPr/>
          <p:nvPr/>
        </p:nvSpPr>
        <p:spPr>
          <a:xfrm>
            <a:off x="7109290" y="2412344"/>
            <a:ext cx="161522" cy="152400"/>
          </a:xfrm>
          <a:prstGeom prst="triangle">
            <a:avLst/>
          </a:prstGeom>
          <a:solidFill>
            <a:srgbClr val="72AF2F"/>
          </a:solidFill>
          <a:ln>
            <a:solidFill>
              <a:srgbClr val="72A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
        <p:nvSpPr>
          <p:cNvPr id="88" name="Isosceles Triangle 9">
            <a:extLst>
              <a:ext uri="{FF2B5EF4-FFF2-40B4-BE49-F238E27FC236}">
                <a16:creationId xmlns:a16="http://schemas.microsoft.com/office/drawing/2014/main" id="{52551D85-87FF-AF2C-323E-2862F2E65B4F}"/>
              </a:ext>
            </a:extLst>
          </p:cNvPr>
          <p:cNvSpPr/>
          <p:nvPr/>
        </p:nvSpPr>
        <p:spPr>
          <a:xfrm>
            <a:off x="8244408" y="2859782"/>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 name="Isosceles Triangle 9">
            <a:extLst>
              <a:ext uri="{FF2B5EF4-FFF2-40B4-BE49-F238E27FC236}">
                <a16:creationId xmlns:a16="http://schemas.microsoft.com/office/drawing/2014/main" id="{A30469E7-E004-CD65-3172-AD2FB0F704EC}"/>
              </a:ext>
            </a:extLst>
          </p:cNvPr>
          <p:cNvSpPr/>
          <p:nvPr/>
        </p:nvSpPr>
        <p:spPr>
          <a:xfrm>
            <a:off x="8260275" y="3541520"/>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Tree>
    <p:extLst>
      <p:ext uri="{BB962C8B-B14F-4D97-AF65-F5344CB8AC3E}">
        <p14:creationId xmlns:p14="http://schemas.microsoft.com/office/powerpoint/2010/main" val="1446940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EF91D-021B-48D7-92B6-57858BA79D26}"/>
              </a:ext>
            </a:extLst>
          </p:cNvPr>
          <p:cNvSpPr>
            <a:spLocks noGrp="1"/>
          </p:cNvSpPr>
          <p:nvPr>
            <p:ph type="title"/>
          </p:nvPr>
        </p:nvSpPr>
        <p:spPr>
          <a:xfrm>
            <a:off x="371181" y="277152"/>
            <a:ext cx="8568952" cy="720518"/>
          </a:xfrm>
        </p:spPr>
        <p:txBody>
          <a:bodyPr>
            <a:noAutofit/>
          </a:bodyPr>
          <a:lstStyle/>
          <a:p>
            <a:r>
              <a:rPr lang="en-US" sz="2800" dirty="0"/>
              <a:t>Performance summary whites, browns and specialty</a:t>
            </a:r>
            <a:br>
              <a:rPr lang="en-US" sz="2800" dirty="0"/>
            </a:br>
            <a:r>
              <a:rPr lang="en-US" sz="1800" dirty="0" err="1">
                <a:solidFill>
                  <a:schemeClr val="tx1">
                    <a:lumMod val="65000"/>
                    <a:lumOff val="35000"/>
                  </a:schemeClr>
                </a:solidFill>
              </a:rPr>
              <a:t>Crimini</a:t>
            </a:r>
            <a:r>
              <a:rPr lang="en-US" sz="1800" dirty="0">
                <a:solidFill>
                  <a:schemeClr val="tx1">
                    <a:lumMod val="65000"/>
                    <a:lumOff val="35000"/>
                  </a:schemeClr>
                </a:solidFill>
              </a:rPr>
              <a:t> mushrooms had the strongest performance in the short and longer term</a:t>
            </a:r>
          </a:p>
        </p:txBody>
      </p:sp>
      <p:sp>
        <p:nvSpPr>
          <p:cNvPr id="4" name="Slide Number Placeholder 3">
            <a:extLst>
              <a:ext uri="{FF2B5EF4-FFF2-40B4-BE49-F238E27FC236}">
                <a16:creationId xmlns:a16="http://schemas.microsoft.com/office/drawing/2014/main" id="{9FBA0838-B5EB-4E0C-A7C5-BA7CFEAF9523}"/>
              </a:ext>
            </a:extLst>
          </p:cNvPr>
          <p:cNvSpPr>
            <a:spLocks noGrp="1"/>
          </p:cNvSpPr>
          <p:nvPr>
            <p:ph type="sldNum" sz="quarter" idx="12"/>
          </p:nvPr>
        </p:nvSpPr>
        <p:spPr>
          <a:xfrm>
            <a:off x="6979096" y="4705236"/>
            <a:ext cx="2057400" cy="273844"/>
          </a:xfrm>
        </p:spPr>
        <p:txBody>
          <a:bodyPr/>
          <a:lstStyle/>
          <a:p>
            <a:fld id="{15968CAF-9A7F-4DE6-B563-4B7FA3F8234B}" type="slidenum">
              <a:rPr lang="en-US" smtClean="0"/>
              <a:pPr/>
              <a:t>16</a:t>
            </a:fld>
            <a:endParaRPr lang="en-US" dirty="0"/>
          </a:p>
        </p:txBody>
      </p:sp>
      <p:sp>
        <p:nvSpPr>
          <p:cNvPr id="7" name="TextBox 6">
            <a:extLst>
              <a:ext uri="{FF2B5EF4-FFF2-40B4-BE49-F238E27FC236}">
                <a16:creationId xmlns:a16="http://schemas.microsoft.com/office/drawing/2014/main" id="{F8C16E00-2588-4AB6-AD76-83429C857A5E}"/>
              </a:ext>
            </a:extLst>
          </p:cNvPr>
          <p:cNvSpPr txBox="1"/>
          <p:nvPr/>
        </p:nvSpPr>
        <p:spPr>
          <a:xfrm>
            <a:off x="382266" y="4620127"/>
            <a:ext cx="3826689" cy="246221"/>
          </a:xfrm>
          <a:prstGeom prst="rect">
            <a:avLst/>
          </a:prstGeom>
          <a:noFill/>
        </p:spPr>
        <p:txBody>
          <a:bodyPr wrap="none" rtlCol="0">
            <a:spAutoFit/>
          </a:bodyPr>
          <a:lstStyle/>
          <a:p>
            <a:r>
              <a:rPr lang="en-US" sz="1000" dirty="0">
                <a:solidFill>
                  <a:schemeClr val="tx1">
                    <a:lumMod val="50000"/>
                    <a:lumOff val="50000"/>
                  </a:schemeClr>
                </a:solidFill>
              </a:rPr>
              <a:t>Source: </a:t>
            </a:r>
            <a:r>
              <a:rPr lang="en-US" sz="1000" dirty="0" err="1">
                <a:solidFill>
                  <a:schemeClr val="tx1">
                    <a:lumMod val="50000"/>
                    <a:lumOff val="50000"/>
                  </a:schemeClr>
                </a:solidFill>
              </a:rPr>
              <a:t>Circana</a:t>
            </a:r>
            <a:r>
              <a:rPr lang="en-US" sz="1000" dirty="0">
                <a:solidFill>
                  <a:schemeClr val="tx1">
                    <a:lumMod val="50000"/>
                    <a:lumOff val="50000"/>
                  </a:schemeClr>
                </a:solidFill>
              </a:rPr>
              <a:t>, Integrated Fresh, MULO+, 4 weeks ending 8/11/2024</a:t>
            </a:r>
          </a:p>
        </p:txBody>
      </p:sp>
      <p:graphicFrame>
        <p:nvGraphicFramePr>
          <p:cNvPr id="3" name="Table 2">
            <a:extLst>
              <a:ext uri="{FF2B5EF4-FFF2-40B4-BE49-F238E27FC236}">
                <a16:creationId xmlns:a16="http://schemas.microsoft.com/office/drawing/2014/main" id="{75CD6A35-7FA1-4557-8C5F-289A78F9551D}"/>
              </a:ext>
            </a:extLst>
          </p:cNvPr>
          <p:cNvGraphicFramePr>
            <a:graphicFrameLocks noGrp="1"/>
          </p:cNvGraphicFramePr>
          <p:nvPr>
            <p:extLst>
              <p:ext uri="{D42A27DB-BD31-4B8C-83A1-F6EECF244321}">
                <p14:modId xmlns:p14="http://schemas.microsoft.com/office/powerpoint/2010/main" val="3028079873"/>
              </p:ext>
            </p:extLst>
          </p:nvPr>
        </p:nvGraphicFramePr>
        <p:xfrm>
          <a:off x="457305" y="1563638"/>
          <a:ext cx="8192928" cy="2100968"/>
        </p:xfrm>
        <a:graphic>
          <a:graphicData uri="http://schemas.openxmlformats.org/drawingml/2006/table">
            <a:tbl>
              <a:tblPr bandRow="1"/>
              <a:tblGrid>
                <a:gridCol w="2165152">
                  <a:extLst>
                    <a:ext uri="{9D8B030D-6E8A-4147-A177-3AD203B41FA5}">
                      <a16:colId xmlns:a16="http://schemas.microsoft.com/office/drawing/2014/main" val="2427040541"/>
                    </a:ext>
                  </a:extLst>
                </a:gridCol>
                <a:gridCol w="832485">
                  <a:extLst>
                    <a:ext uri="{9D8B030D-6E8A-4147-A177-3AD203B41FA5}">
                      <a16:colId xmlns:a16="http://schemas.microsoft.com/office/drawing/2014/main" val="3793236027"/>
                    </a:ext>
                  </a:extLst>
                </a:gridCol>
                <a:gridCol w="676946">
                  <a:extLst>
                    <a:ext uri="{9D8B030D-6E8A-4147-A177-3AD203B41FA5}">
                      <a16:colId xmlns:a16="http://schemas.microsoft.com/office/drawing/2014/main" val="3310452787"/>
                    </a:ext>
                  </a:extLst>
                </a:gridCol>
                <a:gridCol w="775955">
                  <a:extLst>
                    <a:ext uri="{9D8B030D-6E8A-4147-A177-3AD203B41FA5}">
                      <a16:colId xmlns:a16="http://schemas.microsoft.com/office/drawing/2014/main" val="2516352575"/>
                    </a:ext>
                  </a:extLst>
                </a:gridCol>
                <a:gridCol w="759070">
                  <a:extLst>
                    <a:ext uri="{9D8B030D-6E8A-4147-A177-3AD203B41FA5}">
                      <a16:colId xmlns:a16="http://schemas.microsoft.com/office/drawing/2014/main" val="1382202288"/>
                    </a:ext>
                  </a:extLst>
                </a:gridCol>
                <a:gridCol w="711484">
                  <a:extLst>
                    <a:ext uri="{9D8B030D-6E8A-4147-A177-3AD203B41FA5}">
                      <a16:colId xmlns:a16="http://schemas.microsoft.com/office/drawing/2014/main" val="3122322836"/>
                    </a:ext>
                  </a:extLst>
                </a:gridCol>
                <a:gridCol w="683086">
                  <a:extLst>
                    <a:ext uri="{9D8B030D-6E8A-4147-A177-3AD203B41FA5}">
                      <a16:colId xmlns:a16="http://schemas.microsoft.com/office/drawing/2014/main" val="871041741"/>
                    </a:ext>
                  </a:extLst>
                </a:gridCol>
                <a:gridCol w="828913">
                  <a:extLst>
                    <a:ext uri="{9D8B030D-6E8A-4147-A177-3AD203B41FA5}">
                      <a16:colId xmlns:a16="http://schemas.microsoft.com/office/drawing/2014/main" val="3718238866"/>
                    </a:ext>
                  </a:extLst>
                </a:gridCol>
                <a:gridCol w="759837">
                  <a:extLst>
                    <a:ext uri="{9D8B030D-6E8A-4147-A177-3AD203B41FA5}">
                      <a16:colId xmlns:a16="http://schemas.microsoft.com/office/drawing/2014/main" val="3225081401"/>
                    </a:ext>
                  </a:extLst>
                </a:gridCol>
              </a:tblGrid>
              <a:tr h="504056">
                <a:tc>
                  <a:txBody>
                    <a:bodyPr/>
                    <a:lstStyle/>
                    <a:p>
                      <a:pPr marL="0" marR="0">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4 weeks ending 8/11/2024</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Dollars</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Dollar share</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 sales vs. YA</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 sales vs. 3YA</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Volume (lbs)</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Lbs</a:t>
                      </a:r>
                      <a:endParaRPr lang="en-US" sz="1200" dirty="0">
                        <a:effectLst/>
                        <a:latin typeface="+mn-lt"/>
                        <a:ea typeface="Calibri" panose="020F0502020204030204" pitchFamily="34" charset="0"/>
                        <a:cs typeface="Times New Roman" panose="02020603050405020304" pitchFamily="18" charset="0"/>
                      </a:endParaRPr>
                    </a:p>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share</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Lbs </a:t>
                      </a:r>
                      <a:br>
                        <a:rPr lang="en-US" sz="1200" b="1" dirty="0">
                          <a:solidFill>
                            <a:srgbClr val="FFFFFF"/>
                          </a:solidFill>
                          <a:effectLst/>
                          <a:latin typeface="+mn-lt"/>
                          <a:ea typeface="Calibri" panose="020F0502020204030204" pitchFamily="34" charset="0"/>
                          <a:cs typeface="Calibri" panose="020F0502020204030204" pitchFamily="34" charset="0"/>
                        </a:rPr>
                      </a:br>
                      <a:r>
                        <a:rPr lang="en-US" sz="1200" b="1" dirty="0">
                          <a:solidFill>
                            <a:srgbClr val="FFFFFF"/>
                          </a:solidFill>
                          <a:effectLst/>
                          <a:latin typeface="+mn-lt"/>
                          <a:ea typeface="Calibri" panose="020F0502020204030204" pitchFamily="34" charset="0"/>
                          <a:cs typeface="Calibri" panose="020F0502020204030204" pitchFamily="34" charset="0"/>
                        </a:rPr>
                        <a:t>vs. YA</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Lbs vs. 3YA</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extLst>
                  <a:ext uri="{0D108BD9-81ED-4DB2-BD59-A6C34878D82A}">
                    <a16:rowId xmlns:a16="http://schemas.microsoft.com/office/drawing/2014/main" val="1747968179"/>
                  </a:ext>
                </a:extLst>
              </a:tr>
              <a:tr h="345222">
                <a:tc>
                  <a:txBody>
                    <a:bodyPr/>
                    <a:lstStyle/>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Total fresh mushrooms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$106.5M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b="1">
                          <a:effectLst/>
                          <a:latin typeface="Calibri" panose="020F0502020204030204" pitchFamily="34" charset="0"/>
                          <a:ea typeface="Calibri" panose="020F0502020204030204" pitchFamily="34" charset="0"/>
                          <a:cs typeface="Calibri" panose="020F0502020204030204" pitchFamily="34" charset="0"/>
                        </a:rPr>
                        <a:t>100.0%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-1.5%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-3.7%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23.4M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b="1">
                          <a:effectLst/>
                          <a:latin typeface="Calibri" panose="020F0502020204030204" pitchFamily="34" charset="0"/>
                          <a:ea typeface="Calibri" panose="020F0502020204030204" pitchFamily="34" charset="0"/>
                          <a:cs typeface="Calibri" panose="020F0502020204030204" pitchFamily="34" charset="0"/>
                        </a:rPr>
                        <a:t>100.0%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-2.6%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-11.6%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116915569"/>
                  </a:ext>
                </a:extLst>
              </a:tr>
              <a:tr h="345222">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White mushrooms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$53.0M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49.8%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-7.3%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13.1M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56.1%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-3.8%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-16.0%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731391532"/>
                  </a:ext>
                </a:extLst>
              </a:tr>
              <a:tr h="302156">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Crimini mushrooms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$37.5M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35.2%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-0.5%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+8.6%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8.1M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34.4%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+0.1%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+1.1%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1290911411"/>
                  </a:ext>
                </a:extLst>
              </a:tr>
              <a:tr h="302156">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Portabella mushrooms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$9.6M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9.1%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-5.3%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-26.1%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1.8M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7.6%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-6.1%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-26.7%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3082962120"/>
                  </a:ext>
                </a:extLst>
              </a:tr>
              <a:tr h="302156">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Specialty mushrooms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$6.3M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5.9%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-0.9%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+9.4%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0.4M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1.9%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-1.4%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+4.6%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719620438"/>
                  </a:ext>
                </a:extLst>
              </a:tr>
            </a:tbl>
          </a:graphicData>
        </a:graphic>
      </p:graphicFrame>
    </p:spTree>
    <p:extLst>
      <p:ext uri="{BB962C8B-B14F-4D97-AF65-F5344CB8AC3E}">
        <p14:creationId xmlns:p14="http://schemas.microsoft.com/office/powerpoint/2010/main" val="3439011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10500"/>
            <a:ext cx="8496944" cy="720518"/>
          </a:xfrm>
        </p:spPr>
        <p:txBody>
          <a:bodyPr>
            <a:normAutofit/>
          </a:bodyPr>
          <a:lstStyle/>
          <a:p>
            <a:r>
              <a:rPr lang="en-US" dirty="0"/>
              <a:t>White button mushrooms dollar performance</a:t>
            </a:r>
          </a:p>
        </p:txBody>
      </p:sp>
      <p:sp>
        <p:nvSpPr>
          <p:cNvPr id="4" name="Slide Number Placeholder 3"/>
          <p:cNvSpPr>
            <a:spLocks noGrp="1"/>
          </p:cNvSpPr>
          <p:nvPr>
            <p:ph type="sldNum" sz="quarter" idx="12"/>
          </p:nvPr>
        </p:nvSpPr>
        <p:spPr>
          <a:xfrm>
            <a:off x="7020272" y="4674607"/>
            <a:ext cx="2057400" cy="273844"/>
          </a:xfrm>
        </p:spPr>
        <p:txBody>
          <a:bodyPr/>
          <a:lstStyle/>
          <a:p>
            <a:fld id="{15968CAF-9A7F-4DE6-B563-4B7FA3F8234B}" type="slidenum">
              <a:rPr lang="en-US" smtClean="0"/>
              <a:pPr/>
              <a:t>17</a:t>
            </a:fld>
            <a:endParaRPr lang="en-US" dirty="0"/>
          </a:p>
        </p:txBody>
      </p:sp>
      <p:sp>
        <p:nvSpPr>
          <p:cNvPr id="8" name="TextBox 7">
            <a:extLst>
              <a:ext uri="{FF2B5EF4-FFF2-40B4-BE49-F238E27FC236}">
                <a16:creationId xmlns:a16="http://schemas.microsoft.com/office/drawing/2014/main" id="{14ADFA4E-B09B-4712-BE20-DDEC41BC251F}"/>
              </a:ext>
            </a:extLst>
          </p:cNvPr>
          <p:cNvSpPr txBox="1"/>
          <p:nvPr/>
        </p:nvSpPr>
        <p:spPr>
          <a:xfrm>
            <a:off x="382266" y="4620127"/>
            <a:ext cx="436048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2021 plus 4 weeks ending 8/11/2024</a:t>
            </a:r>
          </a:p>
        </p:txBody>
      </p:sp>
      <p:cxnSp>
        <p:nvCxnSpPr>
          <p:cNvPr id="9" name="Straight Connector 8">
            <a:extLst>
              <a:ext uri="{FF2B5EF4-FFF2-40B4-BE49-F238E27FC236}">
                <a16:creationId xmlns:a16="http://schemas.microsoft.com/office/drawing/2014/main" id="{9379A6F9-3724-47D8-ACF9-A1517B3C2E12}"/>
              </a:ext>
            </a:extLst>
          </p:cNvPr>
          <p:cNvCxnSpPr/>
          <p:nvPr/>
        </p:nvCxnSpPr>
        <p:spPr>
          <a:xfrm>
            <a:off x="2699792" y="1059582"/>
            <a:ext cx="0" cy="324035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10" name="Chart 12">
            <a:extLst>
              <a:ext uri="{FF2B5EF4-FFF2-40B4-BE49-F238E27FC236}">
                <a16:creationId xmlns:a16="http://schemas.microsoft.com/office/drawing/2014/main" id="{19E2291A-45A1-433D-86B4-A9A739763426}"/>
              </a:ext>
            </a:extLst>
          </p:cNvPr>
          <p:cNvGraphicFramePr/>
          <p:nvPr>
            <p:extLst>
              <p:ext uri="{D42A27DB-BD31-4B8C-83A1-F6EECF244321}">
                <p14:modId xmlns:p14="http://schemas.microsoft.com/office/powerpoint/2010/main" val="996393158"/>
              </p:ext>
            </p:extLst>
          </p:nvPr>
        </p:nvGraphicFramePr>
        <p:xfrm>
          <a:off x="2771800" y="1025207"/>
          <a:ext cx="5976000" cy="3594920"/>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2"/>
          <p:cNvSpPr txBox="1">
            <a:spLocks/>
          </p:cNvSpPr>
          <p:nvPr/>
        </p:nvSpPr>
        <p:spPr>
          <a:xfrm>
            <a:off x="251520" y="1013078"/>
            <a:ext cx="3322712" cy="3607049"/>
          </a:xfrm>
          <a:prstGeom prst="rect">
            <a:avLst/>
          </a:prstGeom>
        </p:spPr>
        <p:txBody>
          <a:bodyPr vert="horz" lIns="91440" tIns="45720" rIns="91440" bIns="45720" rtlCol="0">
            <a:normAutofit lnSpcReduction="10000"/>
          </a:bodyPr>
          <a:lstStyle>
            <a:lvl1pPr marL="171450" indent="-137160" algn="l" defTabSz="685800" rtl="0" eaLnBrk="1" latinLnBrk="0" hangingPunct="1">
              <a:lnSpc>
                <a:spcPct val="90000"/>
              </a:lnSpc>
              <a:spcBef>
                <a:spcPts val="1050"/>
              </a:spcBef>
              <a:buClr>
                <a:schemeClr val="accent1"/>
              </a:buClr>
              <a:buSzPct val="80000"/>
              <a:buFont typeface="Wingdings" panose="05000000000000000000" pitchFamily="2" charset="2"/>
              <a:buChar char="§"/>
              <a:defRPr sz="1650" kern="1200">
                <a:solidFill>
                  <a:schemeClr val="tx1">
                    <a:lumMod val="95000"/>
                    <a:lumOff val="5000"/>
                  </a:schemeClr>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Wingdings" panose="05000000000000000000" pitchFamily="2" charset="2"/>
              <a:buChar char="§"/>
              <a:defRPr sz="1500" kern="1200">
                <a:solidFill>
                  <a:schemeClr val="tx1">
                    <a:lumMod val="95000"/>
                    <a:lumOff val="5000"/>
                  </a:schemeClr>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Wingdings" panose="05000000000000000000" pitchFamily="2" charset="2"/>
              <a:buChar char="§"/>
              <a:defRPr sz="1350" kern="1200">
                <a:solidFill>
                  <a:schemeClr val="tx1">
                    <a:lumMod val="95000"/>
                    <a:lumOff val="5000"/>
                  </a:schemeClr>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Wingdings" panose="05000000000000000000" pitchFamily="2" charset="2"/>
              <a:buChar char="§"/>
              <a:defRPr sz="1200" kern="1200">
                <a:solidFill>
                  <a:schemeClr val="tx1">
                    <a:lumMod val="95000"/>
                    <a:lumOff val="5000"/>
                  </a:schemeClr>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accent1"/>
              </a:buClr>
              <a:buSzPct val="80000"/>
              <a:buFont typeface="Wingdings" panose="05000000000000000000" pitchFamily="2" charset="2"/>
              <a:buChar char="§"/>
              <a:defRPr sz="1200" kern="1200">
                <a:solidFill>
                  <a:schemeClr val="tx1">
                    <a:lumMod val="95000"/>
                    <a:lumOff val="5000"/>
                  </a:schemeClr>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pPr marL="57150" indent="-22225">
              <a:buFont typeface="Wingdings" panose="05000000000000000000" pitchFamily="2" charset="2"/>
              <a:buNone/>
            </a:pPr>
            <a:r>
              <a:rPr lang="en-US" sz="2100" dirty="0"/>
              <a:t>Dollars L-52 </a:t>
            </a:r>
            <a:br>
              <a:rPr lang="en-US" sz="2100" dirty="0"/>
            </a:br>
            <a:r>
              <a:rPr lang="en-US" sz="2100" dirty="0"/>
              <a:t>w.e. 8/11/2024</a:t>
            </a:r>
          </a:p>
          <a:p>
            <a:pPr>
              <a:buFont typeface="Wingdings" panose="05000000000000000000" pitchFamily="2" charset="2"/>
              <a:buNone/>
            </a:pPr>
            <a:r>
              <a:rPr lang="en-US" sz="4400" b="1" dirty="0">
                <a:solidFill>
                  <a:schemeClr val="accent2"/>
                </a:solidFill>
              </a:rPr>
              <a:t>$755.7M</a:t>
            </a:r>
          </a:p>
          <a:p>
            <a:pPr>
              <a:buFont typeface="Wingdings" panose="05000000000000000000" pitchFamily="2" charset="2"/>
              <a:buNone/>
            </a:pPr>
            <a:r>
              <a:rPr lang="en-US" sz="2100" dirty="0"/>
              <a:t>-3.6% vs. YA</a:t>
            </a:r>
          </a:p>
          <a:p>
            <a:pPr>
              <a:buFont typeface="Wingdings" panose="05000000000000000000" pitchFamily="2" charset="2"/>
              <a:buNone/>
            </a:pPr>
            <a:endParaRPr lang="en-US" dirty="0"/>
          </a:p>
          <a:p>
            <a:pPr>
              <a:buFont typeface="Wingdings" panose="05000000000000000000" pitchFamily="2" charset="2"/>
              <a:buNone/>
            </a:pPr>
            <a:r>
              <a:rPr lang="en-US" sz="2100" dirty="0"/>
              <a:t>Average price/unit</a:t>
            </a:r>
          </a:p>
          <a:p>
            <a:pPr>
              <a:buFont typeface="Wingdings" panose="05000000000000000000" pitchFamily="2" charset="2"/>
              <a:buNone/>
            </a:pPr>
            <a:r>
              <a:rPr lang="en-US" sz="4000" b="1" dirty="0">
                <a:solidFill>
                  <a:schemeClr val="accent2"/>
                </a:solidFill>
              </a:rPr>
              <a:t>$2.67</a:t>
            </a:r>
          </a:p>
          <a:p>
            <a:pPr>
              <a:buFont typeface="Wingdings" panose="05000000000000000000" pitchFamily="2" charset="2"/>
              <a:buNone/>
            </a:pPr>
            <a:r>
              <a:rPr lang="en-US" sz="2100" dirty="0"/>
              <a:t>+0.8% vs. YA</a:t>
            </a:r>
          </a:p>
        </p:txBody>
      </p:sp>
    </p:spTree>
    <p:extLst>
      <p:ext uri="{BB962C8B-B14F-4D97-AF65-F5344CB8AC3E}">
        <p14:creationId xmlns:p14="http://schemas.microsoft.com/office/powerpoint/2010/main" val="2086885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5049"/>
            <a:ext cx="8640960" cy="720518"/>
          </a:xfrm>
        </p:spPr>
        <p:txBody>
          <a:bodyPr>
            <a:normAutofit/>
          </a:bodyPr>
          <a:lstStyle/>
          <a:p>
            <a:r>
              <a:rPr lang="en-US" dirty="0"/>
              <a:t>White button mushrooms volume performance</a:t>
            </a:r>
          </a:p>
        </p:txBody>
      </p:sp>
      <p:sp>
        <p:nvSpPr>
          <p:cNvPr id="3" name="Content Placeholder 2"/>
          <p:cNvSpPr>
            <a:spLocks noGrp="1"/>
          </p:cNvSpPr>
          <p:nvPr>
            <p:ph idx="1"/>
          </p:nvPr>
        </p:nvSpPr>
        <p:spPr>
          <a:xfrm>
            <a:off x="251520" y="987576"/>
            <a:ext cx="3322712" cy="3607049"/>
          </a:xfrm>
        </p:spPr>
        <p:txBody>
          <a:bodyPr>
            <a:normAutofit/>
          </a:bodyPr>
          <a:lstStyle/>
          <a:p>
            <a:pPr marL="57150" indent="-22225">
              <a:buNone/>
            </a:pPr>
            <a:r>
              <a:rPr lang="en-US" dirty="0"/>
              <a:t>Pounds L-52</a:t>
            </a:r>
            <a:br>
              <a:rPr lang="en-US" dirty="0"/>
            </a:br>
            <a:r>
              <a:rPr lang="en-US" dirty="0"/>
              <a:t>w.e. 8/11/2024</a:t>
            </a:r>
          </a:p>
          <a:p>
            <a:pPr>
              <a:buNone/>
            </a:pPr>
            <a:r>
              <a:rPr lang="en-US" sz="4400" b="1" dirty="0">
                <a:solidFill>
                  <a:schemeClr val="accent2"/>
                </a:solidFill>
              </a:rPr>
              <a:t>187.5M</a:t>
            </a:r>
          </a:p>
          <a:p>
            <a:pPr>
              <a:buNone/>
            </a:pPr>
            <a:r>
              <a:rPr lang="en-US" dirty="0"/>
              <a:t>-5.1% vs YA</a:t>
            </a:r>
          </a:p>
          <a:p>
            <a:pPr>
              <a:buNone/>
            </a:pPr>
            <a:endParaRPr lang="en-US" dirty="0"/>
          </a:p>
          <a:p>
            <a:pPr>
              <a:buNone/>
            </a:pPr>
            <a:r>
              <a:rPr lang="en-US" dirty="0"/>
              <a:t>Average price/pound</a:t>
            </a:r>
          </a:p>
          <a:p>
            <a:pPr>
              <a:buNone/>
            </a:pPr>
            <a:r>
              <a:rPr lang="en-US" sz="4000" b="1" dirty="0">
                <a:solidFill>
                  <a:schemeClr val="accent2"/>
                </a:solidFill>
              </a:rPr>
              <a:t>$4.03</a:t>
            </a:r>
            <a:endParaRPr lang="en-US" dirty="0">
              <a:solidFill>
                <a:schemeClr val="accent2"/>
              </a:solidFill>
            </a:endParaRPr>
          </a:p>
          <a:p>
            <a:pPr>
              <a:buNone/>
            </a:pPr>
            <a:r>
              <a:rPr lang="en-US" dirty="0"/>
              <a:t>+1.5% vs. YA</a:t>
            </a:r>
          </a:p>
        </p:txBody>
      </p:sp>
      <p:sp>
        <p:nvSpPr>
          <p:cNvPr id="4" name="Slide Number Placeholder 3"/>
          <p:cNvSpPr>
            <a:spLocks noGrp="1"/>
          </p:cNvSpPr>
          <p:nvPr>
            <p:ph type="sldNum" sz="quarter" idx="12"/>
          </p:nvPr>
        </p:nvSpPr>
        <p:spPr>
          <a:xfrm>
            <a:off x="6979096" y="4674607"/>
            <a:ext cx="2057400" cy="273844"/>
          </a:xfrm>
        </p:spPr>
        <p:txBody>
          <a:bodyPr/>
          <a:lstStyle/>
          <a:p>
            <a:fld id="{15968CAF-9A7F-4DE6-B563-4B7FA3F8234B}" type="slidenum">
              <a:rPr lang="en-US" smtClean="0"/>
              <a:pPr/>
              <a:t>18</a:t>
            </a:fld>
            <a:endParaRPr lang="en-US" dirty="0"/>
          </a:p>
        </p:txBody>
      </p:sp>
      <p:sp>
        <p:nvSpPr>
          <p:cNvPr id="8" name="TextBox 7">
            <a:extLst>
              <a:ext uri="{FF2B5EF4-FFF2-40B4-BE49-F238E27FC236}">
                <a16:creationId xmlns:a16="http://schemas.microsoft.com/office/drawing/2014/main" id="{14ADFA4E-B09B-4712-BE20-DDEC41BC251F}"/>
              </a:ext>
            </a:extLst>
          </p:cNvPr>
          <p:cNvSpPr txBox="1"/>
          <p:nvPr/>
        </p:nvSpPr>
        <p:spPr>
          <a:xfrm>
            <a:off x="382266" y="4620127"/>
            <a:ext cx="436048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2021 plus 4 weeks ending 8/11/2024</a:t>
            </a:r>
          </a:p>
        </p:txBody>
      </p:sp>
      <p:cxnSp>
        <p:nvCxnSpPr>
          <p:cNvPr id="9" name="Straight Connector 8">
            <a:extLst>
              <a:ext uri="{FF2B5EF4-FFF2-40B4-BE49-F238E27FC236}">
                <a16:creationId xmlns:a16="http://schemas.microsoft.com/office/drawing/2014/main" id="{9379A6F9-3724-47D8-ACF9-A1517B3C2E12}"/>
              </a:ext>
            </a:extLst>
          </p:cNvPr>
          <p:cNvCxnSpPr/>
          <p:nvPr/>
        </p:nvCxnSpPr>
        <p:spPr>
          <a:xfrm>
            <a:off x="2699792" y="1059582"/>
            <a:ext cx="0" cy="324035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19E2291A-45A1-433D-86B4-A9A739763426}"/>
              </a:ext>
            </a:extLst>
          </p:cNvPr>
          <p:cNvGraphicFramePr/>
          <p:nvPr>
            <p:extLst>
              <p:ext uri="{D42A27DB-BD31-4B8C-83A1-F6EECF244321}">
                <p14:modId xmlns:p14="http://schemas.microsoft.com/office/powerpoint/2010/main" val="1340641684"/>
              </p:ext>
            </p:extLst>
          </p:nvPr>
        </p:nvGraphicFramePr>
        <p:xfrm>
          <a:off x="2699792" y="1041047"/>
          <a:ext cx="5976000" cy="3633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8584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55292"/>
            <a:ext cx="8496944" cy="720518"/>
          </a:xfrm>
        </p:spPr>
        <p:txBody>
          <a:bodyPr>
            <a:normAutofit/>
          </a:bodyPr>
          <a:lstStyle/>
          <a:p>
            <a:r>
              <a:rPr lang="en-US" dirty="0"/>
              <a:t>Crimini mushrooms dollar performance</a:t>
            </a:r>
          </a:p>
        </p:txBody>
      </p:sp>
      <p:sp>
        <p:nvSpPr>
          <p:cNvPr id="3" name="Content Placeholder 2"/>
          <p:cNvSpPr>
            <a:spLocks noGrp="1"/>
          </p:cNvSpPr>
          <p:nvPr>
            <p:ph idx="1"/>
          </p:nvPr>
        </p:nvSpPr>
        <p:spPr>
          <a:xfrm>
            <a:off x="251520" y="987576"/>
            <a:ext cx="3322712" cy="3607049"/>
          </a:xfrm>
        </p:spPr>
        <p:txBody>
          <a:bodyPr>
            <a:normAutofit/>
          </a:bodyPr>
          <a:lstStyle/>
          <a:p>
            <a:pPr marL="57150" indent="-22225">
              <a:buNone/>
            </a:pPr>
            <a:r>
              <a:rPr lang="en-US" dirty="0"/>
              <a:t>Dollars L-52 </a:t>
            </a:r>
            <a:br>
              <a:rPr lang="en-US" dirty="0"/>
            </a:br>
            <a:r>
              <a:rPr lang="en-US" dirty="0"/>
              <a:t>w.e. 8/11/2024</a:t>
            </a:r>
          </a:p>
          <a:p>
            <a:pPr>
              <a:buNone/>
            </a:pPr>
            <a:r>
              <a:rPr lang="en-US" sz="4400" b="1" dirty="0">
                <a:solidFill>
                  <a:schemeClr val="accent2"/>
                </a:solidFill>
              </a:rPr>
              <a:t>$545.5M</a:t>
            </a:r>
          </a:p>
          <a:p>
            <a:pPr>
              <a:buNone/>
            </a:pPr>
            <a:r>
              <a:rPr lang="en-US" dirty="0"/>
              <a:t>-1.4% vs. YA</a:t>
            </a:r>
          </a:p>
          <a:p>
            <a:pPr>
              <a:buNone/>
            </a:pPr>
            <a:endParaRPr lang="en-US" dirty="0"/>
          </a:p>
          <a:p>
            <a:pPr>
              <a:buNone/>
            </a:pPr>
            <a:r>
              <a:rPr lang="en-US" dirty="0"/>
              <a:t>Average price/unit</a:t>
            </a:r>
          </a:p>
          <a:p>
            <a:pPr>
              <a:buNone/>
            </a:pPr>
            <a:r>
              <a:rPr lang="en-US" sz="4000" b="1" dirty="0">
                <a:solidFill>
                  <a:schemeClr val="accent2"/>
                </a:solidFill>
              </a:rPr>
              <a:t>$3.44</a:t>
            </a:r>
          </a:p>
          <a:p>
            <a:pPr>
              <a:buNone/>
            </a:pPr>
            <a:r>
              <a:rPr lang="en-US" dirty="0"/>
              <a:t>-0.7% vs. YA</a:t>
            </a:r>
          </a:p>
        </p:txBody>
      </p:sp>
      <p:sp>
        <p:nvSpPr>
          <p:cNvPr id="4" name="Slide Number Placeholder 3"/>
          <p:cNvSpPr>
            <a:spLocks noGrp="1"/>
          </p:cNvSpPr>
          <p:nvPr>
            <p:ph type="sldNum" sz="quarter" idx="12"/>
          </p:nvPr>
        </p:nvSpPr>
        <p:spPr>
          <a:xfrm>
            <a:off x="7020272" y="4704176"/>
            <a:ext cx="2057400" cy="273844"/>
          </a:xfrm>
        </p:spPr>
        <p:txBody>
          <a:bodyPr/>
          <a:lstStyle/>
          <a:p>
            <a:fld id="{15968CAF-9A7F-4DE6-B563-4B7FA3F8234B}" type="slidenum">
              <a:rPr lang="en-US" smtClean="0"/>
              <a:pPr/>
              <a:t>19</a:t>
            </a:fld>
            <a:endParaRPr lang="en-US" dirty="0"/>
          </a:p>
        </p:txBody>
      </p:sp>
      <p:sp>
        <p:nvSpPr>
          <p:cNvPr id="8" name="TextBox 7">
            <a:extLst>
              <a:ext uri="{FF2B5EF4-FFF2-40B4-BE49-F238E27FC236}">
                <a16:creationId xmlns:a16="http://schemas.microsoft.com/office/drawing/2014/main" id="{14ADFA4E-B09B-4712-BE20-DDEC41BC251F}"/>
              </a:ext>
            </a:extLst>
          </p:cNvPr>
          <p:cNvSpPr txBox="1"/>
          <p:nvPr/>
        </p:nvSpPr>
        <p:spPr>
          <a:xfrm>
            <a:off x="382266" y="4620127"/>
            <a:ext cx="436048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2021 plus 4 weeks ending 8/11/2024</a:t>
            </a:r>
          </a:p>
        </p:txBody>
      </p:sp>
      <p:cxnSp>
        <p:nvCxnSpPr>
          <p:cNvPr id="9" name="Straight Connector 8">
            <a:extLst>
              <a:ext uri="{FF2B5EF4-FFF2-40B4-BE49-F238E27FC236}">
                <a16:creationId xmlns:a16="http://schemas.microsoft.com/office/drawing/2014/main" id="{9379A6F9-3724-47D8-ACF9-A1517B3C2E12}"/>
              </a:ext>
            </a:extLst>
          </p:cNvPr>
          <p:cNvCxnSpPr/>
          <p:nvPr/>
        </p:nvCxnSpPr>
        <p:spPr>
          <a:xfrm>
            <a:off x="2699792" y="1059582"/>
            <a:ext cx="0" cy="324035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19E2291A-45A1-433D-86B4-A9A739763426}"/>
              </a:ext>
            </a:extLst>
          </p:cNvPr>
          <p:cNvGraphicFramePr/>
          <p:nvPr>
            <p:extLst>
              <p:ext uri="{D42A27DB-BD31-4B8C-83A1-F6EECF244321}">
                <p14:modId xmlns:p14="http://schemas.microsoft.com/office/powerpoint/2010/main" val="3020284205"/>
              </p:ext>
            </p:extLst>
          </p:nvPr>
        </p:nvGraphicFramePr>
        <p:xfrm>
          <a:off x="2699792" y="1059581"/>
          <a:ext cx="5976000" cy="38067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3848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B65914-6EA7-4D9F-100D-73C14AB494BE}"/>
              </a:ext>
            </a:extLst>
          </p:cNvPr>
          <p:cNvSpPr>
            <a:spLocks noGrp="1"/>
          </p:cNvSpPr>
          <p:nvPr>
            <p:ph type="title"/>
          </p:nvPr>
        </p:nvSpPr>
        <p:spPr/>
        <p:txBody>
          <a:bodyPr/>
          <a:lstStyle/>
          <a:p>
            <a:r>
              <a:rPr lang="en-US" dirty="0"/>
              <a:t>Important update!</a:t>
            </a:r>
          </a:p>
        </p:txBody>
      </p:sp>
      <p:sp>
        <p:nvSpPr>
          <p:cNvPr id="4" name="Content Placeholder 3">
            <a:extLst>
              <a:ext uri="{FF2B5EF4-FFF2-40B4-BE49-F238E27FC236}">
                <a16:creationId xmlns:a16="http://schemas.microsoft.com/office/drawing/2014/main" id="{DE260F40-B719-DFAF-4FAA-A4B1DEDD0E3D}"/>
              </a:ext>
            </a:extLst>
          </p:cNvPr>
          <p:cNvSpPr>
            <a:spLocks noGrp="1"/>
          </p:cNvSpPr>
          <p:nvPr>
            <p:ph idx="1"/>
          </p:nvPr>
        </p:nvSpPr>
        <p:spPr>
          <a:xfrm>
            <a:off x="628650" y="1059582"/>
            <a:ext cx="7886700" cy="3357117"/>
          </a:xfrm>
        </p:spPr>
        <p:txBody>
          <a:bodyPr>
            <a:normAutofit fontScale="92500" lnSpcReduction="20000"/>
          </a:bodyPr>
          <a:lstStyle/>
          <a:p>
            <a:pPr marL="0" indent="0">
              <a:lnSpc>
                <a:spcPct val="110000"/>
              </a:lnSpc>
              <a:spcBef>
                <a:spcPts val="0"/>
              </a:spcBef>
              <a:buNone/>
            </a:pPr>
            <a:r>
              <a:rPr lang="en-US" sz="1800" dirty="0">
                <a:effectLst/>
                <a:latin typeface="Calibri" panose="020F0502020204030204" pitchFamily="34" charset="0"/>
                <a:ea typeface="Calibri" panose="020F0502020204030204" pitchFamily="34" charset="0"/>
                <a:cs typeface="Calibri" panose="020F0502020204030204" pitchFamily="34" charset="0"/>
              </a:rPr>
              <a:t>Please note that the Mushroom Council has upgraded its contract with </a:t>
            </a:r>
            <a:r>
              <a:rPr lang="en-US" sz="1800" dirty="0" err="1">
                <a:effectLst/>
                <a:latin typeface="Calibri" panose="020F0502020204030204" pitchFamily="34" charset="0"/>
                <a:ea typeface="Calibri" panose="020F0502020204030204" pitchFamily="34" charset="0"/>
                <a:cs typeface="Calibri" panose="020F0502020204030204" pitchFamily="34" charset="0"/>
              </a:rPr>
              <a:t>Circana</a:t>
            </a:r>
            <a:r>
              <a:rPr lang="en-US" sz="1800" dirty="0">
                <a:effectLst/>
                <a:latin typeface="Calibri" panose="020F0502020204030204" pitchFamily="34" charset="0"/>
                <a:ea typeface="Calibri" panose="020F0502020204030204" pitchFamily="34" charset="0"/>
                <a:cs typeface="Calibri" panose="020F0502020204030204" pitchFamily="34" charset="0"/>
              </a:rPr>
              <a:t> to have the largest market coverage available. Depending on the category, market coverage increased 10% to 15%. Our fresh mushroom universe expanded by 14.8% to annual sales of $1.53 billion through the inclusion of food, club, online and other retailers who were not previously included nor projected in the data. </a:t>
            </a:r>
          </a:p>
          <a:p>
            <a:pPr marL="0" indent="0">
              <a:lnSpc>
                <a:spcPct val="110000"/>
              </a:lnSpc>
              <a:spcBef>
                <a:spcPts val="0"/>
              </a:spcBef>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10000"/>
              </a:lnSpc>
              <a:spcBef>
                <a:spcPts val="0"/>
              </a:spcBef>
              <a:buNone/>
            </a:pPr>
            <a:r>
              <a:rPr lang="en-US" sz="1800" dirty="0">
                <a:effectLst/>
                <a:latin typeface="Calibri" panose="020F0502020204030204" pitchFamily="34" charset="0"/>
                <a:ea typeface="Calibri" panose="020F0502020204030204" pitchFamily="34" charset="0"/>
                <a:cs typeface="Calibri" panose="020F0502020204030204" pitchFamily="34" charset="0"/>
              </a:rPr>
              <a:t>Several of these retailers were ones who gained business during the past few years, changing not only the size of the retail universe measured but also the trajectory. With the added data, mushroom trends more closely follow the overall food and beverage trends with sales levels that remain above the 2019 pre-pandemic baseline. Other trends, such as organic, value-added, seasonal growth and contraction and pack sizes continued to hold up. All historic data points in the spreadsheet and PowerPoint have been upgraded to MULO+.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6CE5A87-C1E4-FFD1-4BDC-B0A9596C30D6}"/>
              </a:ext>
            </a:extLst>
          </p:cNvPr>
          <p:cNvSpPr>
            <a:spLocks noGrp="1"/>
          </p:cNvSpPr>
          <p:nvPr>
            <p:ph type="sldNum" sz="quarter" idx="12"/>
          </p:nvPr>
        </p:nvSpPr>
        <p:spPr/>
        <p:txBody>
          <a:bodyPr/>
          <a:lstStyle/>
          <a:p>
            <a:fld id="{15968CAF-9A7F-4DE6-B563-4B7FA3F8234B}" type="slidenum">
              <a:rPr lang="en-US" smtClean="0"/>
              <a:pPr/>
              <a:t>2</a:t>
            </a:fld>
            <a:endParaRPr lang="en-US" dirty="0"/>
          </a:p>
        </p:txBody>
      </p:sp>
    </p:spTree>
    <p:extLst>
      <p:ext uri="{BB962C8B-B14F-4D97-AF65-F5344CB8AC3E}">
        <p14:creationId xmlns:p14="http://schemas.microsoft.com/office/powerpoint/2010/main" val="3251797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5049"/>
            <a:ext cx="8640960" cy="720518"/>
          </a:xfrm>
        </p:spPr>
        <p:txBody>
          <a:bodyPr>
            <a:normAutofit/>
          </a:bodyPr>
          <a:lstStyle/>
          <a:p>
            <a:r>
              <a:rPr lang="en-US" dirty="0"/>
              <a:t>Crimini mushrooms volume performance</a:t>
            </a:r>
          </a:p>
        </p:txBody>
      </p:sp>
      <p:sp>
        <p:nvSpPr>
          <p:cNvPr id="3" name="Content Placeholder 2"/>
          <p:cNvSpPr>
            <a:spLocks noGrp="1"/>
          </p:cNvSpPr>
          <p:nvPr>
            <p:ph idx="1"/>
          </p:nvPr>
        </p:nvSpPr>
        <p:spPr>
          <a:xfrm>
            <a:off x="251520" y="979283"/>
            <a:ext cx="3322712" cy="3607049"/>
          </a:xfrm>
        </p:spPr>
        <p:txBody>
          <a:bodyPr>
            <a:normAutofit/>
          </a:bodyPr>
          <a:lstStyle/>
          <a:p>
            <a:pPr marL="57150" indent="-22225">
              <a:buNone/>
            </a:pPr>
            <a:r>
              <a:rPr lang="en-US" dirty="0"/>
              <a:t>Pounds L-52</a:t>
            </a:r>
            <a:br>
              <a:rPr lang="en-US" dirty="0"/>
            </a:br>
            <a:r>
              <a:rPr lang="en-US" dirty="0"/>
              <a:t>w.e. 8/11/2024</a:t>
            </a:r>
          </a:p>
          <a:p>
            <a:pPr>
              <a:buNone/>
            </a:pPr>
            <a:r>
              <a:rPr lang="en-US" sz="4400" b="1" dirty="0">
                <a:solidFill>
                  <a:schemeClr val="accent2"/>
                </a:solidFill>
              </a:rPr>
              <a:t>117.9M</a:t>
            </a:r>
          </a:p>
          <a:p>
            <a:pPr>
              <a:buNone/>
            </a:pPr>
            <a:r>
              <a:rPr lang="en-US" dirty="0"/>
              <a:t>+0.2% vs. YA</a:t>
            </a:r>
          </a:p>
          <a:p>
            <a:pPr>
              <a:buNone/>
            </a:pPr>
            <a:endParaRPr lang="en-US" dirty="0"/>
          </a:p>
          <a:p>
            <a:pPr>
              <a:buNone/>
            </a:pPr>
            <a:r>
              <a:rPr lang="en-US" dirty="0"/>
              <a:t>Average price/pound</a:t>
            </a:r>
          </a:p>
          <a:p>
            <a:pPr>
              <a:buNone/>
            </a:pPr>
            <a:r>
              <a:rPr lang="en-US" sz="4000" b="1" dirty="0">
                <a:solidFill>
                  <a:schemeClr val="accent2"/>
                </a:solidFill>
              </a:rPr>
              <a:t>$4.62</a:t>
            </a:r>
            <a:endParaRPr lang="en-US" dirty="0">
              <a:solidFill>
                <a:schemeClr val="accent2"/>
              </a:solidFill>
            </a:endParaRPr>
          </a:p>
          <a:p>
            <a:pPr>
              <a:buNone/>
            </a:pPr>
            <a:r>
              <a:rPr lang="en-US" dirty="0"/>
              <a:t>-1.6% vs. YA</a:t>
            </a:r>
          </a:p>
        </p:txBody>
      </p:sp>
      <p:sp>
        <p:nvSpPr>
          <p:cNvPr id="4" name="Slide Number Placeholder 3"/>
          <p:cNvSpPr>
            <a:spLocks noGrp="1"/>
          </p:cNvSpPr>
          <p:nvPr>
            <p:ph type="sldNum" sz="quarter" idx="12"/>
          </p:nvPr>
        </p:nvSpPr>
        <p:spPr>
          <a:xfrm>
            <a:off x="7002692" y="4674607"/>
            <a:ext cx="2057400" cy="273844"/>
          </a:xfrm>
        </p:spPr>
        <p:txBody>
          <a:bodyPr/>
          <a:lstStyle/>
          <a:p>
            <a:fld id="{15968CAF-9A7F-4DE6-B563-4B7FA3F8234B}" type="slidenum">
              <a:rPr lang="en-US" smtClean="0"/>
              <a:pPr/>
              <a:t>20</a:t>
            </a:fld>
            <a:endParaRPr lang="en-US" dirty="0"/>
          </a:p>
        </p:txBody>
      </p:sp>
      <p:cxnSp>
        <p:nvCxnSpPr>
          <p:cNvPr id="9" name="Straight Connector 8">
            <a:extLst>
              <a:ext uri="{FF2B5EF4-FFF2-40B4-BE49-F238E27FC236}">
                <a16:creationId xmlns:a16="http://schemas.microsoft.com/office/drawing/2014/main" id="{9379A6F9-3724-47D8-ACF9-A1517B3C2E12}"/>
              </a:ext>
            </a:extLst>
          </p:cNvPr>
          <p:cNvCxnSpPr/>
          <p:nvPr/>
        </p:nvCxnSpPr>
        <p:spPr>
          <a:xfrm>
            <a:off x="2699792" y="1059582"/>
            <a:ext cx="0" cy="324035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4A0452C-A1C3-4742-858A-0E4F3985ED12}"/>
              </a:ext>
            </a:extLst>
          </p:cNvPr>
          <p:cNvSpPr txBox="1"/>
          <p:nvPr/>
        </p:nvSpPr>
        <p:spPr>
          <a:xfrm>
            <a:off x="382266" y="4620127"/>
            <a:ext cx="436048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2021 plus 4 weeks ending 8/11/2024</a:t>
            </a:r>
          </a:p>
        </p:txBody>
      </p:sp>
      <p:graphicFrame>
        <p:nvGraphicFramePr>
          <p:cNvPr id="11" name="Chart 12">
            <a:extLst>
              <a:ext uri="{FF2B5EF4-FFF2-40B4-BE49-F238E27FC236}">
                <a16:creationId xmlns:a16="http://schemas.microsoft.com/office/drawing/2014/main" id="{19E2291A-45A1-433D-86B4-A9A739763426}"/>
              </a:ext>
            </a:extLst>
          </p:cNvPr>
          <p:cNvGraphicFramePr/>
          <p:nvPr>
            <p:extLst>
              <p:ext uri="{D42A27DB-BD31-4B8C-83A1-F6EECF244321}">
                <p14:modId xmlns:p14="http://schemas.microsoft.com/office/powerpoint/2010/main" val="3929275395"/>
              </p:ext>
            </p:extLst>
          </p:nvPr>
        </p:nvGraphicFramePr>
        <p:xfrm>
          <a:off x="2771800" y="1076358"/>
          <a:ext cx="5976000" cy="37899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8939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9818" y="841102"/>
            <a:ext cx="7475220" cy="1802656"/>
          </a:xfrm>
        </p:spPr>
        <p:txBody>
          <a:bodyPr/>
          <a:lstStyle/>
          <a:p>
            <a:r>
              <a:rPr lang="en-US" dirty="0"/>
              <a:t>Other insights</a:t>
            </a:r>
          </a:p>
        </p:txBody>
      </p:sp>
      <p:sp>
        <p:nvSpPr>
          <p:cNvPr id="6" name="Text Placeholder 5"/>
          <p:cNvSpPr>
            <a:spLocks noGrp="1"/>
          </p:cNvSpPr>
          <p:nvPr>
            <p:ph type="body" idx="1"/>
          </p:nvPr>
        </p:nvSpPr>
        <p:spPr>
          <a:xfrm>
            <a:off x="847813" y="2894522"/>
            <a:ext cx="6829382" cy="1119384"/>
          </a:xfrm>
        </p:spPr>
        <p:txBody>
          <a:bodyPr>
            <a:normAutofit fontScale="85000" lnSpcReduction="20000"/>
          </a:bodyPr>
          <a:lstStyle/>
          <a:p>
            <a:pPr algn="l"/>
            <a:r>
              <a:rPr lang="en-US" dirty="0">
                <a:solidFill>
                  <a:schemeClr val="tx1">
                    <a:lumMod val="85000"/>
                    <a:lumOff val="15000"/>
                  </a:schemeClr>
                </a:solidFill>
              </a:rPr>
              <a:t>Packaged (fixed weight) versus random weight</a:t>
            </a:r>
          </a:p>
          <a:p>
            <a:pPr algn="l"/>
            <a:r>
              <a:rPr lang="en-US" dirty="0">
                <a:solidFill>
                  <a:schemeClr val="tx1">
                    <a:lumMod val="85000"/>
                    <a:lumOff val="15000"/>
                  </a:schemeClr>
                </a:solidFill>
              </a:rPr>
              <a:t>Package-size analysis</a:t>
            </a:r>
          </a:p>
          <a:p>
            <a:pPr algn="l"/>
            <a:r>
              <a:rPr lang="en-US" dirty="0">
                <a:solidFill>
                  <a:schemeClr val="tx1">
                    <a:lumMod val="85000"/>
                    <a:lumOff val="15000"/>
                  </a:schemeClr>
                </a:solidFill>
              </a:rPr>
              <a:t>Organic versus conventional</a:t>
            </a:r>
          </a:p>
          <a:p>
            <a:pPr algn="l"/>
            <a:r>
              <a:rPr lang="en-US" dirty="0">
                <a:solidFill>
                  <a:schemeClr val="tx1">
                    <a:lumMod val="85000"/>
                    <a:lumOff val="15000"/>
                  </a:schemeClr>
                </a:solidFill>
              </a:rPr>
              <a:t>Value-added versus whole/uncut</a:t>
            </a:r>
          </a:p>
        </p:txBody>
      </p:sp>
      <p:sp>
        <p:nvSpPr>
          <p:cNvPr id="4" name="Slide Number Placeholder 3"/>
          <p:cNvSpPr>
            <a:spLocks noGrp="1"/>
          </p:cNvSpPr>
          <p:nvPr>
            <p:ph type="sldNum" sz="quarter" idx="12"/>
          </p:nvPr>
        </p:nvSpPr>
        <p:spPr>
          <a:xfrm>
            <a:off x="7020272" y="4680122"/>
            <a:ext cx="2057400" cy="273844"/>
          </a:xfrm>
        </p:spPr>
        <p:txBody>
          <a:bodyPr/>
          <a:lstStyle/>
          <a:p>
            <a:fld id="{15968CAF-9A7F-4DE6-B563-4B7FA3F8234B}" type="slidenum">
              <a:rPr lang="en-US" smtClean="0"/>
              <a:pPr/>
              <a:t>21</a:t>
            </a:fld>
            <a:endParaRPr lang="en-US" dirty="0"/>
          </a:p>
        </p:txBody>
      </p:sp>
      <p:sp>
        <p:nvSpPr>
          <p:cNvPr id="2" name="Rectangle 1">
            <a:extLst>
              <a:ext uri="{FF2B5EF4-FFF2-40B4-BE49-F238E27FC236}">
                <a16:creationId xmlns:a16="http://schemas.microsoft.com/office/drawing/2014/main" id="{4ED5F27E-A96E-43BF-AAFC-5DCF781157CD}"/>
              </a:ext>
            </a:extLst>
          </p:cNvPr>
          <p:cNvSpPr/>
          <p:nvPr/>
        </p:nvSpPr>
        <p:spPr>
          <a:xfrm>
            <a:off x="395536" y="4515966"/>
            <a:ext cx="2304256" cy="19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5BEE7CF-226F-30A6-87DA-8B9FBCEFC30C}"/>
              </a:ext>
            </a:extLst>
          </p:cNvPr>
          <p:cNvPicPr>
            <a:picLocks noChangeAspect="1"/>
          </p:cNvPicPr>
          <p:nvPr/>
        </p:nvPicPr>
        <p:blipFill rotWithShape="1">
          <a:blip r:embed="rId3">
            <a:extLst>
              <a:ext uri="{28A0092B-C50C-407E-A947-70E740481C1C}">
                <a14:useLocalDpi xmlns:a14="http://schemas.microsoft.com/office/drawing/2010/main" val="0"/>
              </a:ext>
            </a:extLst>
          </a:blip>
          <a:srcRect l="85311" t="665" b="58371"/>
          <a:stretch/>
        </p:blipFill>
        <p:spPr>
          <a:xfrm>
            <a:off x="6228195" y="-25756"/>
            <a:ext cx="2915805" cy="4573972"/>
          </a:xfrm>
          <a:prstGeom prst="rect">
            <a:avLst/>
          </a:prstGeom>
        </p:spPr>
      </p:pic>
    </p:spTree>
    <p:extLst>
      <p:ext uri="{BB962C8B-B14F-4D97-AF65-F5344CB8AC3E}">
        <p14:creationId xmlns:p14="http://schemas.microsoft.com/office/powerpoint/2010/main" val="1077229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4923E23-AF41-45B1-8383-F1426F1075F8}"/>
              </a:ext>
            </a:extLst>
          </p:cNvPr>
          <p:cNvSpPr>
            <a:spLocks noGrp="1"/>
          </p:cNvSpPr>
          <p:nvPr>
            <p:ph type="title"/>
          </p:nvPr>
        </p:nvSpPr>
        <p:spPr>
          <a:xfrm>
            <a:off x="399430" y="309304"/>
            <a:ext cx="7796346" cy="966301"/>
          </a:xfrm>
        </p:spPr>
        <p:txBody>
          <a:bodyPr>
            <a:normAutofit fontScale="90000"/>
          </a:bodyPr>
          <a:lstStyle/>
          <a:p>
            <a:r>
              <a:rPr lang="en-US" dirty="0"/>
              <a:t>Package size analysis</a:t>
            </a:r>
            <a:br>
              <a:rPr lang="en-US" dirty="0"/>
            </a:br>
            <a:r>
              <a:rPr lang="en-US" sz="2200" dirty="0">
                <a:solidFill>
                  <a:schemeClr val="tx1">
                    <a:lumMod val="65000"/>
                    <a:lumOff val="35000"/>
                  </a:schemeClr>
                </a:solidFill>
              </a:rPr>
              <a:t>8 ounces drives the bulk of sales and are outperforming 16-ounces in the latest 52 weeks. 24 ounce packages are growing in dollars, units and volume</a:t>
            </a:r>
          </a:p>
        </p:txBody>
      </p:sp>
      <p:sp>
        <p:nvSpPr>
          <p:cNvPr id="4" name="Slide Number Placeholder 3">
            <a:extLst>
              <a:ext uri="{FF2B5EF4-FFF2-40B4-BE49-F238E27FC236}">
                <a16:creationId xmlns:a16="http://schemas.microsoft.com/office/drawing/2014/main" id="{6A94C0DF-1669-484E-9A4E-217D5C5463B9}"/>
              </a:ext>
            </a:extLst>
          </p:cNvPr>
          <p:cNvSpPr>
            <a:spLocks noGrp="1"/>
          </p:cNvSpPr>
          <p:nvPr>
            <p:ph type="sldNum" sz="quarter" idx="12"/>
          </p:nvPr>
        </p:nvSpPr>
        <p:spPr>
          <a:xfrm>
            <a:off x="6948264" y="4697274"/>
            <a:ext cx="2057400" cy="273844"/>
          </a:xfrm>
        </p:spPr>
        <p:txBody>
          <a:bodyPr/>
          <a:lstStyle/>
          <a:p>
            <a:fld id="{15968CAF-9A7F-4DE6-B563-4B7FA3F8234B}" type="slidenum">
              <a:rPr lang="en-US" smtClean="0"/>
              <a:pPr/>
              <a:t>22</a:t>
            </a:fld>
            <a:endParaRPr lang="en-US" dirty="0"/>
          </a:p>
        </p:txBody>
      </p:sp>
      <p:sp>
        <p:nvSpPr>
          <p:cNvPr id="5" name="TextBox 4">
            <a:extLst>
              <a:ext uri="{FF2B5EF4-FFF2-40B4-BE49-F238E27FC236}">
                <a16:creationId xmlns:a16="http://schemas.microsoft.com/office/drawing/2014/main" id="{5FAA1A9C-5E01-4BBC-874B-7868EA707C29}"/>
              </a:ext>
            </a:extLst>
          </p:cNvPr>
          <p:cNvSpPr txBox="1"/>
          <p:nvPr/>
        </p:nvSpPr>
        <p:spPr>
          <a:xfrm>
            <a:off x="514988" y="4629785"/>
            <a:ext cx="3890809" cy="246221"/>
          </a:xfrm>
          <a:prstGeom prst="rect">
            <a:avLst/>
          </a:prstGeom>
          <a:noFill/>
        </p:spPr>
        <p:txBody>
          <a:bodyPr wrap="none" rtlCol="0">
            <a:spAutoFit/>
          </a:bodyPr>
          <a:lstStyle/>
          <a:p>
            <a:r>
              <a:rPr lang="en-US" sz="1000" dirty="0">
                <a:solidFill>
                  <a:schemeClr val="tx1">
                    <a:lumMod val="50000"/>
                    <a:lumOff val="50000"/>
                  </a:schemeClr>
                </a:solidFill>
              </a:rPr>
              <a:t>Source: </a:t>
            </a:r>
            <a:r>
              <a:rPr lang="en-US" sz="1000" dirty="0" err="1">
                <a:solidFill>
                  <a:schemeClr val="tx1">
                    <a:lumMod val="50000"/>
                    <a:lumOff val="50000"/>
                  </a:schemeClr>
                </a:solidFill>
              </a:rPr>
              <a:t>Circana</a:t>
            </a:r>
            <a:r>
              <a:rPr lang="en-US" sz="1000" dirty="0">
                <a:solidFill>
                  <a:schemeClr val="tx1">
                    <a:lumMod val="50000"/>
                    <a:lumOff val="50000"/>
                  </a:schemeClr>
                </a:solidFill>
              </a:rPr>
              <a:t>, Integrated Fresh, MULO+, 52 weeks ending 8/11/2024</a:t>
            </a:r>
          </a:p>
        </p:txBody>
      </p:sp>
      <p:graphicFrame>
        <p:nvGraphicFramePr>
          <p:cNvPr id="6" name="Table 5">
            <a:extLst>
              <a:ext uri="{FF2B5EF4-FFF2-40B4-BE49-F238E27FC236}">
                <a16:creationId xmlns:a16="http://schemas.microsoft.com/office/drawing/2014/main" id="{7042653C-085E-4451-B9D7-4D642E8A8C14}"/>
              </a:ext>
            </a:extLst>
          </p:cNvPr>
          <p:cNvGraphicFramePr>
            <a:graphicFrameLocks noGrp="1"/>
          </p:cNvGraphicFramePr>
          <p:nvPr>
            <p:extLst>
              <p:ext uri="{D42A27DB-BD31-4B8C-83A1-F6EECF244321}">
                <p14:modId xmlns:p14="http://schemas.microsoft.com/office/powerpoint/2010/main" val="2096869145"/>
              </p:ext>
            </p:extLst>
          </p:nvPr>
        </p:nvGraphicFramePr>
        <p:xfrm>
          <a:off x="413345" y="1707654"/>
          <a:ext cx="8119095" cy="1690546"/>
        </p:xfrm>
        <a:graphic>
          <a:graphicData uri="http://schemas.openxmlformats.org/drawingml/2006/table">
            <a:tbl>
              <a:tblPr firstRow="1" bandRow="1">
                <a:tableStyleId>{21E4AEA4-8DFA-4A89-87EB-49C32662AFE0}</a:tableStyleId>
              </a:tblPr>
              <a:tblGrid>
                <a:gridCol w="1969422">
                  <a:extLst>
                    <a:ext uri="{9D8B030D-6E8A-4147-A177-3AD203B41FA5}">
                      <a16:colId xmlns:a16="http://schemas.microsoft.com/office/drawing/2014/main" val="4004137534"/>
                    </a:ext>
                  </a:extLst>
                </a:gridCol>
                <a:gridCol w="1289077">
                  <a:extLst>
                    <a:ext uri="{9D8B030D-6E8A-4147-A177-3AD203B41FA5}">
                      <a16:colId xmlns:a16="http://schemas.microsoft.com/office/drawing/2014/main" val="1113484172"/>
                    </a:ext>
                  </a:extLst>
                </a:gridCol>
                <a:gridCol w="814328">
                  <a:extLst>
                    <a:ext uri="{9D8B030D-6E8A-4147-A177-3AD203B41FA5}">
                      <a16:colId xmlns:a16="http://schemas.microsoft.com/office/drawing/2014/main" val="1268437313"/>
                    </a:ext>
                  </a:extLst>
                </a:gridCol>
                <a:gridCol w="1074230">
                  <a:extLst>
                    <a:ext uri="{9D8B030D-6E8A-4147-A177-3AD203B41FA5}">
                      <a16:colId xmlns:a16="http://schemas.microsoft.com/office/drawing/2014/main" val="2406347025"/>
                    </a:ext>
                  </a:extLst>
                </a:gridCol>
                <a:gridCol w="1054951">
                  <a:extLst>
                    <a:ext uri="{9D8B030D-6E8A-4147-A177-3AD203B41FA5}">
                      <a16:colId xmlns:a16="http://schemas.microsoft.com/office/drawing/2014/main" val="4176042165"/>
                    </a:ext>
                  </a:extLst>
                </a:gridCol>
                <a:gridCol w="878664">
                  <a:extLst>
                    <a:ext uri="{9D8B030D-6E8A-4147-A177-3AD203B41FA5}">
                      <a16:colId xmlns:a16="http://schemas.microsoft.com/office/drawing/2014/main" val="258224821"/>
                    </a:ext>
                  </a:extLst>
                </a:gridCol>
                <a:gridCol w="1038423">
                  <a:extLst>
                    <a:ext uri="{9D8B030D-6E8A-4147-A177-3AD203B41FA5}">
                      <a16:colId xmlns:a16="http://schemas.microsoft.com/office/drawing/2014/main" val="2273779259"/>
                    </a:ext>
                  </a:extLst>
                </a:gridCol>
              </a:tblGrid>
              <a:tr h="563809">
                <a:tc>
                  <a:txBody>
                    <a:bodyPr/>
                    <a:lstStyle/>
                    <a:p>
                      <a:r>
                        <a:rPr lang="en-US" sz="1400" dirty="0"/>
                        <a:t>Package size </a:t>
                      </a:r>
                      <a:br>
                        <a:rPr lang="en-US" sz="1400" dirty="0"/>
                      </a:br>
                      <a:r>
                        <a:rPr lang="en-US" sz="1400" dirty="0"/>
                        <a:t>(per UPC) 52 weeks</a:t>
                      </a:r>
                      <a:endParaRPr lang="en-US" sz="1400" dirty="0">
                        <a:latin typeface="+mn-lt"/>
                      </a:endParaRPr>
                    </a:p>
                  </a:txBody>
                  <a:tcPr anchor="ctr"/>
                </a:tc>
                <a:tc>
                  <a:txBody>
                    <a:bodyPr/>
                    <a:lstStyle/>
                    <a:p>
                      <a:pPr algn="r"/>
                      <a:r>
                        <a:rPr lang="en-US" sz="1400" dirty="0"/>
                        <a:t>Dollars</a:t>
                      </a:r>
                      <a:endParaRPr lang="en-US" sz="1400" dirty="0">
                        <a:latin typeface="+mn-lt"/>
                      </a:endParaRPr>
                    </a:p>
                  </a:txBody>
                  <a:tcPr anchor="ctr"/>
                </a:tc>
                <a:tc>
                  <a:txBody>
                    <a:bodyPr/>
                    <a:lstStyle/>
                    <a:p>
                      <a:pPr algn="r"/>
                      <a:r>
                        <a:rPr lang="en-US" sz="1400" dirty="0"/>
                        <a:t>$ vs. YA</a:t>
                      </a:r>
                      <a:endParaRPr lang="en-US" sz="1400" dirty="0">
                        <a:latin typeface="+mn-lt"/>
                      </a:endParaRPr>
                    </a:p>
                  </a:txBody>
                  <a:tcPr anchor="ctr"/>
                </a:tc>
                <a:tc>
                  <a:txBody>
                    <a:bodyPr/>
                    <a:lstStyle/>
                    <a:p>
                      <a:pPr algn="r"/>
                      <a:r>
                        <a:rPr lang="en-US" sz="1400" dirty="0">
                          <a:latin typeface="+mn-lt"/>
                        </a:rPr>
                        <a:t>Units</a:t>
                      </a:r>
                    </a:p>
                  </a:txBody>
                  <a:tcPr anchor="ctr"/>
                </a:tc>
                <a:tc>
                  <a:txBody>
                    <a:bodyPr/>
                    <a:lstStyle/>
                    <a:p>
                      <a:pPr algn="r"/>
                      <a:r>
                        <a:rPr lang="en-US" sz="1400" dirty="0">
                          <a:latin typeface="+mn-lt"/>
                        </a:rPr>
                        <a:t>% vs. YA</a:t>
                      </a:r>
                    </a:p>
                  </a:txBody>
                  <a:tcPr anchor="ctr"/>
                </a:tc>
                <a:tc>
                  <a:txBody>
                    <a:bodyPr/>
                    <a:lstStyle/>
                    <a:p>
                      <a:pPr algn="r"/>
                      <a:r>
                        <a:rPr lang="en-US" sz="1400" dirty="0"/>
                        <a:t>Volume</a:t>
                      </a:r>
                      <a:endParaRPr lang="en-US" sz="1400" dirty="0">
                        <a:latin typeface="+mn-lt"/>
                      </a:endParaRPr>
                    </a:p>
                  </a:txBody>
                  <a:tcPr anchor="ctr"/>
                </a:tc>
                <a:tc>
                  <a:txBody>
                    <a:bodyPr/>
                    <a:lstStyle/>
                    <a:p>
                      <a:pPr algn="r"/>
                      <a:r>
                        <a:rPr lang="en-US" sz="1400" dirty="0"/>
                        <a:t>lbs vs. YA</a:t>
                      </a:r>
                      <a:endParaRPr lang="en-US" sz="1400" dirty="0">
                        <a:latin typeface="+mn-lt"/>
                      </a:endParaRPr>
                    </a:p>
                  </a:txBody>
                  <a:tcPr anchor="ctr"/>
                </a:tc>
                <a:extLst>
                  <a:ext uri="{0D108BD9-81ED-4DB2-BD59-A6C34878D82A}">
                    <a16:rowId xmlns:a16="http://schemas.microsoft.com/office/drawing/2014/main" val="3070288130"/>
                  </a:ext>
                </a:extLst>
              </a:tr>
              <a:tr h="337933">
                <a:tc>
                  <a:txBody>
                    <a:bodyPr/>
                    <a:lstStyle/>
                    <a:p>
                      <a:pPr algn="l" fontAlgn="b"/>
                      <a:r>
                        <a:rPr lang="en-US" sz="1400" b="0" u="none" strike="noStrike" dirty="0">
                          <a:effectLst/>
                          <a:latin typeface="+mn-lt"/>
                        </a:rPr>
                        <a:t>8 OZ</a:t>
                      </a:r>
                      <a:endParaRPr lang="en-US" sz="1400" b="0" i="0" u="none" strike="noStrike" dirty="0">
                        <a:effectLst/>
                        <a:latin typeface="+mn-lt"/>
                      </a:endParaRPr>
                    </a:p>
                  </a:txBody>
                  <a:tcPr marT="7620" marB="0" anchor="ctr"/>
                </a:tc>
                <a:tc>
                  <a:txBody>
                    <a:bodyPr/>
                    <a:lstStyle/>
                    <a:p>
                      <a:pPr algn="r" fontAlgn="ctr"/>
                      <a:r>
                        <a:rPr lang="en-US" sz="1400" b="0" i="0" u="none" strike="noStrike" dirty="0">
                          <a:solidFill>
                            <a:srgbClr val="000000"/>
                          </a:solidFill>
                          <a:effectLst/>
                          <a:latin typeface="+mn-lt"/>
                        </a:rPr>
                        <a:t>$739.5M</a:t>
                      </a:r>
                    </a:p>
                  </a:txBody>
                  <a:tcPr marL="7620" marR="7620" marT="7620" marB="0" anchor="ctr"/>
                </a:tc>
                <a:tc>
                  <a:txBody>
                    <a:bodyPr/>
                    <a:lstStyle/>
                    <a:p>
                      <a:pPr algn="r" fontAlgn="ctr"/>
                      <a:r>
                        <a:rPr lang="en-US" sz="1400" b="0" i="0" u="none" strike="noStrike" dirty="0">
                          <a:solidFill>
                            <a:srgbClr val="000000"/>
                          </a:solidFill>
                          <a:effectLst/>
                          <a:latin typeface="+mn-lt"/>
                        </a:rPr>
                        <a:t>-1.8%</a:t>
                      </a:r>
                    </a:p>
                  </a:txBody>
                  <a:tcPr marL="7620" marR="7620" marT="7620" marB="0" anchor="ctr"/>
                </a:tc>
                <a:tc>
                  <a:txBody>
                    <a:bodyPr/>
                    <a:lstStyle/>
                    <a:p>
                      <a:pPr algn="r" fontAlgn="ctr"/>
                      <a:r>
                        <a:rPr lang="en-US" sz="1400" b="0" i="0" u="none" strike="noStrike" dirty="0">
                          <a:solidFill>
                            <a:srgbClr val="000000"/>
                          </a:solidFill>
                          <a:effectLst/>
                          <a:latin typeface="+mn-lt"/>
                        </a:rPr>
                        <a:t>314.8M</a:t>
                      </a:r>
                    </a:p>
                  </a:txBody>
                  <a:tcPr marL="7620" marR="7620" marT="7620" marB="0" anchor="ctr"/>
                </a:tc>
                <a:tc>
                  <a:txBody>
                    <a:bodyPr/>
                    <a:lstStyle/>
                    <a:p>
                      <a:pPr algn="r" fontAlgn="ctr"/>
                      <a:r>
                        <a:rPr lang="en-US" sz="1400" b="0" i="0" u="none" strike="noStrike" dirty="0">
                          <a:solidFill>
                            <a:srgbClr val="000000"/>
                          </a:solidFill>
                          <a:effectLst/>
                          <a:latin typeface="+mn-lt"/>
                        </a:rPr>
                        <a:t>-1.5%</a:t>
                      </a:r>
                    </a:p>
                  </a:txBody>
                  <a:tcPr marL="7620" marR="7620" marT="7620" marB="0" anchor="ctr"/>
                </a:tc>
                <a:tc>
                  <a:txBody>
                    <a:bodyPr/>
                    <a:lstStyle/>
                    <a:p>
                      <a:pPr algn="r" fontAlgn="ctr"/>
                      <a:r>
                        <a:rPr lang="en-US" sz="1400" b="0" i="0" u="none" strike="noStrike" dirty="0">
                          <a:solidFill>
                            <a:srgbClr val="000000"/>
                          </a:solidFill>
                          <a:effectLst/>
                          <a:latin typeface="+mn-lt"/>
                        </a:rPr>
                        <a:t>157.4M</a:t>
                      </a:r>
                    </a:p>
                  </a:txBody>
                  <a:tcPr marL="7620" marR="7620" marT="7620" marB="0" anchor="ctr"/>
                </a:tc>
                <a:tc>
                  <a:txBody>
                    <a:bodyPr/>
                    <a:lstStyle/>
                    <a:p>
                      <a:pPr algn="r" fontAlgn="ctr"/>
                      <a:r>
                        <a:rPr lang="en-US" sz="1400" b="0" i="0" u="none" strike="noStrike" dirty="0">
                          <a:solidFill>
                            <a:srgbClr val="000000"/>
                          </a:solidFill>
                          <a:effectLst/>
                          <a:latin typeface="+mn-lt"/>
                        </a:rPr>
                        <a:t>-1.5%</a:t>
                      </a:r>
                    </a:p>
                  </a:txBody>
                  <a:tcPr marL="7620" marR="7620" marT="7620" marB="0" anchor="ctr"/>
                </a:tc>
                <a:extLst>
                  <a:ext uri="{0D108BD9-81ED-4DB2-BD59-A6C34878D82A}">
                    <a16:rowId xmlns:a16="http://schemas.microsoft.com/office/drawing/2014/main" val="2008579055"/>
                  </a:ext>
                </a:extLst>
              </a:tr>
              <a:tr h="394402">
                <a:tc>
                  <a:txBody>
                    <a:bodyPr/>
                    <a:lstStyle/>
                    <a:p>
                      <a:pPr algn="l" fontAlgn="b"/>
                      <a:r>
                        <a:rPr lang="en-US" sz="1400" b="0" u="none" strike="noStrike" dirty="0">
                          <a:effectLst/>
                          <a:latin typeface="+mn-lt"/>
                        </a:rPr>
                        <a:t>16 OZ</a:t>
                      </a:r>
                      <a:endParaRPr lang="en-US" sz="1400" b="0" i="0" u="none" strike="noStrike" dirty="0">
                        <a:effectLst/>
                        <a:latin typeface="+mn-lt"/>
                      </a:endParaRPr>
                    </a:p>
                  </a:txBody>
                  <a:tcPr marT="7620" marB="0" anchor="ctr"/>
                </a:tc>
                <a:tc>
                  <a:txBody>
                    <a:bodyPr/>
                    <a:lstStyle/>
                    <a:p>
                      <a:pPr algn="r" fontAlgn="ctr"/>
                      <a:r>
                        <a:rPr lang="en-US" sz="1400" b="0" i="0" u="none" strike="noStrike" dirty="0">
                          <a:solidFill>
                            <a:srgbClr val="000000"/>
                          </a:solidFill>
                          <a:effectLst/>
                          <a:latin typeface="+mn-lt"/>
                        </a:rPr>
                        <a:t>$234.7M</a:t>
                      </a:r>
                    </a:p>
                  </a:txBody>
                  <a:tcPr marL="7620" marR="7620" marT="7620" marB="0" anchor="ctr"/>
                </a:tc>
                <a:tc>
                  <a:txBody>
                    <a:bodyPr/>
                    <a:lstStyle/>
                    <a:p>
                      <a:pPr algn="r" fontAlgn="ctr"/>
                      <a:r>
                        <a:rPr lang="en-US" sz="1400" b="0" i="0" u="none" strike="noStrike" dirty="0">
                          <a:solidFill>
                            <a:srgbClr val="000000"/>
                          </a:solidFill>
                          <a:effectLst/>
                          <a:latin typeface="+mn-lt"/>
                        </a:rPr>
                        <a:t>-7.9%</a:t>
                      </a:r>
                    </a:p>
                  </a:txBody>
                  <a:tcPr marL="7620" marR="7620" marT="7620" marB="0" anchor="ctr"/>
                </a:tc>
                <a:tc>
                  <a:txBody>
                    <a:bodyPr/>
                    <a:lstStyle/>
                    <a:p>
                      <a:pPr algn="r" fontAlgn="ctr"/>
                      <a:r>
                        <a:rPr lang="en-US" sz="1400" b="0" i="0" u="none" strike="noStrike" dirty="0">
                          <a:solidFill>
                            <a:srgbClr val="000000"/>
                          </a:solidFill>
                          <a:effectLst/>
                          <a:latin typeface="+mn-lt"/>
                        </a:rPr>
                        <a:t>58.5M</a:t>
                      </a:r>
                    </a:p>
                  </a:txBody>
                  <a:tcPr marL="7620" marR="7620" marT="7620" marB="0" anchor="ctr"/>
                </a:tc>
                <a:tc>
                  <a:txBody>
                    <a:bodyPr/>
                    <a:lstStyle/>
                    <a:p>
                      <a:pPr algn="r" fontAlgn="ctr"/>
                      <a:r>
                        <a:rPr lang="en-US" sz="1400" b="0" i="0" u="none" strike="noStrike" dirty="0">
                          <a:solidFill>
                            <a:srgbClr val="000000"/>
                          </a:solidFill>
                          <a:effectLst/>
                          <a:latin typeface="+mn-lt"/>
                        </a:rPr>
                        <a:t>-11.0%</a:t>
                      </a:r>
                    </a:p>
                  </a:txBody>
                  <a:tcPr marL="7620" marR="7620" marT="7620" marB="0" anchor="ctr"/>
                </a:tc>
                <a:tc>
                  <a:txBody>
                    <a:bodyPr/>
                    <a:lstStyle/>
                    <a:p>
                      <a:pPr algn="r" fontAlgn="ctr"/>
                      <a:r>
                        <a:rPr lang="en-US" sz="1400" b="0" i="0" u="none" strike="noStrike" dirty="0">
                          <a:solidFill>
                            <a:srgbClr val="000000"/>
                          </a:solidFill>
                          <a:effectLst/>
                          <a:latin typeface="+mn-lt"/>
                        </a:rPr>
                        <a:t>58.5M</a:t>
                      </a:r>
                    </a:p>
                  </a:txBody>
                  <a:tcPr marL="7620" marR="7620" marT="7620" marB="0" anchor="ctr"/>
                </a:tc>
                <a:tc>
                  <a:txBody>
                    <a:bodyPr/>
                    <a:lstStyle/>
                    <a:p>
                      <a:pPr algn="r" fontAlgn="ctr"/>
                      <a:r>
                        <a:rPr lang="en-US" sz="1400" b="0" i="0" u="none" strike="noStrike" dirty="0">
                          <a:solidFill>
                            <a:srgbClr val="000000"/>
                          </a:solidFill>
                          <a:effectLst/>
                          <a:latin typeface="+mn-lt"/>
                        </a:rPr>
                        <a:t>-11.0%</a:t>
                      </a:r>
                    </a:p>
                  </a:txBody>
                  <a:tcPr marL="7620" marR="7620" marT="7620" marB="0" anchor="ctr"/>
                </a:tc>
                <a:extLst>
                  <a:ext uri="{0D108BD9-81ED-4DB2-BD59-A6C34878D82A}">
                    <a16:rowId xmlns:a16="http://schemas.microsoft.com/office/drawing/2014/main" val="3805662923"/>
                  </a:ext>
                </a:extLst>
              </a:tr>
              <a:tr h="394402">
                <a:tc>
                  <a:txBody>
                    <a:bodyPr/>
                    <a:lstStyle/>
                    <a:p>
                      <a:pPr algn="l" fontAlgn="b"/>
                      <a:r>
                        <a:rPr lang="en-US" sz="1400" b="0" u="none" strike="noStrike" dirty="0">
                          <a:effectLst/>
                          <a:latin typeface="+mn-lt"/>
                        </a:rPr>
                        <a:t>24 OZ</a:t>
                      </a:r>
                      <a:endParaRPr lang="en-US" sz="1400" b="0" i="0" u="none" strike="noStrike" dirty="0">
                        <a:effectLst/>
                        <a:latin typeface="+mn-lt"/>
                      </a:endParaRPr>
                    </a:p>
                  </a:txBody>
                  <a:tcPr marT="7620" marB="0" anchor="ctr"/>
                </a:tc>
                <a:tc>
                  <a:txBody>
                    <a:bodyPr/>
                    <a:lstStyle/>
                    <a:p>
                      <a:pPr algn="r" fontAlgn="ctr"/>
                      <a:r>
                        <a:rPr lang="en-US" sz="1400" b="0" i="0" u="none" strike="noStrike" dirty="0">
                          <a:solidFill>
                            <a:srgbClr val="000000"/>
                          </a:solidFill>
                          <a:effectLst/>
                          <a:latin typeface="+mn-lt"/>
                        </a:rPr>
                        <a:t>$239.8M</a:t>
                      </a:r>
                    </a:p>
                  </a:txBody>
                  <a:tcPr marL="7620" marR="7620" marT="7620" marB="0" anchor="ctr"/>
                </a:tc>
                <a:tc>
                  <a:txBody>
                    <a:bodyPr/>
                    <a:lstStyle/>
                    <a:p>
                      <a:pPr algn="r" fontAlgn="ctr"/>
                      <a:r>
                        <a:rPr lang="en-US" sz="1400" b="0" i="0" u="none" strike="noStrike" dirty="0">
                          <a:solidFill>
                            <a:srgbClr val="000000"/>
                          </a:solidFill>
                          <a:effectLst/>
                          <a:latin typeface="+mn-lt"/>
                        </a:rPr>
                        <a:t>+0.4%</a:t>
                      </a:r>
                    </a:p>
                  </a:txBody>
                  <a:tcPr marL="7620" marR="7620" marT="7620" marB="0" anchor="ctr"/>
                </a:tc>
                <a:tc>
                  <a:txBody>
                    <a:bodyPr/>
                    <a:lstStyle/>
                    <a:p>
                      <a:pPr algn="r" fontAlgn="ctr"/>
                      <a:r>
                        <a:rPr lang="en-US" sz="1400" b="0" i="0" u="none" strike="noStrike" dirty="0">
                          <a:solidFill>
                            <a:srgbClr val="000000"/>
                          </a:solidFill>
                          <a:effectLst/>
                          <a:latin typeface="+mn-lt"/>
                        </a:rPr>
                        <a:t>47.2M</a:t>
                      </a:r>
                    </a:p>
                  </a:txBody>
                  <a:tcPr marL="7620" marR="7620" marT="7620" marB="0" anchor="ctr"/>
                </a:tc>
                <a:tc>
                  <a:txBody>
                    <a:bodyPr/>
                    <a:lstStyle/>
                    <a:p>
                      <a:pPr algn="r" fontAlgn="ctr"/>
                      <a:r>
                        <a:rPr lang="en-US" sz="1400" b="0" i="0" u="none" strike="noStrike" dirty="0">
                          <a:solidFill>
                            <a:srgbClr val="000000"/>
                          </a:solidFill>
                          <a:effectLst/>
                          <a:latin typeface="+mn-lt"/>
                        </a:rPr>
                        <a:t>+2.1%</a:t>
                      </a:r>
                    </a:p>
                  </a:txBody>
                  <a:tcPr marL="7620" marR="7620" marT="7620" marB="0" anchor="ctr"/>
                </a:tc>
                <a:tc>
                  <a:txBody>
                    <a:bodyPr/>
                    <a:lstStyle/>
                    <a:p>
                      <a:pPr algn="r" fontAlgn="ctr"/>
                      <a:r>
                        <a:rPr lang="en-US" sz="1400" b="0" i="0" u="none" strike="noStrike" dirty="0">
                          <a:solidFill>
                            <a:srgbClr val="000000"/>
                          </a:solidFill>
                          <a:effectLst/>
                          <a:latin typeface="+mn-lt"/>
                        </a:rPr>
                        <a:t>70.8M</a:t>
                      </a:r>
                    </a:p>
                  </a:txBody>
                  <a:tcPr marL="7620" marR="7620" marT="7620" marB="0" anchor="ctr"/>
                </a:tc>
                <a:tc>
                  <a:txBody>
                    <a:bodyPr/>
                    <a:lstStyle/>
                    <a:p>
                      <a:pPr algn="r" fontAlgn="ctr"/>
                      <a:r>
                        <a:rPr lang="en-US" sz="1400" b="0" i="0" u="none" strike="noStrike" dirty="0">
                          <a:solidFill>
                            <a:srgbClr val="000000"/>
                          </a:solidFill>
                          <a:effectLst/>
                          <a:latin typeface="+mn-lt"/>
                        </a:rPr>
                        <a:t>+2.1%</a:t>
                      </a:r>
                    </a:p>
                  </a:txBody>
                  <a:tcPr marL="7620" marR="7620" marT="7620" marB="0" anchor="ctr"/>
                </a:tc>
                <a:extLst>
                  <a:ext uri="{0D108BD9-81ED-4DB2-BD59-A6C34878D82A}">
                    <a16:rowId xmlns:a16="http://schemas.microsoft.com/office/drawing/2014/main" val="2808603980"/>
                  </a:ext>
                </a:extLst>
              </a:tr>
            </a:tbl>
          </a:graphicData>
        </a:graphic>
      </p:graphicFrame>
    </p:spTree>
    <p:extLst>
      <p:ext uri="{BB962C8B-B14F-4D97-AF65-F5344CB8AC3E}">
        <p14:creationId xmlns:p14="http://schemas.microsoft.com/office/powerpoint/2010/main" val="2262982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Packaged (fixed weight) versus random weight</a:t>
            </a:r>
            <a:br>
              <a:rPr lang="en-US" dirty="0"/>
            </a:br>
            <a:r>
              <a:rPr lang="en-US" sz="2000" dirty="0">
                <a:solidFill>
                  <a:schemeClr val="tx1">
                    <a:lumMod val="65000"/>
                    <a:lumOff val="35000"/>
                  </a:schemeClr>
                </a:solidFill>
              </a:rPr>
              <a:t>While both down, fixed weight did better than random weight</a:t>
            </a:r>
            <a:endParaRPr lang="en-US" dirty="0">
              <a:solidFill>
                <a:schemeClr val="tx1">
                  <a:lumMod val="65000"/>
                  <a:lumOff val="35000"/>
                </a:schemeClr>
              </a:solidFill>
            </a:endParaRPr>
          </a:p>
        </p:txBody>
      </p:sp>
      <p:sp>
        <p:nvSpPr>
          <p:cNvPr id="4" name="Slide Number Placeholder 3"/>
          <p:cNvSpPr>
            <a:spLocks noGrp="1"/>
          </p:cNvSpPr>
          <p:nvPr>
            <p:ph type="sldNum" sz="quarter" idx="12"/>
          </p:nvPr>
        </p:nvSpPr>
        <p:spPr>
          <a:xfrm>
            <a:off x="7020272" y="4720891"/>
            <a:ext cx="2057400" cy="273844"/>
          </a:xfrm>
        </p:spPr>
        <p:txBody>
          <a:bodyPr/>
          <a:lstStyle/>
          <a:p>
            <a:fld id="{15968CAF-9A7F-4DE6-B563-4B7FA3F8234B}" type="slidenum">
              <a:rPr lang="en-US" smtClean="0"/>
              <a:pPr/>
              <a:t>23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12056981"/>
              </p:ext>
            </p:extLst>
          </p:nvPr>
        </p:nvGraphicFramePr>
        <p:xfrm>
          <a:off x="467546" y="2287332"/>
          <a:ext cx="6984774" cy="1940602"/>
        </p:xfrm>
        <a:graphic>
          <a:graphicData uri="http://schemas.openxmlformats.org/drawingml/2006/table">
            <a:tbl>
              <a:tblPr>
                <a:tableStyleId>{2D5ABB26-0587-4C30-8999-92F81FD0307C}</a:tableStyleId>
              </a:tblPr>
              <a:tblGrid>
                <a:gridCol w="2952328">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2232246">
                  <a:extLst>
                    <a:ext uri="{9D8B030D-6E8A-4147-A177-3AD203B41FA5}">
                      <a16:colId xmlns:a16="http://schemas.microsoft.com/office/drawing/2014/main" val="20002"/>
                    </a:ext>
                  </a:extLst>
                </a:gridCol>
              </a:tblGrid>
              <a:tr h="485150">
                <a:tc>
                  <a:txBody>
                    <a:bodyPr/>
                    <a:lstStyle/>
                    <a:p>
                      <a:pPr algn="r">
                        <a:lnSpc>
                          <a:spcPct val="115000"/>
                        </a:lnSpc>
                        <a:spcAft>
                          <a:spcPts val="0"/>
                        </a:spcAft>
                      </a:pPr>
                      <a:endParaRPr lang="en-US" sz="2400" dirty="0">
                        <a:latin typeface="+mn-lt"/>
                        <a:ea typeface="Calibri"/>
                        <a:cs typeface="Times New Roman"/>
                      </a:endParaRPr>
                    </a:p>
                  </a:txBody>
                  <a:tcPr marL="68580" marR="68580" marT="0" marB="0" anchor="ctr">
                    <a:noFill/>
                  </a:tcPr>
                </a:tc>
                <a:tc>
                  <a:txBody>
                    <a:bodyPr/>
                    <a:lstStyle/>
                    <a:p>
                      <a:pPr algn="r">
                        <a:lnSpc>
                          <a:spcPct val="115000"/>
                        </a:lnSpc>
                        <a:spcAft>
                          <a:spcPts val="0"/>
                        </a:spcAft>
                      </a:pPr>
                      <a:r>
                        <a:rPr lang="en-US" sz="1800" b="1" dirty="0">
                          <a:latin typeface="+mn-lt"/>
                        </a:rPr>
                        <a:t>Fixed weight</a:t>
                      </a:r>
                      <a:endParaRPr lang="en-US" sz="2400" b="1" dirty="0">
                        <a:latin typeface="+mn-lt"/>
                        <a:ea typeface="Calibri"/>
                        <a:cs typeface="Times New Roman"/>
                      </a:endParaRPr>
                    </a:p>
                  </a:txBody>
                  <a:tcPr marL="68580" marR="68580" marT="0" marB="0" anchor="ctr">
                    <a:noFill/>
                  </a:tcPr>
                </a:tc>
                <a:tc>
                  <a:txBody>
                    <a:bodyPr/>
                    <a:lstStyle/>
                    <a:p>
                      <a:pPr algn="r">
                        <a:lnSpc>
                          <a:spcPct val="115000"/>
                        </a:lnSpc>
                        <a:spcAft>
                          <a:spcPts val="0"/>
                        </a:spcAft>
                      </a:pPr>
                      <a:r>
                        <a:rPr lang="en-US" sz="1800" b="1" dirty="0">
                          <a:latin typeface="+mn-lt"/>
                        </a:rPr>
                        <a:t>Random weight</a:t>
                      </a:r>
                      <a:endParaRPr lang="en-US" sz="2400" b="1" dirty="0">
                        <a:latin typeface="+mn-lt"/>
                        <a:ea typeface="Calibri"/>
                        <a:cs typeface="Times New Roman"/>
                      </a:endParaRPr>
                    </a:p>
                  </a:txBody>
                  <a:tcPr marL="68580" marR="68580" marT="0" marB="0" anchor="ctr">
                    <a:noFill/>
                  </a:tcPr>
                </a:tc>
                <a:extLst>
                  <a:ext uri="{0D108BD9-81ED-4DB2-BD59-A6C34878D82A}">
                    <a16:rowId xmlns:a16="http://schemas.microsoft.com/office/drawing/2014/main" val="10000"/>
                  </a:ext>
                </a:extLst>
              </a:tr>
              <a:tr h="363863">
                <a:tc>
                  <a:txBody>
                    <a:bodyPr/>
                    <a:lstStyle/>
                    <a:p>
                      <a:pPr algn="r">
                        <a:lnSpc>
                          <a:spcPct val="115000"/>
                        </a:lnSpc>
                        <a:spcAft>
                          <a:spcPts val="0"/>
                        </a:spcAft>
                      </a:pPr>
                      <a:r>
                        <a:rPr lang="en-US" sz="1800" dirty="0">
                          <a:latin typeface="+mn-lt"/>
                          <a:ea typeface="Calibri"/>
                          <a:cs typeface="Times New Roman"/>
                        </a:rPr>
                        <a:t>Dollar growth</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-1.3%</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-5.5%</a:t>
                      </a:r>
                    </a:p>
                  </a:txBody>
                  <a:tcPr marL="68580" marR="68580" marT="0" marB="0">
                    <a:noFill/>
                  </a:tcPr>
                </a:tc>
                <a:extLst>
                  <a:ext uri="{0D108BD9-81ED-4DB2-BD59-A6C34878D82A}">
                    <a16:rowId xmlns:a16="http://schemas.microsoft.com/office/drawing/2014/main" val="10002"/>
                  </a:ext>
                </a:extLst>
              </a:tr>
              <a:tr h="363863">
                <a:tc>
                  <a:txBody>
                    <a:bodyPr/>
                    <a:lstStyle/>
                    <a:p>
                      <a:pPr algn="r">
                        <a:lnSpc>
                          <a:spcPct val="115000"/>
                        </a:lnSpc>
                        <a:spcAft>
                          <a:spcPts val="0"/>
                        </a:spcAft>
                      </a:pPr>
                      <a:r>
                        <a:rPr lang="en-US" sz="1800" dirty="0">
                          <a:latin typeface="+mn-lt"/>
                          <a:ea typeface="Calibri"/>
                          <a:cs typeface="Times New Roman"/>
                        </a:rPr>
                        <a:t>Share of mushroom $ sales</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96.6%</a:t>
                      </a:r>
                    </a:p>
                  </a:txBody>
                  <a:tcPr marL="68580" marR="68580" marT="0" marB="0" anchor="ctr">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3.4%</a:t>
                      </a:r>
                    </a:p>
                  </a:txBody>
                  <a:tcPr marL="68580" marR="68580" marT="0" marB="0" anchor="ctr">
                    <a:noFill/>
                  </a:tcPr>
                </a:tc>
                <a:extLst>
                  <a:ext uri="{0D108BD9-81ED-4DB2-BD59-A6C34878D82A}">
                    <a16:rowId xmlns:a16="http://schemas.microsoft.com/office/drawing/2014/main" val="10003"/>
                  </a:ext>
                </a:extLst>
              </a:tr>
              <a:tr h="363863">
                <a:tc>
                  <a:txBody>
                    <a:bodyPr/>
                    <a:lstStyle/>
                    <a:p>
                      <a:pPr algn="r">
                        <a:lnSpc>
                          <a:spcPct val="115000"/>
                        </a:lnSpc>
                        <a:spcAft>
                          <a:spcPts val="0"/>
                        </a:spcAft>
                      </a:pPr>
                      <a:r>
                        <a:rPr lang="en-US" sz="1800" dirty="0">
                          <a:latin typeface="+mn-lt"/>
                          <a:ea typeface="Calibri"/>
                          <a:cs typeface="Times New Roman"/>
                        </a:rPr>
                        <a:t>Volume growth</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-2.6%</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-3.3%</a:t>
                      </a:r>
                    </a:p>
                  </a:txBody>
                  <a:tcPr marL="68580" marR="68580" marT="0" marB="0">
                    <a:noFill/>
                  </a:tcPr>
                </a:tc>
                <a:extLst>
                  <a:ext uri="{0D108BD9-81ED-4DB2-BD59-A6C34878D82A}">
                    <a16:rowId xmlns:a16="http://schemas.microsoft.com/office/drawing/2014/main" val="3710805934"/>
                  </a:ext>
                </a:extLst>
              </a:tr>
              <a:tr h="363863">
                <a:tc>
                  <a:txBody>
                    <a:bodyPr/>
                    <a:lstStyle/>
                    <a:p>
                      <a:pPr algn="r">
                        <a:lnSpc>
                          <a:spcPct val="115000"/>
                        </a:lnSpc>
                        <a:spcAft>
                          <a:spcPts val="0"/>
                        </a:spcAft>
                      </a:pPr>
                      <a:r>
                        <a:rPr lang="en-US" sz="1800" dirty="0">
                          <a:latin typeface="+mn-lt"/>
                          <a:ea typeface="Calibri"/>
                          <a:cs typeface="Times New Roman"/>
                        </a:rPr>
                        <a:t>Share of mushroom lbs sales</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97.0%</a:t>
                      </a:r>
                    </a:p>
                  </a:txBody>
                  <a:tcPr marL="68580" marR="68580" marT="0" marB="0" anchor="ctr">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3.0%</a:t>
                      </a:r>
                    </a:p>
                  </a:txBody>
                  <a:tcPr marL="68580" marR="68580" marT="0" marB="0" anchor="ctr">
                    <a:noFill/>
                  </a:tcPr>
                </a:tc>
                <a:extLst>
                  <a:ext uri="{0D108BD9-81ED-4DB2-BD59-A6C34878D82A}">
                    <a16:rowId xmlns:a16="http://schemas.microsoft.com/office/drawing/2014/main" val="1847192266"/>
                  </a:ext>
                </a:extLst>
              </a:tr>
            </a:tbl>
          </a:graphicData>
        </a:graphic>
      </p:graphicFrame>
      <p:sp>
        <p:nvSpPr>
          <p:cNvPr id="6" name="TextBox 5"/>
          <p:cNvSpPr txBox="1"/>
          <p:nvPr/>
        </p:nvSpPr>
        <p:spPr>
          <a:xfrm>
            <a:off x="611560" y="1425372"/>
            <a:ext cx="2808312" cy="923330"/>
          </a:xfrm>
          <a:prstGeom prst="rect">
            <a:avLst/>
          </a:prstGeom>
          <a:noFill/>
        </p:spPr>
        <p:txBody>
          <a:bodyPr wrap="square" rtlCol="0">
            <a:spAutoFit/>
          </a:bodyPr>
          <a:lstStyle/>
          <a:p>
            <a:r>
              <a:rPr lang="en-US" b="1" dirty="0"/>
              <a:t>4 </a:t>
            </a:r>
            <a:r>
              <a:rPr lang="en-US" b="1" dirty="0" err="1"/>
              <a:t>w.e</a:t>
            </a:r>
            <a:r>
              <a:rPr lang="en-US" b="1" dirty="0"/>
              <a:t>. 8/11/2024 | Share of total mushroom sales and sales growth %</a:t>
            </a:r>
          </a:p>
        </p:txBody>
      </p:sp>
      <p:cxnSp>
        <p:nvCxnSpPr>
          <p:cNvPr id="10" name="Straight Connector 9"/>
          <p:cNvCxnSpPr>
            <a:cxnSpLocks/>
          </p:cNvCxnSpPr>
          <p:nvPr/>
        </p:nvCxnSpPr>
        <p:spPr>
          <a:xfrm>
            <a:off x="523308" y="2714354"/>
            <a:ext cx="721704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0242" name="Picture 2" descr="How to Store Mushrooms | eHow">
            <a:extLst>
              <a:ext uri="{FF2B5EF4-FFF2-40B4-BE49-F238E27FC236}">
                <a16:creationId xmlns:a16="http://schemas.microsoft.com/office/drawing/2014/main" id="{26E8BB1F-1782-436D-A2A3-334F9D79D8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7062" y="1444144"/>
            <a:ext cx="1377026" cy="98359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A9F764B-5CE5-4D45-91F3-865743822F45}"/>
              </a:ext>
            </a:extLst>
          </p:cNvPr>
          <p:cNvPicPr>
            <a:picLocks noChangeAspect="1"/>
          </p:cNvPicPr>
          <p:nvPr/>
        </p:nvPicPr>
        <p:blipFill rotWithShape="1">
          <a:blip r:embed="rId4"/>
          <a:srcRect t="17834" b="22808"/>
          <a:stretch/>
        </p:blipFill>
        <p:spPr>
          <a:xfrm>
            <a:off x="5940152" y="1521835"/>
            <a:ext cx="1377027" cy="817381"/>
          </a:xfrm>
          <a:prstGeom prst="rect">
            <a:avLst/>
          </a:prstGeom>
        </p:spPr>
      </p:pic>
      <p:sp>
        <p:nvSpPr>
          <p:cNvPr id="11" name="TextBox 10">
            <a:extLst>
              <a:ext uri="{FF2B5EF4-FFF2-40B4-BE49-F238E27FC236}">
                <a16:creationId xmlns:a16="http://schemas.microsoft.com/office/drawing/2014/main" id="{708AD2D4-2590-412E-912D-07D61B6E4CF8}"/>
              </a:ext>
            </a:extLst>
          </p:cNvPr>
          <p:cNvSpPr txBox="1"/>
          <p:nvPr/>
        </p:nvSpPr>
        <p:spPr>
          <a:xfrm>
            <a:off x="395536" y="4654956"/>
            <a:ext cx="3826689" cy="246221"/>
          </a:xfrm>
          <a:prstGeom prst="rect">
            <a:avLst/>
          </a:prstGeom>
          <a:noFill/>
        </p:spPr>
        <p:txBody>
          <a:bodyPr wrap="none" rtlCol="0">
            <a:spAutoFit/>
          </a:bodyPr>
          <a:lstStyle/>
          <a:p>
            <a:r>
              <a:rPr lang="en-US" sz="1000" dirty="0">
                <a:solidFill>
                  <a:schemeClr val="tx1">
                    <a:lumMod val="50000"/>
                    <a:lumOff val="50000"/>
                  </a:schemeClr>
                </a:solidFill>
              </a:rPr>
              <a:t>Source: </a:t>
            </a:r>
            <a:r>
              <a:rPr lang="en-US" sz="1000" dirty="0" err="1">
                <a:solidFill>
                  <a:schemeClr val="tx1">
                    <a:lumMod val="50000"/>
                    <a:lumOff val="50000"/>
                  </a:schemeClr>
                </a:solidFill>
              </a:rPr>
              <a:t>Circana</a:t>
            </a:r>
            <a:r>
              <a:rPr lang="en-US" sz="1000" dirty="0">
                <a:solidFill>
                  <a:schemeClr val="tx1">
                    <a:lumMod val="50000"/>
                    <a:lumOff val="50000"/>
                  </a:schemeClr>
                </a:solidFill>
              </a:rPr>
              <a:t>, Integrated Fresh, MULO+, 4 weeks ending 8/11/2024</a:t>
            </a:r>
          </a:p>
        </p:txBody>
      </p:sp>
      <p:cxnSp>
        <p:nvCxnSpPr>
          <p:cNvPr id="14" name="Straight Connector 13">
            <a:extLst>
              <a:ext uri="{FF2B5EF4-FFF2-40B4-BE49-F238E27FC236}">
                <a16:creationId xmlns:a16="http://schemas.microsoft.com/office/drawing/2014/main" id="{1033438F-6C77-4911-96C6-E5C22D6CCDB7}"/>
              </a:ext>
            </a:extLst>
          </p:cNvPr>
          <p:cNvCxnSpPr>
            <a:cxnSpLocks/>
          </p:cNvCxnSpPr>
          <p:nvPr/>
        </p:nvCxnSpPr>
        <p:spPr>
          <a:xfrm>
            <a:off x="520502" y="3517488"/>
            <a:ext cx="721704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6666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46151"/>
            <a:ext cx="8748464" cy="493564"/>
          </a:xfrm>
        </p:spPr>
        <p:txBody>
          <a:bodyPr>
            <a:normAutofit fontScale="90000"/>
          </a:bodyPr>
          <a:lstStyle/>
          <a:p>
            <a:r>
              <a:rPr lang="en-US" dirty="0"/>
              <a:t>Organic versus conventional mushrooms sales</a:t>
            </a:r>
            <a:br>
              <a:rPr lang="en-US" dirty="0"/>
            </a:br>
            <a:r>
              <a:rPr lang="en-US" sz="2200" dirty="0">
                <a:solidFill>
                  <a:schemeClr val="tx1">
                    <a:lumMod val="65000"/>
                    <a:lumOff val="35000"/>
                  </a:schemeClr>
                </a:solidFill>
              </a:rPr>
              <a:t>Organic mushrooms increased volume sales with a shift to larger pack sizes</a:t>
            </a:r>
          </a:p>
        </p:txBody>
      </p:sp>
      <p:sp>
        <p:nvSpPr>
          <p:cNvPr id="4" name="Slide Number Placeholder 3"/>
          <p:cNvSpPr>
            <a:spLocks noGrp="1"/>
          </p:cNvSpPr>
          <p:nvPr>
            <p:ph type="sldNum" sz="quarter" idx="12"/>
          </p:nvPr>
        </p:nvSpPr>
        <p:spPr>
          <a:xfrm>
            <a:off x="7013128" y="4685266"/>
            <a:ext cx="2057400" cy="273844"/>
          </a:xfrm>
        </p:spPr>
        <p:txBody>
          <a:bodyPr/>
          <a:lstStyle/>
          <a:p>
            <a:fld id="{15968CAF-9A7F-4DE6-B563-4B7FA3F8234B}" type="slidenum">
              <a:rPr lang="en-US" smtClean="0"/>
              <a:pPr/>
              <a:t>24</a:t>
            </a:fld>
            <a:endParaRPr lang="en-US" dirty="0"/>
          </a:p>
        </p:txBody>
      </p:sp>
      <p:sp>
        <p:nvSpPr>
          <p:cNvPr id="20" name="Oval 19"/>
          <p:cNvSpPr/>
          <p:nvPr/>
        </p:nvSpPr>
        <p:spPr>
          <a:xfrm>
            <a:off x="494349" y="1618501"/>
            <a:ext cx="1241414" cy="124128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489803" y="3079856"/>
            <a:ext cx="1228051" cy="12200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2150683" y="1629613"/>
            <a:ext cx="1219200" cy="12192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size</a:t>
            </a:r>
          </a:p>
          <a:p>
            <a:pPr algn="ctr"/>
            <a:r>
              <a:rPr lang="en-US" sz="1400" b="1" dirty="0">
                <a:solidFill>
                  <a:schemeClr val="tx1"/>
                </a:solidFill>
                <a:latin typeface="Gadugi" pitchFamily="34" charset="0"/>
                <a:ea typeface="Gadugi" pitchFamily="34" charset="0"/>
              </a:rPr>
              <a:t>$82.5M</a:t>
            </a:r>
          </a:p>
        </p:txBody>
      </p:sp>
      <p:sp>
        <p:nvSpPr>
          <p:cNvPr id="28" name="Oval 27"/>
          <p:cNvSpPr/>
          <p:nvPr/>
        </p:nvSpPr>
        <p:spPr>
          <a:xfrm>
            <a:off x="3584128" y="1629613"/>
            <a:ext cx="1219200" cy="12192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-2.7%</a:t>
            </a:r>
          </a:p>
        </p:txBody>
      </p:sp>
      <p:sp>
        <p:nvSpPr>
          <p:cNvPr id="29" name="Oval 28"/>
          <p:cNvSpPr/>
          <p:nvPr/>
        </p:nvSpPr>
        <p:spPr>
          <a:xfrm>
            <a:off x="4955728" y="1618501"/>
            <a:ext cx="1219200" cy="12192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p>
          <a:p>
            <a:pPr algn="ctr"/>
            <a:r>
              <a:rPr lang="en-US" sz="1400" b="1" dirty="0">
                <a:solidFill>
                  <a:schemeClr val="tx1"/>
                </a:solidFill>
                <a:latin typeface="Gadugi" pitchFamily="34" charset="0"/>
                <a:ea typeface="Gadugi" pitchFamily="34" charset="0"/>
              </a:rPr>
              <a:t>-3.9%</a:t>
            </a:r>
          </a:p>
        </p:txBody>
      </p:sp>
      <p:sp>
        <p:nvSpPr>
          <p:cNvPr id="30" name="Oval 29"/>
          <p:cNvSpPr/>
          <p:nvPr/>
        </p:nvSpPr>
        <p:spPr>
          <a:xfrm>
            <a:off x="2136328" y="3035151"/>
            <a:ext cx="1219200" cy="1219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 size</a:t>
            </a:r>
          </a:p>
          <a:p>
            <a:pPr algn="ctr"/>
            <a:r>
              <a:rPr lang="en-US" sz="1400" b="1" dirty="0">
                <a:solidFill>
                  <a:schemeClr val="tx1"/>
                </a:solidFill>
                <a:latin typeface="Gadugi" pitchFamily="34" charset="0"/>
                <a:ea typeface="Gadugi" pitchFamily="34" charset="0"/>
              </a:rPr>
              <a:t>$24.0M</a:t>
            </a:r>
          </a:p>
        </p:txBody>
      </p:sp>
      <p:sp>
        <p:nvSpPr>
          <p:cNvPr id="31" name="Oval 30"/>
          <p:cNvSpPr/>
          <p:nvPr/>
        </p:nvSpPr>
        <p:spPr>
          <a:xfrm>
            <a:off x="3584128" y="3035151"/>
            <a:ext cx="1219200" cy="1219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+3.0%</a:t>
            </a:r>
          </a:p>
        </p:txBody>
      </p:sp>
      <p:sp>
        <p:nvSpPr>
          <p:cNvPr id="32" name="Oval 31"/>
          <p:cNvSpPr/>
          <p:nvPr/>
        </p:nvSpPr>
        <p:spPr>
          <a:xfrm>
            <a:off x="4955728" y="3024039"/>
            <a:ext cx="1219200" cy="1219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p>
          <a:p>
            <a:pPr algn="ctr"/>
            <a:r>
              <a:rPr lang="en-US" sz="1400" b="1" dirty="0">
                <a:solidFill>
                  <a:schemeClr val="tx1"/>
                </a:solidFill>
                <a:latin typeface="Gadugi" pitchFamily="34" charset="0"/>
                <a:ea typeface="Gadugi" pitchFamily="34" charset="0"/>
              </a:rPr>
              <a:t>+1.2%</a:t>
            </a:r>
          </a:p>
        </p:txBody>
      </p:sp>
      <p:sp>
        <p:nvSpPr>
          <p:cNvPr id="33" name="Oval 32"/>
          <p:cNvSpPr/>
          <p:nvPr/>
        </p:nvSpPr>
        <p:spPr>
          <a:xfrm>
            <a:off x="6403528" y="1618501"/>
            <a:ext cx="1219200" cy="12192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-4.4%</a:t>
            </a:r>
          </a:p>
        </p:txBody>
      </p:sp>
      <p:sp>
        <p:nvSpPr>
          <p:cNvPr id="34" name="Oval 33"/>
          <p:cNvSpPr/>
          <p:nvPr/>
        </p:nvSpPr>
        <p:spPr>
          <a:xfrm>
            <a:off x="6403528" y="3024039"/>
            <a:ext cx="1219200" cy="1219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+5.2%</a:t>
            </a:r>
          </a:p>
        </p:txBody>
      </p:sp>
      <p:sp>
        <p:nvSpPr>
          <p:cNvPr id="22" name="TextBox 21">
            <a:extLst>
              <a:ext uri="{FF2B5EF4-FFF2-40B4-BE49-F238E27FC236}">
                <a16:creationId xmlns:a16="http://schemas.microsoft.com/office/drawing/2014/main" id="{61E07853-0B64-4817-8469-74056E94538B}"/>
              </a:ext>
            </a:extLst>
          </p:cNvPr>
          <p:cNvSpPr txBox="1"/>
          <p:nvPr/>
        </p:nvSpPr>
        <p:spPr>
          <a:xfrm>
            <a:off x="395536" y="4653100"/>
            <a:ext cx="5073825" cy="246221"/>
          </a:xfrm>
          <a:prstGeom prst="rect">
            <a:avLst/>
          </a:prstGeom>
          <a:noFill/>
        </p:spPr>
        <p:txBody>
          <a:bodyPr wrap="none" rtlCol="0">
            <a:spAutoFit/>
          </a:bodyPr>
          <a:lstStyle/>
          <a:p>
            <a:r>
              <a:rPr lang="en-US" sz="1000" dirty="0">
                <a:solidFill>
                  <a:schemeClr val="tx1">
                    <a:lumMod val="50000"/>
                    <a:lumOff val="50000"/>
                  </a:schemeClr>
                </a:solidFill>
              </a:rPr>
              <a:t>Source: </a:t>
            </a:r>
            <a:r>
              <a:rPr lang="en-US" sz="1000" dirty="0" err="1">
                <a:solidFill>
                  <a:schemeClr val="tx1">
                    <a:lumMod val="50000"/>
                    <a:lumOff val="50000"/>
                  </a:schemeClr>
                </a:solidFill>
              </a:rPr>
              <a:t>Circana</a:t>
            </a:r>
            <a:r>
              <a:rPr lang="en-US" sz="1000" dirty="0">
                <a:solidFill>
                  <a:schemeClr val="tx1">
                    <a:lumMod val="50000"/>
                    <a:lumOff val="50000"/>
                  </a:schemeClr>
                </a:solidFill>
              </a:rPr>
              <a:t>, Integrated Fresh, MULO+, 4 weeks ending 8/11/2024 compared with year ago</a:t>
            </a:r>
          </a:p>
        </p:txBody>
      </p:sp>
      <p:sp>
        <p:nvSpPr>
          <p:cNvPr id="23" name="TextBox 22">
            <a:extLst>
              <a:ext uri="{FF2B5EF4-FFF2-40B4-BE49-F238E27FC236}">
                <a16:creationId xmlns:a16="http://schemas.microsoft.com/office/drawing/2014/main" id="{C86B5934-621C-452E-AA04-31ED5D086622}"/>
              </a:ext>
            </a:extLst>
          </p:cNvPr>
          <p:cNvSpPr txBox="1"/>
          <p:nvPr/>
        </p:nvSpPr>
        <p:spPr>
          <a:xfrm>
            <a:off x="387302" y="1192800"/>
            <a:ext cx="7569074" cy="369332"/>
          </a:xfrm>
          <a:prstGeom prst="rect">
            <a:avLst/>
          </a:prstGeom>
          <a:noFill/>
        </p:spPr>
        <p:txBody>
          <a:bodyPr wrap="square" rtlCol="0">
            <a:spAutoFit/>
          </a:bodyPr>
          <a:lstStyle/>
          <a:p>
            <a:r>
              <a:rPr lang="en-US" b="1" dirty="0"/>
              <a:t>4 </a:t>
            </a:r>
            <a:r>
              <a:rPr lang="en-US" b="1" dirty="0" err="1"/>
              <a:t>w.e</a:t>
            </a:r>
            <a:r>
              <a:rPr lang="en-US" b="1" dirty="0"/>
              <a:t>. 8/11/2024 | Share of total mushroom sales and sales growth %</a:t>
            </a:r>
          </a:p>
        </p:txBody>
      </p:sp>
      <p:pic>
        <p:nvPicPr>
          <p:cNvPr id="37" name="Picture 2" descr="Image of Fresh White Mushroom on White Background ...">
            <a:extLst>
              <a:ext uri="{FF2B5EF4-FFF2-40B4-BE49-F238E27FC236}">
                <a16:creationId xmlns:a16="http://schemas.microsoft.com/office/drawing/2014/main" id="{0F618553-321B-43C2-86CE-DF7CFB630321}"/>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831" r="35004"/>
          <a:stretch/>
        </p:blipFill>
        <p:spPr bwMode="auto">
          <a:xfrm>
            <a:off x="730872" y="1683675"/>
            <a:ext cx="751321" cy="105979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Image of Fresh White Mushroom on White Background ...">
            <a:extLst>
              <a:ext uri="{FF2B5EF4-FFF2-40B4-BE49-F238E27FC236}">
                <a16:creationId xmlns:a16="http://schemas.microsoft.com/office/drawing/2014/main" id="{EA68464D-5C52-426A-A1DC-7ADF007ACDC6}"/>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831" r="35004"/>
          <a:stretch/>
        </p:blipFill>
        <p:spPr bwMode="auto">
          <a:xfrm>
            <a:off x="777505" y="3160001"/>
            <a:ext cx="751321" cy="1059796"/>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FB4C1830-D291-48AB-8C7F-342B112AD48F}"/>
              </a:ext>
            </a:extLst>
          </p:cNvPr>
          <p:cNvSpPr txBox="1"/>
          <p:nvPr/>
        </p:nvSpPr>
        <p:spPr>
          <a:xfrm>
            <a:off x="682523" y="3355450"/>
            <a:ext cx="941283" cy="369332"/>
          </a:xfrm>
          <a:prstGeom prst="rect">
            <a:avLst/>
          </a:prstGeom>
          <a:noFill/>
        </p:spPr>
        <p:txBody>
          <a:bodyPr wrap="none" rtlCol="0">
            <a:spAutoFit/>
          </a:bodyPr>
          <a:lstStyle/>
          <a:p>
            <a:r>
              <a:rPr lang="en-US" dirty="0"/>
              <a:t>Organic</a:t>
            </a:r>
          </a:p>
        </p:txBody>
      </p:sp>
      <p:sp>
        <p:nvSpPr>
          <p:cNvPr id="3" name="TextBox 2">
            <a:extLst>
              <a:ext uri="{FF2B5EF4-FFF2-40B4-BE49-F238E27FC236}">
                <a16:creationId xmlns:a16="http://schemas.microsoft.com/office/drawing/2014/main" id="{07EDC1B1-02E8-4A35-A48E-51F2F4AF783A}"/>
              </a:ext>
            </a:extLst>
          </p:cNvPr>
          <p:cNvSpPr txBox="1"/>
          <p:nvPr/>
        </p:nvSpPr>
        <p:spPr>
          <a:xfrm>
            <a:off x="387302" y="1957483"/>
            <a:ext cx="1421992" cy="369332"/>
          </a:xfrm>
          <a:prstGeom prst="rect">
            <a:avLst/>
          </a:prstGeom>
          <a:noFill/>
        </p:spPr>
        <p:txBody>
          <a:bodyPr wrap="none" rtlCol="0">
            <a:spAutoFit/>
          </a:bodyPr>
          <a:lstStyle/>
          <a:p>
            <a:r>
              <a:rPr lang="en-US" dirty="0"/>
              <a:t>Conventional</a:t>
            </a:r>
          </a:p>
        </p:txBody>
      </p:sp>
      <p:sp>
        <p:nvSpPr>
          <p:cNvPr id="19" name="TextBox 18"/>
          <p:cNvSpPr txBox="1"/>
          <p:nvPr/>
        </p:nvSpPr>
        <p:spPr>
          <a:xfrm>
            <a:off x="1060971" y="3850465"/>
            <a:ext cx="1292341" cy="738664"/>
          </a:xfrm>
          <a:prstGeom prst="rect">
            <a:avLst/>
          </a:prstGeom>
          <a:noFill/>
        </p:spPr>
        <p:txBody>
          <a:bodyPr wrap="none" rtlCol="0">
            <a:spAutoFit/>
          </a:bodyPr>
          <a:lstStyle/>
          <a:p>
            <a:pPr algn="ctr"/>
            <a:r>
              <a:rPr lang="en-US" sz="2800" b="1" dirty="0"/>
              <a:t>20.4% </a:t>
            </a:r>
          </a:p>
          <a:p>
            <a:pPr algn="ctr"/>
            <a:r>
              <a:rPr lang="en-US" sz="1400" b="1" dirty="0"/>
              <a:t>of pound sales</a:t>
            </a:r>
            <a:endParaRPr lang="en-US" sz="2800" b="1" dirty="0"/>
          </a:p>
        </p:txBody>
      </p:sp>
    </p:spTree>
    <p:extLst>
      <p:ext uri="{BB962C8B-B14F-4D97-AF65-F5344CB8AC3E}">
        <p14:creationId xmlns:p14="http://schemas.microsoft.com/office/powerpoint/2010/main" val="1109740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49994"/>
            <a:ext cx="8568952" cy="493564"/>
          </a:xfrm>
          <a:noFill/>
        </p:spPr>
        <p:txBody>
          <a:bodyPr>
            <a:normAutofit fontScale="90000"/>
          </a:bodyPr>
          <a:lstStyle/>
          <a:p>
            <a:r>
              <a:rPr lang="en-US" dirty="0"/>
              <a:t>Cut/prepared versus whole mushrooms</a:t>
            </a:r>
            <a:br>
              <a:rPr lang="en-US" dirty="0"/>
            </a:br>
            <a:r>
              <a:rPr lang="en-US" sz="2200" dirty="0">
                <a:solidFill>
                  <a:schemeClr val="tx1">
                    <a:lumMod val="65000"/>
                    <a:lumOff val="35000"/>
                  </a:schemeClr>
                </a:solidFill>
              </a:rPr>
              <a:t>Whole continues to outperform value-added in dollars, units and pounds</a:t>
            </a:r>
          </a:p>
        </p:txBody>
      </p:sp>
      <p:sp>
        <p:nvSpPr>
          <p:cNvPr id="4" name="Slide Number Placeholder 3"/>
          <p:cNvSpPr>
            <a:spLocks noGrp="1"/>
          </p:cNvSpPr>
          <p:nvPr>
            <p:ph type="sldNum" sz="quarter" idx="12"/>
          </p:nvPr>
        </p:nvSpPr>
        <p:spPr>
          <a:xfrm>
            <a:off x="7025828" y="4656584"/>
            <a:ext cx="2057400" cy="273844"/>
          </a:xfrm>
        </p:spPr>
        <p:txBody>
          <a:bodyPr/>
          <a:lstStyle/>
          <a:p>
            <a:fld id="{15968CAF-9A7F-4DE6-B563-4B7FA3F8234B}" type="slidenum">
              <a:rPr lang="en-US" smtClean="0"/>
              <a:pPr/>
              <a:t>25</a:t>
            </a:fld>
            <a:endParaRPr lang="en-US" dirty="0"/>
          </a:p>
        </p:txBody>
      </p:sp>
      <p:sp>
        <p:nvSpPr>
          <p:cNvPr id="20" name="Oval 19"/>
          <p:cNvSpPr/>
          <p:nvPr/>
        </p:nvSpPr>
        <p:spPr>
          <a:xfrm>
            <a:off x="534549" y="1543309"/>
            <a:ext cx="1241414" cy="124128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502503" y="3077560"/>
            <a:ext cx="1228051" cy="12200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2149028" y="1554421"/>
            <a:ext cx="1219200" cy="121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size</a:t>
            </a:r>
          </a:p>
          <a:p>
            <a:pPr algn="ctr"/>
            <a:r>
              <a:rPr lang="en-US" sz="1400" b="1" dirty="0">
                <a:solidFill>
                  <a:schemeClr val="tx1"/>
                </a:solidFill>
                <a:latin typeface="Gadugi" pitchFamily="34" charset="0"/>
                <a:ea typeface="Gadugi" pitchFamily="34" charset="0"/>
              </a:rPr>
              <a:t>$61.6M</a:t>
            </a:r>
          </a:p>
        </p:txBody>
      </p:sp>
      <p:sp>
        <p:nvSpPr>
          <p:cNvPr id="28" name="Oval 27"/>
          <p:cNvSpPr/>
          <p:nvPr/>
        </p:nvSpPr>
        <p:spPr>
          <a:xfrm>
            <a:off x="3596828" y="1554421"/>
            <a:ext cx="1219200" cy="121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-1.5%</a:t>
            </a:r>
          </a:p>
        </p:txBody>
      </p:sp>
      <p:sp>
        <p:nvSpPr>
          <p:cNvPr id="29" name="Oval 28"/>
          <p:cNvSpPr/>
          <p:nvPr/>
        </p:nvSpPr>
        <p:spPr>
          <a:xfrm>
            <a:off x="4968428" y="1543309"/>
            <a:ext cx="1219200" cy="121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p>
          <a:p>
            <a:pPr algn="ctr"/>
            <a:r>
              <a:rPr lang="en-US" sz="1400" b="1" dirty="0">
                <a:solidFill>
                  <a:schemeClr val="tx1"/>
                </a:solidFill>
                <a:latin typeface="Gadugi" pitchFamily="34" charset="0"/>
                <a:ea typeface="Gadugi" pitchFamily="34" charset="0"/>
              </a:rPr>
              <a:t>-3.4%</a:t>
            </a:r>
          </a:p>
        </p:txBody>
      </p:sp>
      <p:sp>
        <p:nvSpPr>
          <p:cNvPr id="30" name="Oval 29"/>
          <p:cNvSpPr/>
          <p:nvPr/>
        </p:nvSpPr>
        <p:spPr>
          <a:xfrm>
            <a:off x="2149028" y="3032855"/>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 size</a:t>
            </a:r>
          </a:p>
          <a:p>
            <a:pPr algn="ctr"/>
            <a:r>
              <a:rPr lang="en-US" sz="1400" b="1" dirty="0">
                <a:solidFill>
                  <a:schemeClr val="tx1"/>
                </a:solidFill>
                <a:latin typeface="Gadugi" pitchFamily="34" charset="0"/>
                <a:ea typeface="Gadugi" pitchFamily="34" charset="0"/>
              </a:rPr>
              <a:t>$38.5M</a:t>
            </a:r>
          </a:p>
        </p:txBody>
      </p:sp>
      <p:sp>
        <p:nvSpPr>
          <p:cNvPr id="31" name="Oval 30"/>
          <p:cNvSpPr/>
          <p:nvPr/>
        </p:nvSpPr>
        <p:spPr>
          <a:xfrm>
            <a:off x="3596828" y="3032855"/>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-2.5%</a:t>
            </a:r>
          </a:p>
        </p:txBody>
      </p:sp>
      <p:sp>
        <p:nvSpPr>
          <p:cNvPr id="32" name="Oval 31"/>
          <p:cNvSpPr/>
          <p:nvPr/>
        </p:nvSpPr>
        <p:spPr>
          <a:xfrm>
            <a:off x="4968428" y="3021743"/>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-3.3%</a:t>
            </a:r>
          </a:p>
        </p:txBody>
      </p:sp>
      <p:sp>
        <p:nvSpPr>
          <p:cNvPr id="33" name="Oval 32"/>
          <p:cNvSpPr/>
          <p:nvPr/>
        </p:nvSpPr>
        <p:spPr>
          <a:xfrm>
            <a:off x="6416228" y="1543309"/>
            <a:ext cx="1219200" cy="121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-3.0%</a:t>
            </a:r>
          </a:p>
        </p:txBody>
      </p:sp>
      <p:sp>
        <p:nvSpPr>
          <p:cNvPr id="34" name="Oval 33"/>
          <p:cNvSpPr/>
          <p:nvPr/>
        </p:nvSpPr>
        <p:spPr>
          <a:xfrm>
            <a:off x="6416228" y="3021743"/>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-3.8%</a:t>
            </a:r>
          </a:p>
        </p:txBody>
      </p:sp>
      <p:sp>
        <p:nvSpPr>
          <p:cNvPr id="23" name="TextBox 22">
            <a:extLst>
              <a:ext uri="{FF2B5EF4-FFF2-40B4-BE49-F238E27FC236}">
                <a16:creationId xmlns:a16="http://schemas.microsoft.com/office/drawing/2014/main" id="{4E951D49-8553-40D9-89B6-9B65D25426A3}"/>
              </a:ext>
            </a:extLst>
          </p:cNvPr>
          <p:cNvSpPr txBox="1"/>
          <p:nvPr/>
        </p:nvSpPr>
        <p:spPr>
          <a:xfrm>
            <a:off x="408452" y="4627146"/>
            <a:ext cx="5073825" cy="246221"/>
          </a:xfrm>
          <a:prstGeom prst="rect">
            <a:avLst/>
          </a:prstGeom>
          <a:noFill/>
        </p:spPr>
        <p:txBody>
          <a:bodyPr wrap="none" rtlCol="0">
            <a:spAutoFit/>
          </a:bodyPr>
          <a:lstStyle/>
          <a:p>
            <a:r>
              <a:rPr lang="en-US" sz="1000" dirty="0">
                <a:solidFill>
                  <a:schemeClr val="tx1">
                    <a:lumMod val="50000"/>
                    <a:lumOff val="50000"/>
                  </a:schemeClr>
                </a:solidFill>
              </a:rPr>
              <a:t>Source: </a:t>
            </a:r>
            <a:r>
              <a:rPr lang="en-US" sz="1000" dirty="0" err="1">
                <a:solidFill>
                  <a:schemeClr val="tx1">
                    <a:lumMod val="50000"/>
                    <a:lumOff val="50000"/>
                  </a:schemeClr>
                </a:solidFill>
              </a:rPr>
              <a:t>Circana</a:t>
            </a:r>
            <a:r>
              <a:rPr lang="en-US" sz="1000" dirty="0">
                <a:solidFill>
                  <a:schemeClr val="tx1">
                    <a:lumMod val="50000"/>
                    <a:lumOff val="50000"/>
                  </a:schemeClr>
                </a:solidFill>
              </a:rPr>
              <a:t>, Integrated Fresh, MULO+, 4 weeks ending 8/11/2024 compared with year ago</a:t>
            </a:r>
          </a:p>
        </p:txBody>
      </p:sp>
      <p:pic>
        <p:nvPicPr>
          <p:cNvPr id="37" name="Picture 2" descr="Image of Fresh White Mushroom on White Background ...">
            <a:extLst>
              <a:ext uri="{FF2B5EF4-FFF2-40B4-BE49-F238E27FC236}">
                <a16:creationId xmlns:a16="http://schemas.microsoft.com/office/drawing/2014/main" id="{D1FF9B68-01FC-49ED-9D4E-14C1D7B4677F}"/>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831" r="35004"/>
          <a:stretch/>
        </p:blipFill>
        <p:spPr bwMode="auto">
          <a:xfrm>
            <a:off x="771072" y="1716619"/>
            <a:ext cx="751321" cy="10597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onterey Mushrooms to Launch 40-Ounce Bag of Sliced Whites ...">
            <a:extLst>
              <a:ext uri="{FF2B5EF4-FFF2-40B4-BE49-F238E27FC236}">
                <a16:creationId xmlns:a16="http://schemas.microsoft.com/office/drawing/2014/main" id="{D0AE400B-BF13-4585-BBE8-A97CBB0AEEE7}"/>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4093" y="3217221"/>
            <a:ext cx="1107678" cy="8323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7EDC1B1-02E8-4A35-A48E-51F2F4AF783A}"/>
              </a:ext>
            </a:extLst>
          </p:cNvPr>
          <p:cNvSpPr txBox="1"/>
          <p:nvPr/>
        </p:nvSpPr>
        <p:spPr>
          <a:xfrm>
            <a:off x="441923" y="1834571"/>
            <a:ext cx="1633781" cy="369332"/>
          </a:xfrm>
          <a:prstGeom prst="rect">
            <a:avLst/>
          </a:prstGeom>
          <a:noFill/>
        </p:spPr>
        <p:txBody>
          <a:bodyPr wrap="none" rtlCol="0">
            <a:spAutoFit/>
          </a:bodyPr>
          <a:lstStyle/>
          <a:p>
            <a:r>
              <a:rPr lang="en-US" dirty="0"/>
              <a:t>No preparation</a:t>
            </a:r>
          </a:p>
        </p:txBody>
      </p:sp>
      <p:sp>
        <p:nvSpPr>
          <p:cNvPr id="22" name="TextBox 21">
            <a:extLst>
              <a:ext uri="{FF2B5EF4-FFF2-40B4-BE49-F238E27FC236}">
                <a16:creationId xmlns:a16="http://schemas.microsoft.com/office/drawing/2014/main" id="{21777BD6-DD8E-4424-88D7-D191DCCA7FC0}"/>
              </a:ext>
            </a:extLst>
          </p:cNvPr>
          <p:cNvSpPr txBox="1"/>
          <p:nvPr/>
        </p:nvSpPr>
        <p:spPr>
          <a:xfrm>
            <a:off x="689136" y="3482000"/>
            <a:ext cx="731290" cy="369332"/>
          </a:xfrm>
          <a:prstGeom prst="rect">
            <a:avLst/>
          </a:prstGeom>
          <a:noFill/>
        </p:spPr>
        <p:txBody>
          <a:bodyPr wrap="none" rtlCol="0">
            <a:spAutoFit/>
          </a:bodyPr>
          <a:lstStyle/>
          <a:p>
            <a:r>
              <a:rPr lang="en-US" dirty="0"/>
              <a:t>Sliced</a:t>
            </a:r>
          </a:p>
        </p:txBody>
      </p:sp>
      <p:sp>
        <p:nvSpPr>
          <p:cNvPr id="39" name="TextBox 38">
            <a:extLst>
              <a:ext uri="{FF2B5EF4-FFF2-40B4-BE49-F238E27FC236}">
                <a16:creationId xmlns:a16="http://schemas.microsoft.com/office/drawing/2014/main" id="{A566E262-F72D-4AEC-ABF6-2C28E5E856B9}"/>
              </a:ext>
            </a:extLst>
          </p:cNvPr>
          <p:cNvSpPr txBox="1"/>
          <p:nvPr/>
        </p:nvSpPr>
        <p:spPr>
          <a:xfrm>
            <a:off x="387302" y="1119114"/>
            <a:ext cx="7353050" cy="369332"/>
          </a:xfrm>
          <a:prstGeom prst="rect">
            <a:avLst/>
          </a:prstGeom>
          <a:noFill/>
        </p:spPr>
        <p:txBody>
          <a:bodyPr wrap="square" rtlCol="0">
            <a:spAutoFit/>
          </a:bodyPr>
          <a:lstStyle/>
          <a:p>
            <a:r>
              <a:rPr lang="en-US" b="1" dirty="0"/>
              <a:t>4 </a:t>
            </a:r>
            <a:r>
              <a:rPr lang="en-US" b="1" dirty="0" err="1"/>
              <a:t>w.e</a:t>
            </a:r>
            <a:r>
              <a:rPr lang="en-US" b="1" dirty="0"/>
              <a:t>. 8/11/2024 | Share of total mushroom sales and sales growth %</a:t>
            </a:r>
          </a:p>
        </p:txBody>
      </p:sp>
    </p:spTree>
    <p:extLst>
      <p:ext uri="{BB962C8B-B14F-4D97-AF65-F5344CB8AC3E}">
        <p14:creationId xmlns:p14="http://schemas.microsoft.com/office/powerpoint/2010/main" val="2177418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A09FDB-B80C-42C4-8C32-6307BAEB63E0}"/>
              </a:ext>
            </a:extLst>
          </p:cNvPr>
          <p:cNvSpPr>
            <a:spLocks noGrp="1"/>
          </p:cNvSpPr>
          <p:nvPr>
            <p:ph type="title"/>
          </p:nvPr>
        </p:nvSpPr>
        <p:spPr>
          <a:xfrm>
            <a:off x="382266" y="277152"/>
            <a:ext cx="7886700" cy="713730"/>
          </a:xfrm>
        </p:spPr>
        <p:txBody>
          <a:bodyPr/>
          <a:lstStyle/>
          <a:p>
            <a:r>
              <a:rPr lang="en-US" dirty="0"/>
              <a:t>Methodology</a:t>
            </a:r>
          </a:p>
        </p:txBody>
      </p:sp>
      <p:sp>
        <p:nvSpPr>
          <p:cNvPr id="4" name="Content Placeholder 3">
            <a:extLst>
              <a:ext uri="{FF2B5EF4-FFF2-40B4-BE49-F238E27FC236}">
                <a16:creationId xmlns:a16="http://schemas.microsoft.com/office/drawing/2014/main" id="{691B06DA-5432-489C-8B99-34FED8793FF4}"/>
              </a:ext>
            </a:extLst>
          </p:cNvPr>
          <p:cNvSpPr>
            <a:spLocks noGrp="1"/>
          </p:cNvSpPr>
          <p:nvPr>
            <p:ph idx="1"/>
          </p:nvPr>
        </p:nvSpPr>
        <p:spPr>
          <a:xfrm>
            <a:off x="382266" y="1075658"/>
            <a:ext cx="8294190" cy="3544469"/>
          </a:xfrm>
        </p:spPr>
        <p:txBody>
          <a:bodyPr>
            <a:noAutofit/>
          </a:bodyPr>
          <a:lstStyle/>
          <a:p>
            <a:pPr>
              <a:spcBef>
                <a:spcPts val="1200"/>
              </a:spcBef>
            </a:pPr>
            <a:r>
              <a:rPr lang="en-US" sz="1500" dirty="0"/>
              <a:t>The report covers the </a:t>
            </a:r>
            <a:r>
              <a:rPr lang="en-US" sz="1500" b="1" dirty="0"/>
              <a:t>four weeks ending August 11, 2024 </a:t>
            </a:r>
            <a:r>
              <a:rPr lang="en-US" sz="1500" dirty="0"/>
              <a:t>with week endings:</a:t>
            </a:r>
            <a:endParaRPr lang="en-US" sz="1500" b="1" dirty="0"/>
          </a:p>
          <a:p>
            <a:pPr lvl="1"/>
            <a:r>
              <a:rPr lang="en-US" sz="1500" dirty="0"/>
              <a:t>July 21, 2024</a:t>
            </a:r>
          </a:p>
          <a:p>
            <a:pPr lvl="1"/>
            <a:r>
              <a:rPr lang="en-US" sz="1500" dirty="0"/>
              <a:t>July 28, 2024</a:t>
            </a:r>
          </a:p>
          <a:p>
            <a:pPr lvl="1"/>
            <a:r>
              <a:rPr lang="en-US" sz="1500" dirty="0"/>
              <a:t>August 4, 2024</a:t>
            </a:r>
          </a:p>
          <a:p>
            <a:pPr lvl="1"/>
            <a:r>
              <a:rPr lang="en-US" sz="1500" dirty="0"/>
              <a:t>August 11, 2024</a:t>
            </a:r>
          </a:p>
          <a:p>
            <a:r>
              <a:rPr lang="en-US" sz="1500" dirty="0"/>
              <a:t>Dollar references are the retail value, volume is reflected in pounds and units (packages)</a:t>
            </a:r>
          </a:p>
          <a:p>
            <a:r>
              <a:rPr lang="en-US" sz="1500" dirty="0"/>
              <a:t>Package size, organic, fixed/random weight and value-added now all reflect the MULO+ expanded marketplace</a:t>
            </a:r>
          </a:p>
          <a:p>
            <a:r>
              <a:rPr lang="en-US" sz="1500" dirty="0"/>
              <a:t>For questions, contact Anne-Marie Roerink, at aroerink@210analytics.com</a:t>
            </a:r>
          </a:p>
        </p:txBody>
      </p:sp>
      <p:sp>
        <p:nvSpPr>
          <p:cNvPr id="2" name="Slide Number Placeholder 1">
            <a:extLst>
              <a:ext uri="{FF2B5EF4-FFF2-40B4-BE49-F238E27FC236}">
                <a16:creationId xmlns:a16="http://schemas.microsoft.com/office/drawing/2014/main" id="{1E855A58-F231-4D0C-8A8C-DE74A56EDEAC}"/>
              </a:ext>
            </a:extLst>
          </p:cNvPr>
          <p:cNvSpPr>
            <a:spLocks noGrp="1"/>
          </p:cNvSpPr>
          <p:nvPr>
            <p:ph type="sldNum" sz="quarter" idx="12"/>
          </p:nvPr>
        </p:nvSpPr>
        <p:spPr>
          <a:xfrm>
            <a:off x="7020272" y="4678149"/>
            <a:ext cx="2057400" cy="273844"/>
          </a:xfrm>
        </p:spPr>
        <p:txBody>
          <a:bodyPr/>
          <a:lstStyle/>
          <a:p>
            <a:fld id="{15968CAF-9A7F-4DE6-B563-4B7FA3F8234B}" type="slidenum">
              <a:rPr lang="en-US" smtClean="0"/>
              <a:pPr/>
              <a:t>3</a:t>
            </a:fld>
            <a:endParaRPr lang="en-US" dirty="0"/>
          </a:p>
        </p:txBody>
      </p:sp>
      <p:sp>
        <p:nvSpPr>
          <p:cNvPr id="5" name="TextBox 4">
            <a:extLst>
              <a:ext uri="{FF2B5EF4-FFF2-40B4-BE49-F238E27FC236}">
                <a16:creationId xmlns:a16="http://schemas.microsoft.com/office/drawing/2014/main" id="{96AE0F01-85B9-43DF-91FC-B3A1DA91D4FC}"/>
              </a:ext>
            </a:extLst>
          </p:cNvPr>
          <p:cNvSpPr txBox="1"/>
          <p:nvPr/>
        </p:nvSpPr>
        <p:spPr>
          <a:xfrm>
            <a:off x="382266" y="4620127"/>
            <a:ext cx="3889206" cy="246221"/>
          </a:xfrm>
          <a:prstGeom prst="rect">
            <a:avLst/>
          </a:prstGeom>
          <a:noFill/>
        </p:spPr>
        <p:txBody>
          <a:bodyPr wrap="none" rtlCol="0">
            <a:spAutoFit/>
          </a:bodyPr>
          <a:lstStyle/>
          <a:p>
            <a:r>
              <a:rPr lang="en-US" sz="1000" dirty="0">
                <a:solidFill>
                  <a:schemeClr val="tx1">
                    <a:lumMod val="50000"/>
                    <a:lumOff val="50000"/>
                  </a:schemeClr>
                </a:solidFill>
              </a:rPr>
              <a:t>Source: </a:t>
            </a:r>
            <a:r>
              <a:rPr lang="en-US" sz="1000" dirty="0" err="1">
                <a:solidFill>
                  <a:schemeClr val="tx1">
                    <a:lumMod val="50000"/>
                    <a:lumOff val="50000"/>
                  </a:schemeClr>
                </a:solidFill>
              </a:rPr>
              <a:t>Circana</a:t>
            </a:r>
            <a:r>
              <a:rPr lang="en-US" sz="1000" dirty="0">
                <a:solidFill>
                  <a:schemeClr val="tx1">
                    <a:lumMod val="50000"/>
                    <a:lumOff val="50000"/>
                  </a:schemeClr>
                </a:solidFill>
              </a:rPr>
              <a:t>, Integrated Fresh, MULO+, 4 weeks ending 8/11/2024</a:t>
            </a:r>
          </a:p>
        </p:txBody>
      </p:sp>
    </p:spTree>
    <p:extLst>
      <p:ext uri="{BB962C8B-B14F-4D97-AF65-F5344CB8AC3E}">
        <p14:creationId xmlns:p14="http://schemas.microsoft.com/office/powerpoint/2010/main" val="3079150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4794F-8043-4F61-B306-6C0B160FF766}"/>
              </a:ext>
            </a:extLst>
          </p:cNvPr>
          <p:cNvSpPr>
            <a:spLocks noGrp="1"/>
          </p:cNvSpPr>
          <p:nvPr>
            <p:ph type="title"/>
          </p:nvPr>
        </p:nvSpPr>
        <p:spPr>
          <a:xfrm>
            <a:off x="370745" y="202799"/>
            <a:ext cx="7862142" cy="720518"/>
          </a:xfrm>
        </p:spPr>
        <p:txBody>
          <a:bodyPr>
            <a:normAutofit fontScale="90000"/>
          </a:bodyPr>
          <a:lstStyle/>
          <a:p>
            <a:r>
              <a:rPr lang="en-US" dirty="0"/>
              <a:t>Four-year dollar sales trend</a:t>
            </a:r>
            <a:br>
              <a:rPr lang="en-US" dirty="0"/>
            </a:br>
            <a:r>
              <a:rPr lang="en-US" sz="2200" dirty="0">
                <a:solidFill>
                  <a:schemeClr val="tx1">
                    <a:lumMod val="65000"/>
                    <a:lumOff val="35000"/>
                  </a:schemeClr>
                </a:solidFill>
              </a:rPr>
              <a:t>Sales trended below year-ago levels in the shorter- and longer-term views. Sales are about 6% below the 3YA levels in the 52-week view</a:t>
            </a:r>
          </a:p>
        </p:txBody>
      </p:sp>
      <p:sp>
        <p:nvSpPr>
          <p:cNvPr id="4" name="Slide Number Placeholder 3">
            <a:extLst>
              <a:ext uri="{FF2B5EF4-FFF2-40B4-BE49-F238E27FC236}">
                <a16:creationId xmlns:a16="http://schemas.microsoft.com/office/drawing/2014/main" id="{F3B1ABA1-D450-4F40-A88E-EC22C40935BE}"/>
              </a:ext>
            </a:extLst>
          </p:cNvPr>
          <p:cNvSpPr>
            <a:spLocks noGrp="1"/>
          </p:cNvSpPr>
          <p:nvPr>
            <p:ph type="sldNum" sz="quarter" idx="12"/>
          </p:nvPr>
        </p:nvSpPr>
        <p:spPr>
          <a:xfrm>
            <a:off x="7020272" y="4666857"/>
            <a:ext cx="2057400" cy="273844"/>
          </a:xfrm>
        </p:spPr>
        <p:txBody>
          <a:bodyPr/>
          <a:lstStyle/>
          <a:p>
            <a:fld id="{15968CAF-9A7F-4DE6-B563-4B7FA3F8234B}" type="slidenum">
              <a:rPr lang="en-US" smtClean="0"/>
              <a:pPr/>
              <a:t>4</a:t>
            </a:fld>
            <a:endParaRPr lang="en-US" dirty="0"/>
          </a:p>
        </p:txBody>
      </p:sp>
      <p:sp>
        <p:nvSpPr>
          <p:cNvPr id="7" name="TextBox 6">
            <a:extLst>
              <a:ext uri="{FF2B5EF4-FFF2-40B4-BE49-F238E27FC236}">
                <a16:creationId xmlns:a16="http://schemas.microsoft.com/office/drawing/2014/main" id="{912EDBF8-7F04-40B9-B3A7-E5A137ACD76D}"/>
              </a:ext>
            </a:extLst>
          </p:cNvPr>
          <p:cNvSpPr txBox="1"/>
          <p:nvPr/>
        </p:nvSpPr>
        <p:spPr>
          <a:xfrm>
            <a:off x="382266" y="4620127"/>
            <a:ext cx="6168676"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and 52 w.e. 8/11/2024 versus same periods the past four years</a:t>
            </a:r>
          </a:p>
        </p:txBody>
      </p:sp>
      <p:graphicFrame>
        <p:nvGraphicFramePr>
          <p:cNvPr id="6" name="Chart 5">
            <a:extLst>
              <a:ext uri="{FF2B5EF4-FFF2-40B4-BE49-F238E27FC236}">
                <a16:creationId xmlns:a16="http://schemas.microsoft.com/office/drawing/2014/main" id="{E794CA64-80B7-4377-9620-8BF37FCCD0C3}"/>
              </a:ext>
            </a:extLst>
          </p:cNvPr>
          <p:cNvGraphicFramePr/>
          <p:nvPr>
            <p:extLst>
              <p:ext uri="{D42A27DB-BD31-4B8C-83A1-F6EECF244321}">
                <p14:modId xmlns:p14="http://schemas.microsoft.com/office/powerpoint/2010/main" val="1595014424"/>
              </p:ext>
            </p:extLst>
          </p:nvPr>
        </p:nvGraphicFramePr>
        <p:xfrm>
          <a:off x="370745" y="1419622"/>
          <a:ext cx="4248472"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DD019A9C-3343-4888-B821-5728279B8820}"/>
              </a:ext>
            </a:extLst>
          </p:cNvPr>
          <p:cNvGraphicFramePr/>
          <p:nvPr>
            <p:extLst>
              <p:ext uri="{D42A27DB-BD31-4B8C-83A1-F6EECF244321}">
                <p14:modId xmlns:p14="http://schemas.microsoft.com/office/powerpoint/2010/main" val="3216087989"/>
              </p:ext>
            </p:extLst>
          </p:nvPr>
        </p:nvGraphicFramePr>
        <p:xfrm>
          <a:off x="4716016" y="1491630"/>
          <a:ext cx="4158950" cy="2952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63151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E4A61-ED75-43A4-AA03-1B916B344EFB}"/>
              </a:ext>
            </a:extLst>
          </p:cNvPr>
          <p:cNvSpPr>
            <a:spLocks noGrp="1"/>
          </p:cNvSpPr>
          <p:nvPr>
            <p:ph type="title"/>
          </p:nvPr>
        </p:nvSpPr>
        <p:spPr>
          <a:xfrm>
            <a:off x="395536" y="326967"/>
            <a:ext cx="8280920" cy="720518"/>
          </a:xfrm>
        </p:spPr>
        <p:txBody>
          <a:bodyPr>
            <a:normAutofit fontScale="90000"/>
          </a:bodyPr>
          <a:lstStyle/>
          <a:p>
            <a:r>
              <a:rPr lang="en-US" dirty="0"/>
              <a:t>Four-year unit sales trend</a:t>
            </a:r>
            <a:br>
              <a:rPr lang="en-US" dirty="0"/>
            </a:br>
            <a:r>
              <a:rPr lang="en-US" sz="2200" dirty="0">
                <a:solidFill>
                  <a:schemeClr val="tx1">
                    <a:lumMod val="65000"/>
                    <a:lumOff val="35000"/>
                  </a:schemeClr>
                </a:solidFill>
              </a:rPr>
              <a:t>The shorter- and longer-term unit trends reflect the market pressure with continued declines for both time periods</a:t>
            </a:r>
          </a:p>
        </p:txBody>
      </p:sp>
      <p:sp>
        <p:nvSpPr>
          <p:cNvPr id="4" name="Slide Number Placeholder 3">
            <a:extLst>
              <a:ext uri="{FF2B5EF4-FFF2-40B4-BE49-F238E27FC236}">
                <a16:creationId xmlns:a16="http://schemas.microsoft.com/office/drawing/2014/main" id="{60AE53F1-73A5-4C9E-A767-BFF53AD08300}"/>
              </a:ext>
            </a:extLst>
          </p:cNvPr>
          <p:cNvSpPr>
            <a:spLocks noGrp="1"/>
          </p:cNvSpPr>
          <p:nvPr>
            <p:ph type="sldNum" sz="quarter" idx="12"/>
          </p:nvPr>
        </p:nvSpPr>
        <p:spPr>
          <a:xfrm>
            <a:off x="7020272" y="4679611"/>
            <a:ext cx="2057400" cy="273844"/>
          </a:xfrm>
        </p:spPr>
        <p:txBody>
          <a:bodyPr/>
          <a:lstStyle/>
          <a:p>
            <a:fld id="{15968CAF-9A7F-4DE6-B563-4B7FA3F8234B}" type="slidenum">
              <a:rPr lang="en-US" smtClean="0"/>
              <a:pPr/>
              <a:t>5</a:t>
            </a:fld>
            <a:endParaRPr lang="en-US" dirty="0"/>
          </a:p>
        </p:txBody>
      </p:sp>
      <p:sp>
        <p:nvSpPr>
          <p:cNvPr id="10" name="TextBox 9">
            <a:extLst>
              <a:ext uri="{FF2B5EF4-FFF2-40B4-BE49-F238E27FC236}">
                <a16:creationId xmlns:a16="http://schemas.microsoft.com/office/drawing/2014/main" id="{3781EF4A-AC21-4A39-8397-AC57AF4CDF24}"/>
              </a:ext>
            </a:extLst>
          </p:cNvPr>
          <p:cNvSpPr txBox="1"/>
          <p:nvPr/>
        </p:nvSpPr>
        <p:spPr>
          <a:xfrm>
            <a:off x="382266" y="4620127"/>
            <a:ext cx="649087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and 52 </a:t>
            </a:r>
            <a:r>
              <a:rPr lang="en-US" sz="1000" dirty="0" err="1">
                <a:solidFill>
                  <a:schemeClr val="tx1">
                    <a:lumMod val="50000"/>
                    <a:lumOff val="50000"/>
                  </a:schemeClr>
                </a:solidFill>
              </a:rPr>
              <a:t>w.e</a:t>
            </a:r>
            <a:r>
              <a:rPr lang="en-US" sz="1000" dirty="0">
                <a:solidFill>
                  <a:schemeClr val="tx1">
                    <a:lumMod val="50000"/>
                    <a:lumOff val="50000"/>
                  </a:schemeClr>
                </a:solidFill>
              </a:rPr>
              <a:t>. ending 8/11/2024 versus same periods the past four years</a:t>
            </a:r>
          </a:p>
        </p:txBody>
      </p:sp>
      <p:graphicFrame>
        <p:nvGraphicFramePr>
          <p:cNvPr id="6" name="Chart 5">
            <a:extLst>
              <a:ext uri="{FF2B5EF4-FFF2-40B4-BE49-F238E27FC236}">
                <a16:creationId xmlns:a16="http://schemas.microsoft.com/office/drawing/2014/main" id="{783C9F2D-D8A7-480F-AEE8-B9B993EC2F43}"/>
              </a:ext>
            </a:extLst>
          </p:cNvPr>
          <p:cNvGraphicFramePr/>
          <p:nvPr>
            <p:extLst>
              <p:ext uri="{D42A27DB-BD31-4B8C-83A1-F6EECF244321}">
                <p14:modId xmlns:p14="http://schemas.microsoft.com/office/powerpoint/2010/main" val="2366666333"/>
              </p:ext>
            </p:extLst>
          </p:nvPr>
        </p:nvGraphicFramePr>
        <p:xfrm>
          <a:off x="367458" y="1332633"/>
          <a:ext cx="4248472"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A162AE62-B486-473B-8B80-8379392A7B01}"/>
              </a:ext>
            </a:extLst>
          </p:cNvPr>
          <p:cNvGraphicFramePr/>
          <p:nvPr>
            <p:extLst>
              <p:ext uri="{D42A27DB-BD31-4B8C-83A1-F6EECF244321}">
                <p14:modId xmlns:p14="http://schemas.microsoft.com/office/powerpoint/2010/main" val="1342765945"/>
              </p:ext>
            </p:extLst>
          </p:nvPr>
        </p:nvGraphicFramePr>
        <p:xfrm>
          <a:off x="4757664" y="1491631"/>
          <a:ext cx="4320008" cy="31284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27387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79FC7-7CB5-4E8C-9A2A-F291E1F077DC}"/>
              </a:ext>
            </a:extLst>
          </p:cNvPr>
          <p:cNvSpPr>
            <a:spLocks noGrp="1"/>
          </p:cNvSpPr>
          <p:nvPr>
            <p:ph type="title"/>
          </p:nvPr>
        </p:nvSpPr>
        <p:spPr>
          <a:xfrm>
            <a:off x="395536" y="326967"/>
            <a:ext cx="7632848" cy="720518"/>
          </a:xfrm>
        </p:spPr>
        <p:txBody>
          <a:bodyPr>
            <a:normAutofit fontScale="90000"/>
          </a:bodyPr>
          <a:lstStyle/>
          <a:p>
            <a:r>
              <a:rPr lang="en-US" dirty="0"/>
              <a:t>Four-year volume (pound) sales trend</a:t>
            </a:r>
            <a:br>
              <a:rPr lang="en-US" dirty="0"/>
            </a:br>
            <a:r>
              <a:rPr lang="en-US" sz="2200" dirty="0">
                <a:solidFill>
                  <a:schemeClr val="tx1">
                    <a:lumMod val="65000"/>
                    <a:lumOff val="35000"/>
                  </a:schemeClr>
                </a:solidFill>
              </a:rPr>
              <a:t>Pound trends are similar to dollars and units. In the 52-week view, pounds are down 56 million from three years ago</a:t>
            </a:r>
            <a:endParaRPr lang="en-US"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987B5431-F36A-4419-A071-E6E46B6188BF}"/>
              </a:ext>
            </a:extLst>
          </p:cNvPr>
          <p:cNvSpPr>
            <a:spLocks noGrp="1"/>
          </p:cNvSpPr>
          <p:nvPr>
            <p:ph type="sldNum" sz="quarter" idx="12"/>
          </p:nvPr>
        </p:nvSpPr>
        <p:spPr>
          <a:xfrm>
            <a:off x="7070385" y="4679173"/>
            <a:ext cx="2057400" cy="273844"/>
          </a:xfrm>
        </p:spPr>
        <p:txBody>
          <a:bodyPr/>
          <a:lstStyle/>
          <a:p>
            <a:fld id="{15968CAF-9A7F-4DE6-B563-4B7FA3F8234B}" type="slidenum">
              <a:rPr lang="en-US" smtClean="0"/>
              <a:pPr/>
              <a:t>6</a:t>
            </a:fld>
            <a:endParaRPr lang="en-US" dirty="0"/>
          </a:p>
        </p:txBody>
      </p:sp>
      <p:sp>
        <p:nvSpPr>
          <p:cNvPr id="6" name="TextBox 5">
            <a:extLst>
              <a:ext uri="{FF2B5EF4-FFF2-40B4-BE49-F238E27FC236}">
                <a16:creationId xmlns:a16="http://schemas.microsoft.com/office/drawing/2014/main" id="{3C26FE10-8BED-4988-B297-17342BB5A989}"/>
              </a:ext>
            </a:extLst>
          </p:cNvPr>
          <p:cNvSpPr txBox="1"/>
          <p:nvPr/>
        </p:nvSpPr>
        <p:spPr>
          <a:xfrm>
            <a:off x="382266" y="4620127"/>
            <a:ext cx="649087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and 52 </a:t>
            </a:r>
            <a:r>
              <a:rPr lang="en-US" sz="1000" dirty="0" err="1">
                <a:solidFill>
                  <a:schemeClr val="tx1">
                    <a:lumMod val="50000"/>
                    <a:lumOff val="50000"/>
                  </a:schemeClr>
                </a:solidFill>
              </a:rPr>
              <a:t>w.e</a:t>
            </a:r>
            <a:r>
              <a:rPr lang="en-US" sz="1000" dirty="0">
                <a:solidFill>
                  <a:schemeClr val="tx1">
                    <a:lumMod val="50000"/>
                    <a:lumOff val="50000"/>
                  </a:schemeClr>
                </a:solidFill>
              </a:rPr>
              <a:t>. ending 8/11/2024 versus same periods the past four years</a:t>
            </a:r>
          </a:p>
        </p:txBody>
      </p:sp>
      <p:graphicFrame>
        <p:nvGraphicFramePr>
          <p:cNvPr id="7" name="Chart 6">
            <a:extLst>
              <a:ext uri="{FF2B5EF4-FFF2-40B4-BE49-F238E27FC236}">
                <a16:creationId xmlns:a16="http://schemas.microsoft.com/office/drawing/2014/main" id="{749C8792-BA7E-4C19-BB60-5C59F38EC344}"/>
              </a:ext>
            </a:extLst>
          </p:cNvPr>
          <p:cNvGraphicFramePr/>
          <p:nvPr>
            <p:extLst>
              <p:ext uri="{D42A27DB-BD31-4B8C-83A1-F6EECF244321}">
                <p14:modId xmlns:p14="http://schemas.microsoft.com/office/powerpoint/2010/main" val="4049025078"/>
              </p:ext>
            </p:extLst>
          </p:nvPr>
        </p:nvGraphicFramePr>
        <p:xfrm>
          <a:off x="395536" y="1419622"/>
          <a:ext cx="4248472"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C3F53654-AF0A-4688-9A8B-C0A9D555DE5F}"/>
              </a:ext>
            </a:extLst>
          </p:cNvPr>
          <p:cNvGraphicFramePr/>
          <p:nvPr>
            <p:extLst>
              <p:ext uri="{D42A27DB-BD31-4B8C-83A1-F6EECF244321}">
                <p14:modId xmlns:p14="http://schemas.microsoft.com/office/powerpoint/2010/main" val="1270080004"/>
              </p:ext>
            </p:extLst>
          </p:nvPr>
        </p:nvGraphicFramePr>
        <p:xfrm>
          <a:off x="4860032" y="1419622"/>
          <a:ext cx="4032448" cy="30243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0586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972" y="467984"/>
            <a:ext cx="8760700" cy="455226"/>
          </a:xfrm>
        </p:spPr>
        <p:txBody>
          <a:bodyPr>
            <a:normAutofit fontScale="90000"/>
          </a:bodyPr>
          <a:lstStyle/>
          <a:p>
            <a:r>
              <a:rPr lang="en-US" sz="3100" dirty="0"/>
              <a:t>Mushroom contribution to the department and category</a:t>
            </a:r>
            <a:br>
              <a:rPr lang="en-US" dirty="0"/>
            </a:br>
            <a:r>
              <a:rPr lang="en-US" sz="2100" dirty="0">
                <a:solidFill>
                  <a:schemeClr val="tx1">
                    <a:lumMod val="50000"/>
                    <a:lumOff val="50000"/>
                  </a:schemeClr>
                </a:solidFill>
              </a:rPr>
              <a:t>The mushroom share of total produce and vegetables sits below year-ago levels</a:t>
            </a:r>
          </a:p>
        </p:txBody>
      </p:sp>
      <p:graphicFrame>
        <p:nvGraphicFramePr>
          <p:cNvPr id="10" name="Table 10">
            <a:extLst>
              <a:ext uri="{FF2B5EF4-FFF2-40B4-BE49-F238E27FC236}">
                <a16:creationId xmlns:a16="http://schemas.microsoft.com/office/drawing/2014/main" id="{6F4AC1BA-AD4A-4B33-92C6-CCA146D32FCE}"/>
              </a:ext>
            </a:extLst>
          </p:cNvPr>
          <p:cNvGraphicFramePr>
            <a:graphicFrameLocks noGrp="1"/>
          </p:cNvGraphicFramePr>
          <p:nvPr>
            <p:ph idx="1"/>
            <p:extLst>
              <p:ext uri="{D42A27DB-BD31-4B8C-83A1-F6EECF244321}">
                <p14:modId xmlns:p14="http://schemas.microsoft.com/office/powerpoint/2010/main" val="3117256052"/>
              </p:ext>
            </p:extLst>
          </p:nvPr>
        </p:nvGraphicFramePr>
        <p:xfrm>
          <a:off x="418076" y="1635646"/>
          <a:ext cx="4212000" cy="2306320"/>
        </p:xfrm>
        <a:graphic>
          <a:graphicData uri="http://schemas.openxmlformats.org/drawingml/2006/table">
            <a:tbl>
              <a:tblPr firstRow="1" bandRow="1">
                <a:tableStyleId>{5C22544A-7EE6-4342-B048-85BDC9FD1C3A}</a:tableStyleId>
              </a:tblPr>
              <a:tblGrid>
                <a:gridCol w="1810070">
                  <a:extLst>
                    <a:ext uri="{9D8B030D-6E8A-4147-A177-3AD203B41FA5}">
                      <a16:colId xmlns:a16="http://schemas.microsoft.com/office/drawing/2014/main" val="278531035"/>
                    </a:ext>
                  </a:extLst>
                </a:gridCol>
                <a:gridCol w="1090595">
                  <a:extLst>
                    <a:ext uri="{9D8B030D-6E8A-4147-A177-3AD203B41FA5}">
                      <a16:colId xmlns:a16="http://schemas.microsoft.com/office/drawing/2014/main" val="161473427"/>
                    </a:ext>
                  </a:extLst>
                </a:gridCol>
                <a:gridCol w="1311335">
                  <a:extLst>
                    <a:ext uri="{9D8B030D-6E8A-4147-A177-3AD203B41FA5}">
                      <a16:colId xmlns:a16="http://schemas.microsoft.com/office/drawing/2014/main" val="2745935618"/>
                    </a:ext>
                  </a:extLst>
                </a:gridCol>
              </a:tblGrid>
              <a:tr h="370840">
                <a:tc>
                  <a:txBody>
                    <a:bodyPr/>
                    <a:lstStyle/>
                    <a:p>
                      <a:r>
                        <a:rPr lang="en-US" sz="1600" dirty="0"/>
                        <a:t>4 weeks</a:t>
                      </a:r>
                      <a:br>
                        <a:rPr lang="en-US" sz="1600" dirty="0"/>
                      </a:br>
                      <a:r>
                        <a:rPr lang="en-US" sz="1600" dirty="0"/>
                        <a:t>Mushroom $ share</a:t>
                      </a:r>
                    </a:p>
                  </a:txBody>
                  <a:tcPr/>
                </a:tc>
                <a:tc>
                  <a:txBody>
                    <a:bodyPr/>
                    <a:lstStyle/>
                    <a:p>
                      <a:pPr algn="r"/>
                      <a:r>
                        <a:rPr lang="en-US" sz="1600" dirty="0"/>
                        <a:t>Share of total produce</a:t>
                      </a:r>
                    </a:p>
                  </a:txBody>
                  <a:tcPr/>
                </a:tc>
                <a:tc>
                  <a:txBody>
                    <a:bodyPr/>
                    <a:lstStyle/>
                    <a:p>
                      <a:pPr algn="r"/>
                      <a:r>
                        <a:rPr lang="en-US" sz="1600" dirty="0"/>
                        <a:t>Share of total vegetables</a:t>
                      </a:r>
                    </a:p>
                  </a:txBody>
                  <a:tcPr/>
                </a:tc>
                <a:extLst>
                  <a:ext uri="{0D108BD9-81ED-4DB2-BD59-A6C34878D82A}">
                    <a16:rowId xmlns:a16="http://schemas.microsoft.com/office/drawing/2014/main" val="656222509"/>
                  </a:ext>
                </a:extLst>
              </a:tr>
              <a:tr h="370840">
                <a:tc>
                  <a:txBody>
                    <a:bodyPr/>
                    <a:lstStyle/>
                    <a:p>
                      <a:r>
                        <a:rPr lang="en-US" sz="1600" dirty="0"/>
                        <a:t>3YA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1.7%</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3.8%</a:t>
                      </a:r>
                    </a:p>
                  </a:txBody>
                  <a:tcPr/>
                </a:tc>
                <a:extLst>
                  <a:ext uri="{0D108BD9-81ED-4DB2-BD59-A6C34878D82A}">
                    <a16:rowId xmlns:a16="http://schemas.microsoft.com/office/drawing/2014/main" val="4027225865"/>
                  </a:ext>
                </a:extLst>
              </a:tr>
              <a:tr h="370840">
                <a:tc>
                  <a:txBody>
                    <a:bodyPr/>
                    <a:lstStyle/>
                    <a:p>
                      <a:r>
                        <a:rPr lang="en-US" sz="1600" dirty="0"/>
                        <a:t>2YA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1.6%</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3.5%</a:t>
                      </a:r>
                    </a:p>
                  </a:txBody>
                  <a:tcPr/>
                </a:tc>
                <a:extLst>
                  <a:ext uri="{0D108BD9-81ED-4DB2-BD59-A6C34878D82A}">
                    <a16:rowId xmlns:a16="http://schemas.microsoft.com/office/drawing/2014/main" val="1907679787"/>
                  </a:ext>
                </a:extLst>
              </a:tr>
              <a:tr h="370840">
                <a:tc>
                  <a:txBody>
                    <a:bodyPr/>
                    <a:lstStyle/>
                    <a:p>
                      <a:r>
                        <a:rPr lang="en-US" sz="1600" dirty="0"/>
                        <a:t>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1.5%</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3.4%</a:t>
                      </a:r>
                    </a:p>
                  </a:txBody>
                  <a:tcPr/>
                </a:tc>
                <a:extLst>
                  <a:ext uri="{0D108BD9-81ED-4DB2-BD59-A6C34878D82A}">
                    <a16:rowId xmlns:a16="http://schemas.microsoft.com/office/drawing/2014/main" val="39971095"/>
                  </a:ext>
                </a:extLst>
              </a:tr>
              <a:tr h="370840">
                <a:tc>
                  <a:txBody>
                    <a:bodyPr/>
                    <a:lstStyle/>
                    <a:p>
                      <a:r>
                        <a:rPr lang="en-US" sz="1600" dirty="0"/>
                        <a:t>4 w.e. 8/11/2024</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1.5%</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3.3%</a:t>
                      </a:r>
                    </a:p>
                  </a:txBody>
                  <a:tcPr/>
                </a:tc>
                <a:extLst>
                  <a:ext uri="{0D108BD9-81ED-4DB2-BD59-A6C34878D82A}">
                    <a16:rowId xmlns:a16="http://schemas.microsoft.com/office/drawing/2014/main" val="1992715295"/>
                  </a:ext>
                </a:extLst>
              </a:tr>
            </a:tbl>
          </a:graphicData>
        </a:graphic>
      </p:graphicFrame>
      <p:sp>
        <p:nvSpPr>
          <p:cNvPr id="4" name="Slide Number Placeholder 3"/>
          <p:cNvSpPr>
            <a:spLocks noGrp="1"/>
          </p:cNvSpPr>
          <p:nvPr>
            <p:ph type="sldNum" sz="quarter" idx="12"/>
          </p:nvPr>
        </p:nvSpPr>
        <p:spPr>
          <a:xfrm>
            <a:off x="7020272" y="4716483"/>
            <a:ext cx="2057400" cy="273844"/>
          </a:xfrm>
        </p:spPr>
        <p:txBody>
          <a:bodyPr/>
          <a:lstStyle/>
          <a:p>
            <a:fld id="{15968CAF-9A7F-4DE6-B563-4B7FA3F8234B}" type="slidenum">
              <a:rPr lang="en-US" smtClean="0"/>
              <a:pPr/>
              <a:t>7</a:t>
            </a:fld>
            <a:endParaRPr lang="en-US" dirty="0"/>
          </a:p>
        </p:txBody>
      </p:sp>
      <p:sp>
        <p:nvSpPr>
          <p:cNvPr id="9" name="TextBox 8">
            <a:extLst>
              <a:ext uri="{FF2B5EF4-FFF2-40B4-BE49-F238E27FC236}">
                <a16:creationId xmlns:a16="http://schemas.microsoft.com/office/drawing/2014/main" id="{A17E7DCA-745D-4E34-8E7F-20B9DD675E67}"/>
              </a:ext>
            </a:extLst>
          </p:cNvPr>
          <p:cNvSpPr txBox="1"/>
          <p:nvPr/>
        </p:nvSpPr>
        <p:spPr>
          <a:xfrm>
            <a:off x="382266" y="4620127"/>
            <a:ext cx="445987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and 52 </a:t>
            </a:r>
            <a:r>
              <a:rPr lang="en-US" sz="1000" dirty="0" err="1">
                <a:solidFill>
                  <a:schemeClr val="tx1">
                    <a:lumMod val="50000"/>
                    <a:lumOff val="50000"/>
                  </a:schemeClr>
                </a:solidFill>
              </a:rPr>
              <a:t>w.e</a:t>
            </a:r>
            <a:r>
              <a:rPr lang="en-US" sz="1000" dirty="0">
                <a:solidFill>
                  <a:schemeClr val="tx1">
                    <a:lumMod val="50000"/>
                    <a:lumOff val="50000"/>
                  </a:schemeClr>
                </a:solidFill>
              </a:rPr>
              <a:t>. ending 8/11/2024</a:t>
            </a:r>
          </a:p>
        </p:txBody>
      </p:sp>
      <p:graphicFrame>
        <p:nvGraphicFramePr>
          <p:cNvPr id="6" name="Table 10">
            <a:extLst>
              <a:ext uri="{FF2B5EF4-FFF2-40B4-BE49-F238E27FC236}">
                <a16:creationId xmlns:a16="http://schemas.microsoft.com/office/drawing/2014/main" id="{84FC3F43-B6CC-4C84-8918-B701ED755DA7}"/>
              </a:ext>
            </a:extLst>
          </p:cNvPr>
          <p:cNvGraphicFramePr>
            <a:graphicFrameLocks/>
          </p:cNvGraphicFramePr>
          <p:nvPr>
            <p:extLst>
              <p:ext uri="{D42A27DB-BD31-4B8C-83A1-F6EECF244321}">
                <p14:modId xmlns:p14="http://schemas.microsoft.com/office/powerpoint/2010/main" val="1408314542"/>
              </p:ext>
            </p:extLst>
          </p:nvPr>
        </p:nvGraphicFramePr>
        <p:xfrm>
          <a:off x="4644008" y="1635646"/>
          <a:ext cx="4104456" cy="2306320"/>
        </p:xfrm>
        <a:graphic>
          <a:graphicData uri="http://schemas.openxmlformats.org/drawingml/2006/table">
            <a:tbl>
              <a:tblPr firstRow="1" bandRow="1">
                <a:tableStyleId>{21E4AEA4-8DFA-4A89-87EB-49C32662AFE0}</a:tableStyleId>
              </a:tblPr>
              <a:tblGrid>
                <a:gridCol w="2016224">
                  <a:extLst>
                    <a:ext uri="{9D8B030D-6E8A-4147-A177-3AD203B41FA5}">
                      <a16:colId xmlns:a16="http://schemas.microsoft.com/office/drawing/2014/main" val="278531035"/>
                    </a:ext>
                  </a:extLst>
                </a:gridCol>
                <a:gridCol w="936104">
                  <a:extLst>
                    <a:ext uri="{9D8B030D-6E8A-4147-A177-3AD203B41FA5}">
                      <a16:colId xmlns:a16="http://schemas.microsoft.com/office/drawing/2014/main" val="161473427"/>
                    </a:ext>
                  </a:extLst>
                </a:gridCol>
                <a:gridCol w="1152128">
                  <a:extLst>
                    <a:ext uri="{9D8B030D-6E8A-4147-A177-3AD203B41FA5}">
                      <a16:colId xmlns:a16="http://schemas.microsoft.com/office/drawing/2014/main" val="2745935618"/>
                    </a:ext>
                  </a:extLst>
                </a:gridCol>
              </a:tblGrid>
              <a:tr h="370840">
                <a:tc>
                  <a:txBody>
                    <a:bodyPr/>
                    <a:lstStyle/>
                    <a:p>
                      <a:r>
                        <a:rPr lang="en-US" sz="1600" dirty="0"/>
                        <a:t>52 weeks</a:t>
                      </a:r>
                      <a:br>
                        <a:rPr lang="en-US" sz="1600" dirty="0"/>
                      </a:br>
                      <a:r>
                        <a:rPr lang="en-US" sz="1600" dirty="0"/>
                        <a:t>Mushroom $ share</a:t>
                      </a:r>
                    </a:p>
                  </a:txBody>
                  <a:tcPr/>
                </a:tc>
                <a:tc>
                  <a:txBody>
                    <a:bodyPr/>
                    <a:lstStyle/>
                    <a:p>
                      <a:pPr algn="r"/>
                      <a:r>
                        <a:rPr lang="en-US" sz="1600" dirty="0"/>
                        <a:t>Share of total produce</a:t>
                      </a:r>
                    </a:p>
                  </a:txBody>
                  <a:tcPr/>
                </a:tc>
                <a:tc>
                  <a:txBody>
                    <a:bodyPr/>
                    <a:lstStyle/>
                    <a:p>
                      <a:pPr algn="r"/>
                      <a:r>
                        <a:rPr lang="en-US" sz="1600" dirty="0"/>
                        <a:t>Share of total vegetables</a:t>
                      </a:r>
                    </a:p>
                  </a:txBody>
                  <a:tcPr/>
                </a:tc>
                <a:extLst>
                  <a:ext uri="{0D108BD9-81ED-4DB2-BD59-A6C34878D82A}">
                    <a16:rowId xmlns:a16="http://schemas.microsoft.com/office/drawing/2014/main" val="656222509"/>
                  </a:ext>
                </a:extLst>
              </a:tr>
              <a:tr h="370840">
                <a:tc>
                  <a:txBody>
                    <a:bodyPr/>
                    <a:lstStyle/>
                    <a:p>
                      <a:r>
                        <a:rPr lang="en-US" sz="1600" dirty="0"/>
                        <a:t>3YA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2.0%</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4.1%</a:t>
                      </a:r>
                    </a:p>
                  </a:txBody>
                  <a:tcPr/>
                </a:tc>
                <a:extLst>
                  <a:ext uri="{0D108BD9-81ED-4DB2-BD59-A6C34878D82A}">
                    <a16:rowId xmlns:a16="http://schemas.microsoft.com/office/drawing/2014/main" val="4027225865"/>
                  </a:ext>
                </a:extLst>
              </a:tr>
              <a:tr h="370840">
                <a:tc>
                  <a:txBody>
                    <a:bodyPr/>
                    <a:lstStyle/>
                    <a:p>
                      <a:r>
                        <a:rPr lang="en-US" sz="1600" dirty="0"/>
                        <a:t>2YA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1.8%</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3.8%</a:t>
                      </a:r>
                    </a:p>
                  </a:txBody>
                  <a:tcPr/>
                </a:tc>
                <a:extLst>
                  <a:ext uri="{0D108BD9-81ED-4DB2-BD59-A6C34878D82A}">
                    <a16:rowId xmlns:a16="http://schemas.microsoft.com/office/drawing/2014/main" val="1907679787"/>
                  </a:ext>
                </a:extLst>
              </a:tr>
              <a:tr h="370840">
                <a:tc>
                  <a:txBody>
                    <a:bodyPr/>
                    <a:lstStyle/>
                    <a:p>
                      <a:r>
                        <a:rPr lang="en-US" sz="1600" dirty="0"/>
                        <a:t>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1.8%</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3.6%</a:t>
                      </a:r>
                    </a:p>
                  </a:txBody>
                  <a:tcPr/>
                </a:tc>
                <a:extLst>
                  <a:ext uri="{0D108BD9-81ED-4DB2-BD59-A6C34878D82A}">
                    <a16:rowId xmlns:a16="http://schemas.microsoft.com/office/drawing/2014/main" val="39971095"/>
                  </a:ext>
                </a:extLst>
              </a:tr>
              <a:tr h="370840">
                <a:tc>
                  <a:txBody>
                    <a:bodyPr/>
                    <a:lstStyle/>
                    <a:p>
                      <a:r>
                        <a:rPr lang="en-US" sz="1600" dirty="0"/>
                        <a:t>52 w.e. 8/11/2024</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1.7%</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3.5%</a:t>
                      </a:r>
                    </a:p>
                  </a:txBody>
                  <a:tcPr/>
                </a:tc>
                <a:extLst>
                  <a:ext uri="{0D108BD9-81ED-4DB2-BD59-A6C34878D82A}">
                    <a16:rowId xmlns:a16="http://schemas.microsoft.com/office/drawing/2014/main" val="199271529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9502"/>
            <a:ext cx="8280920" cy="493564"/>
          </a:xfrm>
        </p:spPr>
        <p:txBody>
          <a:bodyPr>
            <a:normAutofit fontScale="90000"/>
          </a:bodyPr>
          <a:lstStyle/>
          <a:p>
            <a:r>
              <a:rPr lang="en-US" dirty="0"/>
              <a:t>Mushrooms price per unit</a:t>
            </a:r>
            <a:br>
              <a:rPr lang="en-US" dirty="0"/>
            </a:br>
            <a:r>
              <a:rPr lang="en-US" sz="2000" dirty="0">
                <a:solidFill>
                  <a:schemeClr val="tx1">
                    <a:lumMod val="65000"/>
                    <a:lumOff val="35000"/>
                  </a:schemeClr>
                </a:solidFill>
              </a:rPr>
              <a:t>On a per unit basis, vegetable prices are decreasing while mushroom prices saw a slight uptick in the latest four weeks</a:t>
            </a:r>
          </a:p>
        </p:txBody>
      </p:sp>
      <p:sp>
        <p:nvSpPr>
          <p:cNvPr id="4" name="Slide Number Placeholder 3"/>
          <p:cNvSpPr>
            <a:spLocks noGrp="1"/>
          </p:cNvSpPr>
          <p:nvPr>
            <p:ph type="sldNum" sz="quarter" idx="12"/>
          </p:nvPr>
        </p:nvSpPr>
        <p:spPr>
          <a:xfrm>
            <a:off x="7051067" y="4675184"/>
            <a:ext cx="2057400" cy="273844"/>
          </a:xfrm>
        </p:spPr>
        <p:txBody>
          <a:bodyPr/>
          <a:lstStyle/>
          <a:p>
            <a:fld id="{15968CAF-9A7F-4DE6-B563-4B7FA3F8234B}" type="slidenum">
              <a:rPr lang="en-US" smtClean="0"/>
              <a:pPr/>
              <a:t>8</a:t>
            </a:fld>
            <a:endParaRPr lang="en-US" dirty="0"/>
          </a:p>
        </p:txBody>
      </p:sp>
      <p:sp>
        <p:nvSpPr>
          <p:cNvPr id="6" name="TextBox 5">
            <a:extLst>
              <a:ext uri="{FF2B5EF4-FFF2-40B4-BE49-F238E27FC236}">
                <a16:creationId xmlns:a16="http://schemas.microsoft.com/office/drawing/2014/main" id="{A7354724-3830-4123-8226-ED781BA0D810}"/>
              </a:ext>
            </a:extLst>
          </p:cNvPr>
          <p:cNvSpPr txBox="1"/>
          <p:nvPr/>
        </p:nvSpPr>
        <p:spPr>
          <a:xfrm>
            <a:off x="382266" y="4620127"/>
            <a:ext cx="394210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YTD weeks ending 8/11/2024</a:t>
            </a:r>
          </a:p>
        </p:txBody>
      </p:sp>
      <p:graphicFrame>
        <p:nvGraphicFramePr>
          <p:cNvPr id="7" name="Table 5">
            <a:extLst>
              <a:ext uri="{FF2B5EF4-FFF2-40B4-BE49-F238E27FC236}">
                <a16:creationId xmlns:a16="http://schemas.microsoft.com/office/drawing/2014/main" id="{102BCD33-44D5-488D-BA72-73586273265F}"/>
              </a:ext>
            </a:extLst>
          </p:cNvPr>
          <p:cNvGraphicFramePr>
            <a:graphicFrameLocks noGrp="1"/>
          </p:cNvGraphicFramePr>
          <p:nvPr>
            <p:extLst>
              <p:ext uri="{D42A27DB-BD31-4B8C-83A1-F6EECF244321}">
                <p14:modId xmlns:p14="http://schemas.microsoft.com/office/powerpoint/2010/main" val="359652239"/>
              </p:ext>
            </p:extLst>
          </p:nvPr>
        </p:nvGraphicFramePr>
        <p:xfrm>
          <a:off x="539552" y="1491630"/>
          <a:ext cx="8136904" cy="2707200"/>
        </p:xfrm>
        <a:graphic>
          <a:graphicData uri="http://schemas.openxmlformats.org/drawingml/2006/table">
            <a:tbl>
              <a:tblPr firstRow="1" bandRow="1">
                <a:tableStyleId>{21E4AEA4-8DFA-4A89-87EB-49C32662AFE0}</a:tableStyleId>
              </a:tblPr>
              <a:tblGrid>
                <a:gridCol w="2034226">
                  <a:extLst>
                    <a:ext uri="{9D8B030D-6E8A-4147-A177-3AD203B41FA5}">
                      <a16:colId xmlns:a16="http://schemas.microsoft.com/office/drawing/2014/main" val="4004137534"/>
                    </a:ext>
                  </a:extLst>
                </a:gridCol>
                <a:gridCol w="2034226">
                  <a:extLst>
                    <a:ext uri="{9D8B030D-6E8A-4147-A177-3AD203B41FA5}">
                      <a16:colId xmlns:a16="http://schemas.microsoft.com/office/drawing/2014/main" val="1113484172"/>
                    </a:ext>
                  </a:extLst>
                </a:gridCol>
                <a:gridCol w="2034226">
                  <a:extLst>
                    <a:ext uri="{9D8B030D-6E8A-4147-A177-3AD203B41FA5}">
                      <a16:colId xmlns:a16="http://schemas.microsoft.com/office/drawing/2014/main" val="1268437313"/>
                    </a:ext>
                  </a:extLst>
                </a:gridCol>
                <a:gridCol w="2034226">
                  <a:extLst>
                    <a:ext uri="{9D8B030D-6E8A-4147-A177-3AD203B41FA5}">
                      <a16:colId xmlns:a16="http://schemas.microsoft.com/office/drawing/2014/main" val="2406347025"/>
                    </a:ext>
                  </a:extLst>
                </a:gridCol>
              </a:tblGrid>
              <a:tr h="591452">
                <a:tc>
                  <a:txBody>
                    <a:bodyPr/>
                    <a:lstStyle/>
                    <a:p>
                      <a:r>
                        <a:rPr lang="en-US" sz="1600" dirty="0"/>
                        <a:t>4 weeks</a:t>
                      </a:r>
                      <a:br>
                        <a:rPr lang="en-US" sz="1600" dirty="0"/>
                      </a:br>
                      <a:r>
                        <a:rPr lang="en-US" sz="1600" dirty="0"/>
                        <a:t>Average price/unit</a:t>
                      </a:r>
                    </a:p>
                  </a:txBody>
                  <a:tcPr anchor="ctr"/>
                </a:tc>
                <a:tc>
                  <a:txBody>
                    <a:bodyPr/>
                    <a:lstStyle/>
                    <a:p>
                      <a:pPr algn="r"/>
                      <a:r>
                        <a:rPr lang="en-US" sz="1600" dirty="0"/>
                        <a:t>Total produce</a:t>
                      </a:r>
                    </a:p>
                  </a:txBody>
                  <a:tcPr anchor="ctr"/>
                </a:tc>
                <a:tc>
                  <a:txBody>
                    <a:bodyPr/>
                    <a:lstStyle/>
                    <a:p>
                      <a:pPr algn="r"/>
                      <a:r>
                        <a:rPr lang="en-US" sz="1600" dirty="0"/>
                        <a:t>Total vegetables</a:t>
                      </a:r>
                    </a:p>
                  </a:txBody>
                  <a:tcPr anchor="ctr"/>
                </a:tc>
                <a:tc>
                  <a:txBody>
                    <a:bodyPr/>
                    <a:lstStyle/>
                    <a:p>
                      <a:pPr algn="r"/>
                      <a:r>
                        <a:rPr lang="en-US" sz="1600" dirty="0"/>
                        <a:t>Mushrooms</a:t>
                      </a:r>
                    </a:p>
                  </a:txBody>
                  <a:tcPr anchor="ctr"/>
                </a:tc>
                <a:extLst>
                  <a:ext uri="{0D108BD9-81ED-4DB2-BD59-A6C34878D82A}">
                    <a16:rowId xmlns:a16="http://schemas.microsoft.com/office/drawing/2014/main" val="3070288130"/>
                  </a:ext>
                </a:extLst>
              </a:tr>
              <a:tr h="528937">
                <a:tc>
                  <a:txBody>
                    <a:bodyPr/>
                    <a:lstStyle/>
                    <a:p>
                      <a:pPr algn="l"/>
                      <a:r>
                        <a:rPr lang="en-US" sz="1600" dirty="0"/>
                        <a:t>3YA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$2.48</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$2.14</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$2.74</a:t>
                      </a:r>
                    </a:p>
                  </a:txBody>
                  <a:tcPr anchor="ctr"/>
                </a:tc>
                <a:extLst>
                  <a:ext uri="{0D108BD9-81ED-4DB2-BD59-A6C34878D82A}">
                    <a16:rowId xmlns:a16="http://schemas.microsoft.com/office/drawing/2014/main" val="1607610026"/>
                  </a:ext>
                </a:extLst>
              </a:tr>
              <a:tr h="528937">
                <a:tc>
                  <a:txBody>
                    <a:bodyPr/>
                    <a:lstStyle/>
                    <a:p>
                      <a:pPr algn="l"/>
                      <a:r>
                        <a:rPr lang="en-US" sz="1600" dirty="0"/>
                        <a:t>2YA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$2.74</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$2.34</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$2.96</a:t>
                      </a:r>
                    </a:p>
                  </a:txBody>
                  <a:tcPr anchor="ctr"/>
                </a:tc>
                <a:extLst>
                  <a:ext uri="{0D108BD9-81ED-4DB2-BD59-A6C34878D82A}">
                    <a16:rowId xmlns:a16="http://schemas.microsoft.com/office/drawing/2014/main" val="2830879411"/>
                  </a:ext>
                </a:extLst>
              </a:tr>
              <a:tr h="528937">
                <a:tc>
                  <a:txBody>
                    <a:bodyPr/>
                    <a:lstStyle/>
                    <a:p>
                      <a:pPr algn="l"/>
                      <a:r>
                        <a:rPr lang="en-US" sz="1600" dirty="0"/>
                        <a:t>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$2.74</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$2.38</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$2.95</a:t>
                      </a:r>
                    </a:p>
                  </a:txBody>
                  <a:tcPr anchor="ctr"/>
                </a:tc>
                <a:extLst>
                  <a:ext uri="{0D108BD9-81ED-4DB2-BD59-A6C34878D82A}">
                    <a16:rowId xmlns:a16="http://schemas.microsoft.com/office/drawing/2014/main" val="1031044551"/>
                  </a:ext>
                </a:extLst>
              </a:tr>
              <a:tr h="528937">
                <a:tc>
                  <a:txBody>
                    <a:bodyPr/>
                    <a:lstStyle/>
                    <a:p>
                      <a:pPr algn="l"/>
                      <a:r>
                        <a:rPr lang="en-US" sz="1600" dirty="0"/>
                        <a:t>4 w.e. 8/11/2024</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$2.75 | +0.4%</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$2.36 | -0.7%</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$3.00 | +1.8%</a:t>
                      </a:r>
                    </a:p>
                  </a:txBody>
                  <a:tcPr anchor="ctr"/>
                </a:tc>
                <a:extLst>
                  <a:ext uri="{0D108BD9-81ED-4DB2-BD59-A6C34878D82A}">
                    <a16:rowId xmlns:a16="http://schemas.microsoft.com/office/drawing/2014/main" val="2532624638"/>
                  </a:ext>
                </a:extLst>
              </a:tr>
            </a:tbl>
          </a:graphicData>
        </a:graphic>
      </p:graphicFrame>
    </p:spTree>
    <p:extLst>
      <p:ext uri="{BB962C8B-B14F-4D97-AF65-F5344CB8AC3E}">
        <p14:creationId xmlns:p14="http://schemas.microsoft.com/office/powerpoint/2010/main" val="1328973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49" y="199766"/>
            <a:ext cx="7992888" cy="871663"/>
          </a:xfrm>
        </p:spPr>
        <p:txBody>
          <a:bodyPr>
            <a:normAutofit fontScale="90000"/>
          </a:bodyPr>
          <a:lstStyle/>
          <a:p>
            <a:r>
              <a:rPr lang="en-US" dirty="0"/>
              <a:t>Mushroom price per volume (pound)</a:t>
            </a:r>
            <a:br>
              <a:rPr lang="en-US" dirty="0"/>
            </a:br>
            <a:r>
              <a:rPr lang="en-US" sz="2000" dirty="0">
                <a:solidFill>
                  <a:schemeClr val="tx1">
                    <a:lumMod val="65000"/>
                    <a:lumOff val="35000"/>
                  </a:schemeClr>
                </a:solidFill>
              </a:rPr>
              <a:t>The price per pound trends are similar with decreases for total produce and vegetables, but a mild increase for mushrooms</a:t>
            </a:r>
          </a:p>
        </p:txBody>
      </p:sp>
      <p:sp>
        <p:nvSpPr>
          <p:cNvPr id="4" name="Slide Number Placeholder 3"/>
          <p:cNvSpPr>
            <a:spLocks noGrp="1"/>
          </p:cNvSpPr>
          <p:nvPr>
            <p:ph type="sldNum" sz="quarter" idx="12"/>
          </p:nvPr>
        </p:nvSpPr>
        <p:spPr>
          <a:xfrm>
            <a:off x="6957777" y="4674643"/>
            <a:ext cx="2057400" cy="273844"/>
          </a:xfrm>
        </p:spPr>
        <p:txBody>
          <a:bodyPr/>
          <a:lstStyle/>
          <a:p>
            <a:fld id="{15968CAF-9A7F-4DE6-B563-4B7FA3F8234B}" type="slidenum">
              <a:rPr lang="en-US" smtClean="0"/>
              <a:pPr/>
              <a:t>9</a:t>
            </a:fld>
            <a:endParaRPr lang="en-US" dirty="0"/>
          </a:p>
        </p:txBody>
      </p:sp>
      <p:graphicFrame>
        <p:nvGraphicFramePr>
          <p:cNvPr id="3" name="Table 5">
            <a:extLst>
              <a:ext uri="{FF2B5EF4-FFF2-40B4-BE49-F238E27FC236}">
                <a16:creationId xmlns:a16="http://schemas.microsoft.com/office/drawing/2014/main" id="{ADCB627A-75CC-4669-B70E-A8E0038494EC}"/>
              </a:ext>
            </a:extLst>
          </p:cNvPr>
          <p:cNvGraphicFramePr>
            <a:graphicFrameLocks noGrp="1"/>
          </p:cNvGraphicFramePr>
          <p:nvPr>
            <p:extLst>
              <p:ext uri="{D42A27DB-BD31-4B8C-83A1-F6EECF244321}">
                <p14:modId xmlns:p14="http://schemas.microsoft.com/office/powerpoint/2010/main" val="3595503932"/>
              </p:ext>
            </p:extLst>
          </p:nvPr>
        </p:nvGraphicFramePr>
        <p:xfrm>
          <a:off x="539552" y="1491630"/>
          <a:ext cx="8136904" cy="2708296"/>
        </p:xfrm>
        <a:graphic>
          <a:graphicData uri="http://schemas.openxmlformats.org/drawingml/2006/table">
            <a:tbl>
              <a:tblPr firstRow="1" bandRow="1">
                <a:tableStyleId>{21E4AEA4-8DFA-4A89-87EB-49C32662AFE0}</a:tableStyleId>
              </a:tblPr>
              <a:tblGrid>
                <a:gridCol w="2034226">
                  <a:extLst>
                    <a:ext uri="{9D8B030D-6E8A-4147-A177-3AD203B41FA5}">
                      <a16:colId xmlns:a16="http://schemas.microsoft.com/office/drawing/2014/main" val="4004137534"/>
                    </a:ext>
                  </a:extLst>
                </a:gridCol>
                <a:gridCol w="2034226">
                  <a:extLst>
                    <a:ext uri="{9D8B030D-6E8A-4147-A177-3AD203B41FA5}">
                      <a16:colId xmlns:a16="http://schemas.microsoft.com/office/drawing/2014/main" val="1113484172"/>
                    </a:ext>
                  </a:extLst>
                </a:gridCol>
                <a:gridCol w="2034226">
                  <a:extLst>
                    <a:ext uri="{9D8B030D-6E8A-4147-A177-3AD203B41FA5}">
                      <a16:colId xmlns:a16="http://schemas.microsoft.com/office/drawing/2014/main" val="1268437313"/>
                    </a:ext>
                  </a:extLst>
                </a:gridCol>
                <a:gridCol w="2034226">
                  <a:extLst>
                    <a:ext uri="{9D8B030D-6E8A-4147-A177-3AD203B41FA5}">
                      <a16:colId xmlns:a16="http://schemas.microsoft.com/office/drawing/2014/main" val="2406347025"/>
                    </a:ext>
                  </a:extLst>
                </a:gridCol>
              </a:tblGrid>
              <a:tr h="535118">
                <a:tc>
                  <a:txBody>
                    <a:bodyPr/>
                    <a:lstStyle/>
                    <a:p>
                      <a:r>
                        <a:rPr lang="en-US" sz="1600" dirty="0"/>
                        <a:t>4 weeks</a:t>
                      </a:r>
                    </a:p>
                    <a:p>
                      <a:r>
                        <a:rPr lang="en-US" sz="1600" dirty="0"/>
                        <a:t>Average price/pound</a:t>
                      </a:r>
                    </a:p>
                  </a:txBody>
                  <a:tcPr anchor="ctr"/>
                </a:tc>
                <a:tc>
                  <a:txBody>
                    <a:bodyPr/>
                    <a:lstStyle/>
                    <a:p>
                      <a:pPr algn="r"/>
                      <a:r>
                        <a:rPr lang="en-US" sz="1600" dirty="0"/>
                        <a:t>Total produce</a:t>
                      </a:r>
                    </a:p>
                  </a:txBody>
                  <a:tcPr anchor="ctr"/>
                </a:tc>
                <a:tc>
                  <a:txBody>
                    <a:bodyPr/>
                    <a:lstStyle/>
                    <a:p>
                      <a:pPr algn="r"/>
                      <a:r>
                        <a:rPr lang="en-US" sz="1600" dirty="0"/>
                        <a:t>Total vegetables</a:t>
                      </a:r>
                    </a:p>
                  </a:txBody>
                  <a:tcPr anchor="ctr"/>
                </a:tc>
                <a:tc>
                  <a:txBody>
                    <a:bodyPr/>
                    <a:lstStyle/>
                    <a:p>
                      <a:pPr algn="r"/>
                      <a:r>
                        <a:rPr lang="en-US" sz="1600" dirty="0"/>
                        <a:t>Mushrooms</a:t>
                      </a:r>
                    </a:p>
                  </a:txBody>
                  <a:tcPr anchor="ctr"/>
                </a:tc>
                <a:extLst>
                  <a:ext uri="{0D108BD9-81ED-4DB2-BD59-A6C34878D82A}">
                    <a16:rowId xmlns:a16="http://schemas.microsoft.com/office/drawing/2014/main" val="3070288130"/>
                  </a:ext>
                </a:extLst>
              </a:tr>
              <a:tr h="532294">
                <a:tc>
                  <a:txBody>
                    <a:bodyPr/>
                    <a:lstStyle/>
                    <a:p>
                      <a:pPr algn="l"/>
                      <a:r>
                        <a:rPr lang="en-US" sz="1600" dirty="0"/>
                        <a:t>3YA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$1.61</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$1.86</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$4.17</a:t>
                      </a:r>
                    </a:p>
                  </a:txBody>
                  <a:tcPr anchor="ctr"/>
                </a:tc>
                <a:extLst>
                  <a:ext uri="{0D108BD9-81ED-4DB2-BD59-A6C34878D82A}">
                    <a16:rowId xmlns:a16="http://schemas.microsoft.com/office/drawing/2014/main" val="1607610026"/>
                  </a:ext>
                </a:extLst>
              </a:tr>
              <a:tr h="532294">
                <a:tc>
                  <a:txBody>
                    <a:bodyPr/>
                    <a:lstStyle/>
                    <a:p>
                      <a:pPr algn="l"/>
                      <a:r>
                        <a:rPr lang="en-US" sz="1600" dirty="0"/>
                        <a:t>2YA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$1.79</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$2.03</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$4.49</a:t>
                      </a:r>
                    </a:p>
                  </a:txBody>
                  <a:tcPr anchor="ctr"/>
                </a:tc>
                <a:extLst>
                  <a:ext uri="{0D108BD9-81ED-4DB2-BD59-A6C34878D82A}">
                    <a16:rowId xmlns:a16="http://schemas.microsoft.com/office/drawing/2014/main" val="2830879411"/>
                  </a:ext>
                </a:extLst>
              </a:tr>
              <a:tr h="532294">
                <a:tc>
                  <a:txBody>
                    <a:bodyPr/>
                    <a:lstStyle/>
                    <a:p>
                      <a:pPr algn="l"/>
                      <a:r>
                        <a:rPr lang="en-US" sz="1600" dirty="0"/>
                        <a:t>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$1.77</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$2.06</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$4.49</a:t>
                      </a:r>
                    </a:p>
                  </a:txBody>
                  <a:tcPr anchor="ctr"/>
                </a:tc>
                <a:extLst>
                  <a:ext uri="{0D108BD9-81ED-4DB2-BD59-A6C34878D82A}">
                    <a16:rowId xmlns:a16="http://schemas.microsoft.com/office/drawing/2014/main" val="1031044551"/>
                  </a:ext>
                </a:extLst>
              </a:tr>
              <a:tr h="532294">
                <a:tc>
                  <a:txBody>
                    <a:bodyPr/>
                    <a:lstStyle/>
                    <a:p>
                      <a:pPr algn="l"/>
                      <a:r>
                        <a:rPr lang="en-US" sz="1600" dirty="0"/>
                        <a:t>4 w.e. 8/11/2024</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$1.75 | -1.0%</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$2.02 | -1.8%</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$4.54 | +1.2%</a:t>
                      </a:r>
                    </a:p>
                  </a:txBody>
                  <a:tcPr anchor="ctr"/>
                </a:tc>
                <a:extLst>
                  <a:ext uri="{0D108BD9-81ED-4DB2-BD59-A6C34878D82A}">
                    <a16:rowId xmlns:a16="http://schemas.microsoft.com/office/drawing/2014/main" val="2532624638"/>
                  </a:ext>
                </a:extLst>
              </a:tr>
            </a:tbl>
          </a:graphicData>
        </a:graphic>
      </p:graphicFrame>
      <p:sp>
        <p:nvSpPr>
          <p:cNvPr id="6" name="TextBox 5">
            <a:extLst>
              <a:ext uri="{FF2B5EF4-FFF2-40B4-BE49-F238E27FC236}">
                <a16:creationId xmlns:a16="http://schemas.microsoft.com/office/drawing/2014/main" id="{0BFDD3A3-7ADF-45A4-B03B-C48AA05542EC}"/>
              </a:ext>
            </a:extLst>
          </p:cNvPr>
          <p:cNvSpPr txBox="1"/>
          <p:nvPr/>
        </p:nvSpPr>
        <p:spPr>
          <a:xfrm>
            <a:off x="382266" y="4620127"/>
            <a:ext cx="394210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YTD weeks ending 8/11/2024</a:t>
            </a:r>
          </a:p>
        </p:txBody>
      </p:sp>
    </p:spTree>
    <p:extLst>
      <p:ext uri="{BB962C8B-B14F-4D97-AF65-F5344CB8AC3E}">
        <p14:creationId xmlns:p14="http://schemas.microsoft.com/office/powerpoint/2010/main" val="1705727176"/>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78530</TotalTime>
  <Words>2484</Words>
  <Application>Microsoft Office PowerPoint</Application>
  <PresentationFormat>On-screen Show (16:9)</PresentationFormat>
  <Paragraphs>602</Paragraphs>
  <Slides>25</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Calibri Light</vt:lpstr>
      <vt:lpstr>Corbel</vt:lpstr>
      <vt:lpstr>Gadugi</vt:lpstr>
      <vt:lpstr>Wingdings</vt:lpstr>
      <vt:lpstr>Office Theme</vt:lpstr>
      <vt:lpstr>Aangepast ontwerp</vt:lpstr>
      <vt:lpstr>PowerPoint Presentation</vt:lpstr>
      <vt:lpstr>Important update!</vt:lpstr>
      <vt:lpstr>Methodology</vt:lpstr>
      <vt:lpstr>Four-year dollar sales trend Sales trended below year-ago levels in the shorter- and longer-term views. Sales are about 6% below the 3YA levels in the 52-week view</vt:lpstr>
      <vt:lpstr>Four-year unit sales trend The shorter- and longer-term unit trends reflect the market pressure with continued declines for both time periods</vt:lpstr>
      <vt:lpstr>Four-year volume (pound) sales trend Pound trends are similar to dollars and units. In the 52-week view, pounds are down 56 million from three years ago</vt:lpstr>
      <vt:lpstr>Mushroom contribution to the department and category The mushroom share of total produce and vegetables sits below year-ago levels</vt:lpstr>
      <vt:lpstr>Mushrooms price per unit On a per unit basis, vegetable prices are decreasing while mushroom prices saw a slight uptick in the latest four weeks</vt:lpstr>
      <vt:lpstr>Mushroom price per volume (pound) The price per pound trends are similar with decreases for total produce and vegetables, but a mild increase for mushrooms</vt:lpstr>
      <vt:lpstr>Price per volume by quarter/month Prices have been rising over the past few months, matching their highest point  during the fourth quarter of 2022</vt:lpstr>
      <vt:lpstr>Price by type</vt:lpstr>
      <vt:lpstr>Mushroom dollar, unit, volume sales Declines continue to sit around 3 percentage points of YA levels</vt:lpstr>
      <vt:lpstr>Vegetables and mushroom pound sales vs. YA  Vegetables are off to a strong 2024 whereas pound pressure lingers for mushrooms</vt:lpstr>
      <vt:lpstr>Share of dollars sold on merchandising Promotional levels increased during the past four weeks</vt:lpstr>
      <vt:lpstr>Over indexing versus under indexing regions The regional performance pulled closer together with underperforming regions from last year starting to perform better</vt:lpstr>
      <vt:lpstr>Performance summary whites, browns and specialty Crimini mushrooms had the strongest performance in the short and longer term</vt:lpstr>
      <vt:lpstr>White button mushrooms dollar performance</vt:lpstr>
      <vt:lpstr>White button mushrooms volume performance</vt:lpstr>
      <vt:lpstr>Crimini mushrooms dollar performance</vt:lpstr>
      <vt:lpstr>Crimini mushrooms volume performance</vt:lpstr>
      <vt:lpstr>Other insights</vt:lpstr>
      <vt:lpstr>Package size analysis 8 ounces drives the bulk of sales and are outperforming 16-ounces in the latest 52 weeks. 24 ounce packages are growing in dollars, units and volume</vt:lpstr>
      <vt:lpstr>Packaged (fixed weight) versus random weight While both down, fixed weight did better than random weight</vt:lpstr>
      <vt:lpstr>Organic versus conventional mushrooms sales Organic mushrooms increased volume sales with a shift to larger pack sizes</vt:lpstr>
      <vt:lpstr>Cut/prepared versus whole mushrooms Whole continues to outperform value-added in dollars, units and pounds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Microsoft</dc:creator>
  <cp:lastModifiedBy>Anne-Marie Roerink</cp:lastModifiedBy>
  <cp:revision>984</cp:revision>
  <dcterms:created xsi:type="dcterms:W3CDTF">2018-03-13T20:52:20Z</dcterms:created>
  <dcterms:modified xsi:type="dcterms:W3CDTF">2024-09-02T18:17:18Z</dcterms:modified>
</cp:coreProperties>
</file>