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571" r:id="rId3"/>
    <p:sldId id="596" r:id="rId4"/>
    <p:sldId id="572" r:id="rId5"/>
    <p:sldId id="593" r:id="rId6"/>
    <p:sldId id="594" r:id="rId7"/>
    <p:sldId id="549" r:id="rId8"/>
    <p:sldId id="574" r:id="rId9"/>
    <p:sldId id="573" r:id="rId10"/>
    <p:sldId id="619" r:id="rId11"/>
    <p:sldId id="598" r:id="rId12"/>
    <p:sldId id="508" r:id="rId13"/>
    <p:sldId id="617" r:id="rId14"/>
    <p:sldId id="591" r:id="rId15"/>
    <p:sldId id="604" r:id="rId16"/>
    <p:sldId id="605" r:id="rId17"/>
    <p:sldId id="610" r:id="rId18"/>
    <p:sldId id="626" r:id="rId19"/>
    <p:sldId id="611" r:id="rId20"/>
    <p:sldId id="613" r:id="rId21"/>
    <p:sldId id="614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72AF2F"/>
    <a:srgbClr val="CCFF66"/>
    <a:srgbClr val="FFF4E9"/>
    <a:srgbClr val="FF9900"/>
    <a:srgbClr val="CCCC00"/>
    <a:srgbClr val="FFFFFF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0" autoAdjust="0"/>
    <p:restoredTop sz="93617" autoAdjust="0"/>
  </p:normalViewPr>
  <p:slideViewPr>
    <p:cSldViewPr>
      <p:cViewPr varScale="1">
        <p:scale>
          <a:sx n="78" d="100"/>
          <a:sy n="78" d="100"/>
        </p:scale>
        <p:origin x="950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11/3/2024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10/6/24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118319340.01550743</c:v>
                </c:pt>
                <c:pt idx="1">
                  <c:v>118149490.41762978</c:v>
                </c:pt>
                <c:pt idx="2">
                  <c:v>114129972.24759935</c:v>
                </c:pt>
                <c:pt idx="3">
                  <c:v>112288193.25618523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11/3/2024</a:t>
            </a:r>
            <a:endParaRPr lang="en-US" sz="1600" dirty="0"/>
          </a:p>
        </c:rich>
      </c:tx>
      <c:layout>
        <c:manualLayout>
          <c:xMode val="edge"/>
          <c:yMode val="edge"/>
          <c:x val="0.203240583804143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534245422522512E-2"/>
          <c:y val="0.24168622185610816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52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10/6/24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1599226629.4329658</c:v>
                </c:pt>
                <c:pt idx="1">
                  <c:v>1563957816.4687521</c:v>
                </c:pt>
                <c:pt idx="2">
                  <c:v>1553335252.1143541</c:v>
                </c:pt>
                <c:pt idx="3">
                  <c:v>1524537258.7945163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11/3/2024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8160297004036589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10/6/24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42034380.274238408</c:v>
                </c:pt>
                <c:pt idx="1">
                  <c:v>39362128.452204876</c:v>
                </c:pt>
                <c:pt idx="2">
                  <c:v>38353572.781697474</c:v>
                </c:pt>
                <c:pt idx="3">
                  <c:v>36971330.308226585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11/3/2024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149142591200372"/>
          <c:w val="0.94947509356464155"/>
          <c:h val="0.5994869617661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units 52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10/6/24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581188849.31243229</c:v>
                </c:pt>
                <c:pt idx="1">
                  <c:v>533931497.85480714</c:v>
                </c:pt>
                <c:pt idx="2">
                  <c:v>515973576.70590323</c:v>
                </c:pt>
                <c:pt idx="3">
                  <c:v>502080550.94223827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11/3/2024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w.e.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10/6/24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27669434.052189022</c:v>
                </c:pt>
                <c:pt idx="1">
                  <c:v>26012971.269709017</c:v>
                </c:pt>
                <c:pt idx="2">
                  <c:v>25343584.909063201</c:v>
                </c:pt>
                <c:pt idx="3">
                  <c:v>24600048.47002754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11/3/2024</a:t>
            </a:r>
            <a:endParaRPr lang="en-US" sz="1600" dirty="0"/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52 w.e.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10/6/24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385349502.91788596</c:v>
                </c:pt>
                <c:pt idx="1">
                  <c:v>354103775.00025231</c:v>
                </c:pt>
                <c:pt idx="2">
                  <c:v>343558166.57337427</c:v>
                </c:pt>
                <c:pt idx="3">
                  <c:v>334701628.61960733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3DD-A37B-29695CBC45A9}"/>
              </c:ext>
            </c:extLst>
          </c:dPt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3.014859697450631E-3"/>
                  <c:y val="-2.1384409257070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1.5074298487251499E-3"/>
                  <c:y val="-1.50101044637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22</c:v>
                </c:pt>
                <c:pt idx="4">
                  <c:v>Q2 22</c:v>
                </c:pt>
                <c:pt idx="5">
                  <c:v>Q3 22</c:v>
                </c:pt>
                <c:pt idx="6">
                  <c:v>Q4 22</c:v>
                </c:pt>
                <c:pt idx="7">
                  <c:v>Q1 23</c:v>
                </c:pt>
                <c:pt idx="8">
                  <c:v>Q2 23</c:v>
                </c:pt>
                <c:pt idx="9">
                  <c:v>Q3 23</c:v>
                </c:pt>
                <c:pt idx="10">
                  <c:v>Q4 23</c:v>
                </c:pt>
                <c:pt idx="11">
                  <c:v>Q1 24</c:v>
                </c:pt>
                <c:pt idx="12">
                  <c:v>Q2 24</c:v>
                </c:pt>
                <c:pt idx="13">
                  <c:v>Q3 24</c:v>
                </c:pt>
                <c:pt idx="14">
                  <c:v>4 w.e. 11/3/24</c:v>
                </c:pt>
              </c:strCache>
            </c:strRef>
          </c:cat>
          <c:val>
            <c:numRef>
              <c:f>Sheet1!$B$2:$B$16</c:f>
              <c:numCache>
                <c:formatCode>_-[$$-409]* #,##0.00_ ;_-[$$-409]* \-#,##0.00\ ;_-[$$-409]* "-"??_ ;_-@_ </c:formatCode>
                <c:ptCount val="15"/>
                <c:pt idx="0">
                  <c:v>3.95</c:v>
                </c:pt>
                <c:pt idx="1">
                  <c:v>4.09</c:v>
                </c:pt>
                <c:pt idx="2">
                  <c:v>4.18</c:v>
                </c:pt>
                <c:pt idx="3">
                  <c:v>4.33</c:v>
                </c:pt>
                <c:pt idx="4">
                  <c:v>4.4400000000000004</c:v>
                </c:pt>
                <c:pt idx="5">
                  <c:v>4.5199999999999996</c:v>
                </c:pt>
                <c:pt idx="6">
                  <c:v>4.57</c:v>
                </c:pt>
                <c:pt idx="7">
                  <c:v>4.53</c:v>
                </c:pt>
                <c:pt idx="8">
                  <c:v>4.4800000000000004</c:v>
                </c:pt>
                <c:pt idx="9">
                  <c:v>4.51</c:v>
                </c:pt>
                <c:pt idx="10">
                  <c:v>4.54</c:v>
                </c:pt>
                <c:pt idx="11">
                  <c:v>4.5599999999999996</c:v>
                </c:pt>
                <c:pt idx="12">
                  <c:v>4.54</c:v>
                </c:pt>
                <c:pt idx="13">
                  <c:v>4.5599999999999996</c:v>
                </c:pt>
                <c:pt idx="14">
                  <c:v>4.5599999999999996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D0-4D24-8F06-C0D4AF99F0F8}"/>
              </c:ext>
            </c:extLst>
          </c:dPt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2.944639579457933E-2"/>
                  <c:y val="0.111156533710588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2.7619438296029787E-2"/>
                  <c:y val="0.106263831525651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3.2844641193713463E-2"/>
                  <c:y val="7.5426015807615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3.8910325253509341E-2"/>
                  <c:y val="5.40198587604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3.7650493724818802E-2"/>
                  <c:y val="5.00201924101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5626900904647931E-2"/>
                  <c:y val="3.99509656156427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1.4%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2.4391164514484146E-2"/>
                  <c:y val="2.205088267122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2.9568058439850574E-2"/>
                  <c:y val="4.252931753507794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dLbl>
              <c:idx val="17"/>
              <c:layout>
                <c:manualLayout>
                  <c:x val="-2.3123973879445384E-2"/>
                  <c:y val="4.4314012761823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8-4F79-BAB5-F688B7C5AE5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22</c:v>
                </c:pt>
                <c:pt idx="4">
                  <c:v>Q2 22</c:v>
                </c:pt>
                <c:pt idx="5">
                  <c:v>Q3 22</c:v>
                </c:pt>
                <c:pt idx="6">
                  <c:v>Q4 22</c:v>
                </c:pt>
                <c:pt idx="7">
                  <c:v>Q1 23</c:v>
                </c:pt>
                <c:pt idx="8">
                  <c:v>Q2 23</c:v>
                </c:pt>
                <c:pt idx="9">
                  <c:v>Q3 23</c:v>
                </c:pt>
                <c:pt idx="10">
                  <c:v>Q4 23</c:v>
                </c:pt>
                <c:pt idx="11">
                  <c:v>Q1 24</c:v>
                </c:pt>
                <c:pt idx="12">
                  <c:v>Q2 24</c:v>
                </c:pt>
                <c:pt idx="13">
                  <c:v>Q3 24</c:v>
                </c:pt>
                <c:pt idx="14">
                  <c:v>4 w.e. 11/3/24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1">
                  <c:v>3.5000000000000003E-2</c:v>
                </c:pt>
                <c:pt idx="2">
                  <c:v>2.1000000000000001E-2</c:v>
                </c:pt>
                <c:pt idx="3">
                  <c:v>5.1919005300672817E-2</c:v>
                </c:pt>
                <c:pt idx="4">
                  <c:v>7.930202257890033E-2</c:v>
                </c:pt>
                <c:pt idx="5">
                  <c:v>7.877501409301664E-2</c:v>
                </c:pt>
                <c:pt idx="6">
                  <c:v>6.4222871035659657E-2</c:v>
                </c:pt>
                <c:pt idx="7">
                  <c:v>4.5400612907560541E-2</c:v>
                </c:pt>
                <c:pt idx="8">
                  <c:v>9.9521653085987982E-3</c:v>
                </c:pt>
                <c:pt idx="9">
                  <c:v>-7.256394460749562E-4</c:v>
                </c:pt>
                <c:pt idx="10">
                  <c:v>-7.6823777844340479E-3</c:v>
                </c:pt>
                <c:pt idx="11">
                  <c:v>7.3605265027043357E-3</c:v>
                </c:pt>
                <c:pt idx="12">
                  <c:v>1.3063270951302263E-2</c:v>
                </c:pt>
                <c:pt idx="13">
                  <c:v>0.01</c:v>
                </c:pt>
                <c:pt idx="14">
                  <c:v>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$-409]* #,##0.00_ ;_-[$$-409]* \-#,##0.00\ ;_-[$$-409]* &quot;-&quot;??_ ;_-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Volume (pound) sales versus year ago</a:t>
            </a:r>
            <a:endParaRPr lang="nl-N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204827598267646E-2"/>
          <c:y val="0.23847308087712987"/>
          <c:w val="0.96559034480346473"/>
          <c:h val="0.7231978261340761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805531506017254E-2"/>
                  <c:y val="-6.7267421011750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53-4689-AE85-7C4A0D3394BE}"/>
                </c:ext>
              </c:extLst>
            </c:dLbl>
            <c:dLbl>
              <c:idx val="1"/>
              <c:layout>
                <c:manualLayout>
                  <c:x val="-4.7184208899366427E-2"/>
                  <c:y val="3.0297542959724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26-477C-98D9-8EDCD4843411}"/>
                </c:ext>
              </c:extLst>
            </c:dLbl>
            <c:dLbl>
              <c:idx val="2"/>
              <c:layout>
                <c:manualLayout>
                  <c:x val="-4.5620133663160291E-2"/>
                  <c:y val="2.3328616961762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53-4689-AE85-7C4A0D3394BE}"/>
                </c:ext>
              </c:extLst>
            </c:dLbl>
            <c:dLbl>
              <c:idx val="3"/>
              <c:layout>
                <c:manualLayout>
                  <c:x val="-3.779975748212952E-2"/>
                  <c:y val="-2.5453865023975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3-4689-AE85-7C4A0D339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Blad1!$A$2:$A$15</c:f>
              <c:strCache>
                <c:ptCount val="14"/>
                <c:pt idx="0">
                  <c:v>2020</c:v>
                </c:pt>
                <c:pt idx="1">
                  <c:v>2021</c:v>
                </c:pt>
                <c:pt idx="2">
                  <c:v>Q1 '22</c:v>
                </c:pt>
                <c:pt idx="3">
                  <c:v>Q2 '22</c:v>
                </c:pt>
                <c:pt idx="4">
                  <c:v>Q3 '22</c:v>
                </c:pt>
                <c:pt idx="5">
                  <c:v>Q4 '22</c:v>
                </c:pt>
                <c:pt idx="6">
                  <c:v>Q1 '23</c:v>
                </c:pt>
                <c:pt idx="7">
                  <c:v>Q2 '23</c:v>
                </c:pt>
                <c:pt idx="8">
                  <c:v>Q3 '23</c:v>
                </c:pt>
                <c:pt idx="9">
                  <c:v>Q4 '23</c:v>
                </c:pt>
                <c:pt idx="10">
                  <c:v>Q1 '24</c:v>
                </c:pt>
                <c:pt idx="11">
                  <c:v>Q2 '24</c:v>
                </c:pt>
                <c:pt idx="12">
                  <c:v>Q3' 24</c:v>
                </c:pt>
                <c:pt idx="13">
                  <c:v>4 w.e. 11/3/24</c:v>
                </c:pt>
              </c:strCache>
            </c:strRef>
          </c:cat>
          <c:val>
            <c:numRef>
              <c:f>Blad1!$B$2:$B$15</c:f>
              <c:numCache>
                <c:formatCode>0.0%</c:formatCode>
                <c:ptCount val="14"/>
                <c:pt idx="0">
                  <c:v>0.155</c:v>
                </c:pt>
                <c:pt idx="1">
                  <c:v>-4.3999999999999997E-2</c:v>
                </c:pt>
                <c:pt idx="2">
                  <c:v>-3.6274479816959519E-2</c:v>
                </c:pt>
                <c:pt idx="3">
                  <c:v>-9.7914794167476352E-3</c:v>
                </c:pt>
                <c:pt idx="4">
                  <c:v>-2.2713125785838589E-2</c:v>
                </c:pt>
                <c:pt idx="5">
                  <c:v>-6.588696883402404E-3</c:v>
                </c:pt>
                <c:pt idx="6">
                  <c:v>-1.2473403962513618E-2</c:v>
                </c:pt>
                <c:pt idx="7">
                  <c:v>9.9485559940950888E-3</c:v>
                </c:pt>
                <c:pt idx="8">
                  <c:v>1.6237125420428794E-2</c:v>
                </c:pt>
                <c:pt idx="9">
                  <c:v>3.443388156087827E-3</c:v>
                </c:pt>
                <c:pt idx="10">
                  <c:v>3.9038633038296369E-2</c:v>
                </c:pt>
                <c:pt idx="11">
                  <c:v>1.2999999999999999E-2</c:v>
                </c:pt>
                <c:pt idx="12">
                  <c:v>2.8000000000000001E-2</c:v>
                </c:pt>
                <c:pt idx="13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CD-47DB-A324-B27AC2E1F7FB}"/>
            </c:ext>
          </c:extLst>
        </c:ser>
        <c:ser>
          <c:idx val="2"/>
          <c:order val="1"/>
          <c:tx>
            <c:strRef>
              <c:f>Blad1!$C$1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127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967664776557691E-2"/>
                  <c:y val="5.4688783952593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3-4689-AE85-7C4A0D3394BE}"/>
                </c:ext>
              </c:extLst>
            </c:dLbl>
            <c:dLbl>
              <c:idx val="2"/>
              <c:layout>
                <c:manualLayout>
                  <c:x val="-3.623568224592337E-2"/>
                  <c:y val="4.0750931956668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3-4689-AE85-7C4A0D3394BE}"/>
                </c:ext>
              </c:extLst>
            </c:dLbl>
            <c:dLbl>
              <c:idx val="3"/>
              <c:layout>
                <c:manualLayout>
                  <c:x val="-4.0978771188601118E-2"/>
                  <c:y val="5.4688783952593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3-4689-AE85-7C4A0D3394BE}"/>
                </c:ext>
              </c:extLst>
            </c:dLbl>
            <c:dLbl>
              <c:idx val="4"/>
              <c:layout>
                <c:manualLayout>
                  <c:x val="-3.467160700971722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53-4689-AE85-7C4A0D3394BE}"/>
                </c:ext>
              </c:extLst>
            </c:dLbl>
            <c:dLbl>
              <c:idx val="5"/>
              <c:layout>
                <c:manualLayout>
                  <c:x val="-3.467160700971722E-2"/>
                  <c:y val="3.3782005958706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53-4689-AE85-7C4A0D3394BE}"/>
                </c:ext>
              </c:extLst>
            </c:dLbl>
            <c:dLbl>
              <c:idx val="6"/>
              <c:layout>
                <c:manualLayout>
                  <c:x val="-3.4699070692998692E-2"/>
                  <c:y val="2.6813079960743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853-B4DA-8D9FE3E7084B}"/>
                </c:ext>
              </c:extLst>
            </c:dLbl>
            <c:dLbl>
              <c:idx val="7"/>
              <c:layout>
                <c:manualLayout>
                  <c:x val="-3.4699070692998636E-2"/>
                  <c:y val="3.7266468957687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DF-4853-B4DA-8D9FE3E7084B}"/>
                </c:ext>
              </c:extLst>
            </c:dLbl>
            <c:dLbl>
              <c:idx val="8"/>
              <c:layout>
                <c:manualLayout>
                  <c:x val="-2.8442769748174033E-2"/>
                  <c:y val="4.771985795463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F-4853-B4DA-8D9FE3E7084B}"/>
                </c:ext>
              </c:extLst>
            </c:dLbl>
            <c:dLbl>
              <c:idx val="9"/>
              <c:layout>
                <c:manualLayout>
                  <c:x val="-3.6263145929204897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DF-4853-B4DA-8D9FE3E7084B}"/>
                </c:ext>
              </c:extLst>
            </c:dLbl>
            <c:dLbl>
              <c:idx val="10"/>
              <c:layout>
                <c:manualLayout>
                  <c:x val="-3.626314592920477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DF-4853-B4DA-8D9FE3E7084B}"/>
                </c:ext>
              </c:extLst>
            </c:dLbl>
            <c:dLbl>
              <c:idx val="11"/>
              <c:layout>
                <c:manualLayout>
                  <c:x val="-3.1341235156371924E-2"/>
                  <c:y val="4.0750931956668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853-B4DA-8D9FE3E7084B}"/>
                </c:ext>
              </c:extLst>
            </c:dLbl>
            <c:dLbl>
              <c:idx val="12"/>
              <c:layout>
                <c:manualLayout>
                  <c:x val="-1.732515055147814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7-434E-BC41-D5BF87BE45F8}"/>
                </c:ext>
              </c:extLst>
            </c:dLbl>
            <c:dLbl>
              <c:idx val="13"/>
              <c:layout>
                <c:manualLayout>
                  <c:x val="-1.5640752362061725E-2"/>
                  <c:y val="7.5595561946481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A5-49B5-A741-099676589F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Blad1!$A$2:$A$15</c:f>
              <c:strCache>
                <c:ptCount val="14"/>
                <c:pt idx="0">
                  <c:v>2020</c:v>
                </c:pt>
                <c:pt idx="1">
                  <c:v>2021</c:v>
                </c:pt>
                <c:pt idx="2">
                  <c:v>Q1 '22</c:v>
                </c:pt>
                <c:pt idx="3">
                  <c:v>Q2 '22</c:v>
                </c:pt>
                <c:pt idx="4">
                  <c:v>Q3 '22</c:v>
                </c:pt>
                <c:pt idx="5">
                  <c:v>Q4 '22</c:v>
                </c:pt>
                <c:pt idx="6">
                  <c:v>Q1 '23</c:v>
                </c:pt>
                <c:pt idx="7">
                  <c:v>Q2 '23</c:v>
                </c:pt>
                <c:pt idx="8">
                  <c:v>Q3 '23</c:v>
                </c:pt>
                <c:pt idx="9">
                  <c:v>Q4 '23</c:v>
                </c:pt>
                <c:pt idx="10">
                  <c:v>Q1 '24</c:v>
                </c:pt>
                <c:pt idx="11">
                  <c:v>Q2 '24</c:v>
                </c:pt>
                <c:pt idx="12">
                  <c:v>Q3' 24</c:v>
                </c:pt>
                <c:pt idx="13">
                  <c:v>4 w.e. 11/3/24</c:v>
                </c:pt>
              </c:strCache>
            </c:strRef>
          </c:cat>
          <c:val>
            <c:numRef>
              <c:f>Blad1!$C$2:$C$15</c:f>
              <c:numCache>
                <c:formatCode>0.0%</c:formatCode>
                <c:ptCount val="14"/>
                <c:pt idx="0">
                  <c:v>0.19</c:v>
                </c:pt>
                <c:pt idx="1">
                  <c:v>-5.1999999999999998E-2</c:v>
                </c:pt>
                <c:pt idx="2">
                  <c:v>-9.0705037419660142E-2</c:v>
                </c:pt>
                <c:pt idx="3">
                  <c:v>-8.6086167486762802E-2</c:v>
                </c:pt>
                <c:pt idx="4">
                  <c:v>-7.2881683903701672E-2</c:v>
                </c:pt>
                <c:pt idx="5">
                  <c:v>-4.8467110123127079E-2</c:v>
                </c:pt>
                <c:pt idx="6">
                  <c:v>-4.6456127894246267E-2</c:v>
                </c:pt>
                <c:pt idx="7">
                  <c:v>-1.3767046050421464E-2</c:v>
                </c:pt>
                <c:pt idx="8">
                  <c:v>-2.0321228662919705E-2</c:v>
                </c:pt>
                <c:pt idx="9">
                  <c:v>-2.1460082583969649E-2</c:v>
                </c:pt>
                <c:pt idx="10">
                  <c:v>-2.8525945996750721E-2</c:v>
                </c:pt>
                <c:pt idx="11">
                  <c:v>-4.0069476655735917E-2</c:v>
                </c:pt>
                <c:pt idx="12">
                  <c:v>-1.6E-2</c:v>
                </c:pt>
                <c:pt idx="13">
                  <c:v>-2.9000000000000001E-2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CD-47DB-A324-B27AC2E1F7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17503072"/>
        <c:axId val="1817508896"/>
      </c:lineChart>
      <c:catAx>
        <c:axId val="18175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508896"/>
        <c:crosses val="autoZero"/>
        <c:auto val="1"/>
        <c:lblAlgn val="ctr"/>
        <c:lblOffset val="100"/>
        <c:noMultiLvlLbl val="0"/>
      </c:catAx>
      <c:valAx>
        <c:axId val="1817508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175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2DF5-17E5-80EA-CF40-B80CC865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F2D5D-31F9-79E8-8D1A-6B5B4CC9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3059-01F1-5E47-3976-AEB9D945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81DC-51AD-4257-BB0A-014E3BD6F39F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589-C73E-1A5C-DDBA-A8690EA6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114-80B9-1A12-A801-7B6E383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4731990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6DE2C3-241E-1CB7-EE57-401B0AFBC52F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AF68-E882-2A22-8D81-EA76D6B8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6F35-5D97-C958-6305-D23338A5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1BFC-1F82-3E7F-A042-7DA8EA3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8C5-6DDD-4C97-AFC7-666F6525B7AB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86F9-7DCE-B5E7-56B3-006FF6FA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5ED0-F42F-C3AA-221C-E4B1CD29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D0985-7AA0-0B29-7539-4CF3F32BC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8502-CA43-BCDA-141F-C499318F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9BB2-A093-4F00-5859-1AAA19FF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B728-9202-4842-A310-146C70E652AB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4BB2-E9C3-933A-4DF9-2AB6DC1A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F7682-2FF9-A205-5966-56633696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3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3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4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4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3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5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0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F218-8E61-450D-DC96-089BB38D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F47D-3B4A-8050-0006-25FBDB20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7886700" cy="335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B20A-7E55-2B40-F2B2-597A5871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B0AA-F004-4AF5-910B-58A4A7EB22F0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A66B-376F-07B4-9C06-C111DCA8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8F9-19A9-DFDA-8EB1-F2F9442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07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6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ABD0-B3DD-A2E9-67A9-782D0A53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0544-363D-EDF8-29F0-68F81DBC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85DB-47AF-A57B-6FED-FD00AE2B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4B9-4897-4337-85CC-FD76BD1414BE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4723-7197-E583-8A10-1E3CCC4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2455-671B-E863-4197-BB1C278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4B1D-E259-86EB-E213-D4FBFF83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3D56-4C76-191F-C6C8-3CF4451D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B9436-DB9A-C3EC-6B49-72C18D0F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4F09C-106F-8C2B-43E5-EBF75BA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F88D-3FD2-4F80-8C5A-4CE3F1BBD4F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232D-B7A4-A464-D5A5-F91EB57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4240-BCC3-ACE6-67F2-84013FD7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D72-B0ED-ED64-BE5D-C888F202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97000-2561-E9AF-C718-F0A50279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698C-1E14-C5D5-C04C-BE1C11B59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D61A0-DBAB-8A3B-F1BD-8CF6B79B7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2A8B8-1651-4F02-CDC7-189C8CDD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B1679-0B17-F91E-D064-FBDECEF0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084-F673-4849-AE9B-0B988E0E4489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E8DC-3AF9-1EA6-380A-34FECA8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BE304-B9D1-2F6A-8BA5-4F6C319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129-59D5-8C71-1050-349D654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0F76-274F-A577-CB22-10508608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659-6E7E-4E76-BB2E-B8E23691C1C1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D26F-F662-44BC-520F-00D6A530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AFA7-9E3C-F933-610A-91DAF319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7794C-3C8C-7F0E-787E-9B90D47D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850-4D5C-4122-8C78-51B6BD680E06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8E781-3CB2-94BB-2469-4797E0AA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FABF-80F0-9D37-2C91-1DD8669E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893C-9651-A653-57BF-A6A359CF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21C1-8494-D922-5EAB-DCF076A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F423-1260-0B7A-485C-B58C61F0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178B1-6462-586E-5786-D5BC8A3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8430-C305-42E8-B85F-CE66FAD39942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02CE-3534-D5A8-3CA0-B14A6A52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D2EE-11B4-316E-E0D7-012D81F1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35F-163B-5BDC-B2E9-74E677A1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B7D69-64D8-D609-8F70-BE83DAE1A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E058-B6AA-5E65-9C85-262824FA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F6401-99B1-DD2E-0A93-CF22D16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EA13-0E81-4349-BB80-372CE6E10FF1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C04D-99FB-1CBF-11D0-6FBBFC31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822E-8AAD-3257-073D-63D064FC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BEF48-D0D3-1BAD-E095-4E5710B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74BC-FA02-19E3-65E1-8B425D34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9A72-913D-9585-7538-D0918B34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925-166F-4FA2-B079-A4F5424F7359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2F51-AFEC-D635-67E4-EFD2D126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81BF-5D75-E5DC-02D8-24760641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16AD2-8006-DBEA-43F3-1D130899A672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F3FEA3-A049-EC43-2CDD-0BBCB8E12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0" y="-20538"/>
            <a:ext cx="9144000" cy="5092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99D435-C936-19EA-AA64-9FC5B278899F}"/>
              </a:ext>
            </a:extLst>
          </p:cNvPr>
          <p:cNvSpPr/>
          <p:nvPr userDrawn="1"/>
        </p:nvSpPr>
        <p:spPr>
          <a:xfrm>
            <a:off x="0" y="4948014"/>
            <a:ext cx="9144000" cy="195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1AFE-B865-4966-BE0C-ABEE545ACED4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635D1-779B-BEB5-F7B4-EB04DB6F1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9" y="915566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F9F85-ECA0-86EE-ACC8-5C08DC0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364269" y="3651870"/>
            <a:ext cx="29246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Period ending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November 3, 2024</a:t>
            </a:r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266" y="4222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Price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5998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83630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w.e.11/3/2024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3YA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$3.04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+2.1%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+7.9%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$2.65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+1.2%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+7.3%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$3.25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+6.4%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$6.26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+5.2%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+7.5%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34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11/3/2024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7303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crimini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forest, lion’s mane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284875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11/3/2024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volume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3YA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$4.56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+1.4%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+6.7%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$3.99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+0.3%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+6.6%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$4.72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+1.4%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+4.5%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$13.94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+4.4%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Dollar and volume sales are starting to level off, driven by 24-ounce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</a:t>
            </a:r>
            <a:r>
              <a:rPr lang="en-US" dirty="0" err="1"/>
              <a:t>w.e</a:t>
            </a:r>
            <a:r>
              <a:rPr lang="en-US" dirty="0"/>
              <a:t>. 11/3/2024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$112.3M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25.3M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189" y="4688661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225" y="170765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-1.6%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6616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-3.6%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1019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-2.9%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091130" y="3518120"/>
            <a:ext cx="1614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-5.0% </a:t>
            </a:r>
            <a:r>
              <a:rPr lang="en-US" dirty="0">
                <a:solidFill>
                  <a:schemeClr val="accent4"/>
                </a:solidFill>
              </a:rPr>
              <a:t>vs. 2YA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-5.1%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084814" y="3528253"/>
            <a:ext cx="1769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-6.1% </a:t>
            </a:r>
            <a:r>
              <a:rPr lang="en-US" dirty="0">
                <a:solidFill>
                  <a:schemeClr val="accent4"/>
                </a:solidFill>
              </a:rPr>
              <a:t>vs. 2YA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-12.0%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01039" y="3526904"/>
            <a:ext cx="1769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-5.4% </a:t>
            </a:r>
            <a:r>
              <a:rPr lang="en-US" dirty="0">
                <a:solidFill>
                  <a:schemeClr val="accent4"/>
                </a:solidFill>
              </a:rPr>
              <a:t>vs. 2YA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-11.1%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11/3/2024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5" y="247348"/>
            <a:ext cx="8779858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Vegetables continue to have a strong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9061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5686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2020 -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11/3/2024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803323"/>
              </p:ext>
            </p:extLst>
          </p:nvPr>
        </p:nvGraphicFramePr>
        <p:xfrm>
          <a:off x="395536" y="987574"/>
          <a:ext cx="8119814" cy="364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281272"/>
            <a:ext cx="7820999" cy="9947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Promotional levels increased during the past year but were </a:t>
            </a:r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</a:rPr>
              <a:t>down over the latest quad-week period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72530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36519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latest 4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11/3/2024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267634"/>
              </p:ext>
            </p:extLst>
          </p:nvPr>
        </p:nvGraphicFramePr>
        <p:xfrm>
          <a:off x="528918" y="1851670"/>
          <a:ext cx="8096130" cy="10113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86934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11/3/2024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11/3/2024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</a:t>
                      </a: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-6.9%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17.8%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+5.0%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923"/>
            <a:ext cx="800031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dollars, the Northeast is an above-average seller and had better-than-average growth. In the four-week view, the Southeast was impacted by the hurricanes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474" y="466992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567222"/>
              </p:ext>
            </p:extLst>
          </p:nvPr>
        </p:nvGraphicFramePr>
        <p:xfrm>
          <a:off x="4804190" y="1468801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L-52 w.e. 11/3/2024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-1.9%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12.1%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14.1%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-2.7%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13.3%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15.0%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-2.2%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13.0%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11.4%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-1.3%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17.6%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17.5%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-1.3%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6.6%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6.4%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-2.3%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6.8%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-3.6%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15.5%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13.4%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-0.9%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13.1%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15.4%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344217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4858717" y="1131590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653612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599641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364636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4108433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426104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998902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666244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813622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778560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5" y="4303937"/>
            <a:ext cx="1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Above-average</a:t>
            </a:r>
            <a:br>
              <a:rPr lang="en-US" sz="1000" dirty="0"/>
            </a:br>
            <a:r>
              <a:rPr lang="en-US" sz="1000" dirty="0"/>
              <a:t>   performance vs. total 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 vs. veg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L52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11/3/2024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3784440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186067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90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412344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8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85978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Isosceles Triangle 9">
            <a:extLst>
              <a:ext uri="{FF2B5EF4-FFF2-40B4-BE49-F238E27FC236}">
                <a16:creationId xmlns:a16="http://schemas.microsoft.com/office/drawing/2014/main" id="{A30469E7-E004-CD65-3172-AD2FB0F704EC}"/>
              </a:ext>
            </a:extLst>
          </p:cNvPr>
          <p:cNvSpPr/>
          <p:nvPr/>
        </p:nvSpPr>
        <p:spPr>
          <a:xfrm>
            <a:off x="8244408" y="3541520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7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643758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9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378750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81" y="277152"/>
            <a:ext cx="8089251" cy="720518"/>
          </a:xfrm>
        </p:spPr>
        <p:txBody>
          <a:bodyPr>
            <a:noAutofit/>
          </a:bodyPr>
          <a:lstStyle/>
          <a:p>
            <a:r>
              <a:rPr lang="en-US" sz="2800" dirty="0"/>
              <a:t>Performance summary whites, browns and specialty</a:t>
            </a:r>
            <a:br>
              <a:rPr lang="en-US" sz="2800" dirty="0"/>
            </a:b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Crimini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specialty mushrooms had the strongest performance in the short and longer 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096" y="470523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11/3/2024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711876"/>
              </p:ext>
            </p:extLst>
          </p:nvPr>
        </p:nvGraphicFramePr>
        <p:xfrm>
          <a:off x="457305" y="1563638"/>
          <a:ext cx="8192928" cy="2100968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11/3/2024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3YA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3YA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$112.3M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24.6M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-11.1%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$55.7M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13.7M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-15.1%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391532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Crimini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$40.1M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+4.6%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8.7M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Portabella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$8.2M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-24.5%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-24.8%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$9.4M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+12.3%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7813" y="2894522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8012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E7CF-226F-30A6-87DA-8B9FBCEF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1" t="665" b="58371"/>
          <a:stretch/>
        </p:blipFill>
        <p:spPr>
          <a:xfrm>
            <a:off x="6228195" y="-25756"/>
            <a:ext cx="2915805" cy="4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8-ounce packs drove the bulk of sales but 24-ounce packages have overtaken 16-ounce packages with growth in dollars, units and volume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469727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514988" y="4629785"/>
            <a:ext cx="3890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52 weeks ending 11/3/2024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567549"/>
              </p:ext>
            </p:extLst>
          </p:nvPr>
        </p:nvGraphicFramePr>
        <p:xfrm>
          <a:off x="413345" y="1707654"/>
          <a:ext cx="8119095" cy="16905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9422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89077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814328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74230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5495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78664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1038423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563809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 52 weeks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% vs.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Volume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3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8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$735.6M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312.9M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156.5M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16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$237.2M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58.4M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58.4M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5662923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24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$242.4M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46.5M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71.3M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82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Fixed-weight dollar sales outperformed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2089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00284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-1.7%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-4.9%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96.6%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3.4%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-2.6%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-3.4%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97.0%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52 </a:t>
            </a:r>
            <a:r>
              <a:rPr lang="en-US" b="1" dirty="0" err="1"/>
              <a:t>w.e</a:t>
            </a:r>
            <a:r>
              <a:rPr lang="en-US" b="1" dirty="0"/>
              <a:t>. 11/3/2024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62" y="1444144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521835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95536" y="4654956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11/3/2024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mushrooms increased volume sales with a shift to larger pack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128" y="468526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50683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$1.2B</a:t>
            </a:r>
          </a:p>
        </p:txBody>
      </p:sp>
      <p:sp>
        <p:nvSpPr>
          <p:cNvPr id="28" name="Oval 27"/>
          <p:cNvSpPr/>
          <p:nvPr/>
        </p:nvSpPr>
        <p:spPr>
          <a:xfrm>
            <a:off x="3584128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-3.1%</a:t>
            </a:r>
          </a:p>
        </p:txBody>
      </p:sp>
      <p:sp>
        <p:nvSpPr>
          <p:cNvPr id="29" name="Oval 28"/>
          <p:cNvSpPr/>
          <p:nvPr/>
        </p:nvSpPr>
        <p:spPr>
          <a:xfrm>
            <a:off x="49557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-3.3%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$338M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+2.9%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+0.7%</a:t>
            </a:r>
          </a:p>
        </p:txBody>
      </p:sp>
      <p:sp>
        <p:nvSpPr>
          <p:cNvPr id="33" name="Oval 32"/>
          <p:cNvSpPr/>
          <p:nvPr/>
        </p:nvSpPr>
        <p:spPr>
          <a:xfrm>
            <a:off x="64035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-4.2%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+4.5%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95536" y="4653100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11/3/2024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52 </a:t>
            </a:r>
            <a:r>
              <a:rPr lang="en-US" b="1" dirty="0" err="1"/>
              <a:t>w.e</a:t>
            </a:r>
            <a:r>
              <a:rPr lang="en-US" b="1" dirty="0"/>
              <a:t>. 11/3/2024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82523" y="33554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7302" y="1957483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71" y="3850465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20.1% </a:t>
            </a:r>
          </a:p>
          <a:p>
            <a:pPr algn="ctr"/>
            <a:r>
              <a:rPr lang="en-US" sz="1400" b="1" dirty="0"/>
              <a:t>of pound sales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277152"/>
            <a:ext cx="7886700" cy="71373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294190" cy="354446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500" dirty="0"/>
              <a:t>The report covers the </a:t>
            </a:r>
            <a:r>
              <a:rPr lang="en-US" sz="1500" b="1" dirty="0"/>
              <a:t>four weeks ending November 3, 2024 </a:t>
            </a:r>
            <a:r>
              <a:rPr lang="en-US" sz="1500" dirty="0"/>
              <a:t>with week endings:</a:t>
            </a:r>
            <a:endParaRPr lang="en-US" sz="1500" b="1" dirty="0"/>
          </a:p>
          <a:p>
            <a:pPr lvl="1"/>
            <a:r>
              <a:rPr lang="en-US" sz="1500" dirty="0"/>
              <a:t>October 13, 2024</a:t>
            </a:r>
          </a:p>
          <a:p>
            <a:pPr lvl="1"/>
            <a:r>
              <a:rPr lang="en-US" sz="1500" dirty="0"/>
              <a:t>October 20, 2024</a:t>
            </a:r>
          </a:p>
          <a:p>
            <a:pPr lvl="1"/>
            <a:r>
              <a:rPr lang="en-US" sz="1500" dirty="0"/>
              <a:t>October 27, 2024</a:t>
            </a:r>
          </a:p>
          <a:p>
            <a:pPr lvl="1"/>
            <a:r>
              <a:rPr lang="en-US" sz="1500" dirty="0"/>
              <a:t>November 3, 2024</a:t>
            </a:r>
          </a:p>
          <a:p>
            <a:r>
              <a:rPr lang="en-US" sz="1500" dirty="0"/>
              <a:t>Dollar references are the retail value, volume is reflected in pounds and units (packages)</a:t>
            </a:r>
          </a:p>
          <a:p>
            <a:r>
              <a:rPr lang="en-US" sz="1500" dirty="0"/>
              <a:t>Package size, organic, fixed/random weight and value-added now all reflect the MULO+ expanded marketplace</a:t>
            </a:r>
          </a:p>
          <a:p>
            <a:r>
              <a:rPr lang="en-US" sz="1500" dirty="0"/>
              <a:t>For questions, contact Anne-Marie Roerink, at aroerink@210analytics.com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8149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889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11/3/2024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568952" cy="49356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Whole and sliced had a very similar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5828" y="46565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$892M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-1.0%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-1.4%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$633M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-3.1%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-4.4%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-1.5%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408452" y="4627146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11/3/2024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732565" y="188576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689136" y="348200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Sliced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52 </a:t>
            </a:r>
            <a:r>
              <a:rPr lang="en-US" b="1" dirty="0" err="1"/>
              <a:t>w.e</a:t>
            </a:r>
            <a:r>
              <a:rPr lang="en-US" b="1" dirty="0"/>
              <a:t>. 11/3/2024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45" y="202799"/>
            <a:ext cx="786214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Dollar sales are down about $6 million from 2-3 years ago in the four-week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6685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168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w.e. 11/3/2024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816905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094492"/>
              </p:ext>
            </p:extLst>
          </p:nvPr>
        </p:nvGraphicFramePr>
        <p:xfrm>
          <a:off x="4716016" y="1491630"/>
          <a:ext cx="41589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 sales declined more than volume, given the strength in 24-ounce packages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961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11/3/2024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608841"/>
              </p:ext>
            </p:extLst>
          </p:nvPr>
        </p:nvGraphicFramePr>
        <p:xfrm>
          <a:off x="367458" y="1332633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083689"/>
              </p:ext>
            </p:extLst>
          </p:nvPr>
        </p:nvGraphicFramePr>
        <p:xfrm>
          <a:off x="4757664" y="1491631"/>
          <a:ext cx="4320008" cy="31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190483"/>
            <a:ext cx="786214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quad-week period, pound sales trended within 1 million pounds of last year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385" y="467917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11/3/2024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490998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600814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72" y="467984"/>
            <a:ext cx="8760700" cy="45522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total vegetable sales remained steady in the quad week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232203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11/3/2024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164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459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11/3/2024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92858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w.e. 11/3/2024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unit basis, vegetable prices were flat while mushroom prices saw a 2.1%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uptick in the latest four weeks due to the switch to larger packages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1067" y="46751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YTD weeks ending 11/3/2024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718192"/>
              </p:ext>
            </p:extLst>
          </p:nvPr>
        </p:nvGraphicFramePr>
        <p:xfrm>
          <a:off x="539552" y="1491630"/>
          <a:ext cx="8136904" cy="270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91452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$3.00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11/3/2024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$2.78 | +0.9%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$2.47 | +0.1%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$3.04 | +2.1%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49" y="199766"/>
            <a:ext cx="7992888" cy="871663"/>
          </a:xfrm>
        </p:spPr>
        <p:txBody>
          <a:bodyPr>
            <a:normAutofit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pound basis, mushroom prices increased 1.3%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57173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11/3/2024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$1.81 | +0.3%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$1.73 | -0.9%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$4.56 | +1.4%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YTD weeks ending 11/3/2024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Prices have been rising over the past few months, matching their highest point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during the fourth quarter of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049646"/>
              </p:ext>
            </p:extLst>
          </p:nvPr>
        </p:nvGraphicFramePr>
        <p:xfrm>
          <a:off x="395536" y="1179011"/>
          <a:ext cx="8424936" cy="36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2019-w.e. 11/3/2024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79037</TotalTime>
  <Words>1935</Words>
  <Application>Microsoft Office PowerPoint</Application>
  <PresentationFormat>On-screen Show (16:9)</PresentationFormat>
  <Paragraphs>468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Gadugi</vt:lpstr>
      <vt:lpstr>Office Theme</vt:lpstr>
      <vt:lpstr>Aangepast ontwerp</vt:lpstr>
      <vt:lpstr>PowerPoint Presentation</vt:lpstr>
      <vt:lpstr>Methodology</vt:lpstr>
      <vt:lpstr>Four-year dollar sales trend Dollar sales are down about $6 million from 2-3 years ago in the four-week view</vt:lpstr>
      <vt:lpstr>Four-year unit sales trend Unit sales declined more than volume, given the strength in 24-ounce packages</vt:lpstr>
      <vt:lpstr>Four-year volume (pound) sales trend In the quad-week period, pound sales trended within 1 million pounds of last year</vt:lpstr>
      <vt:lpstr>Mushroom contribution to the department and category The mushroom share of total vegetable sales remained steady in the quad week</vt:lpstr>
      <vt:lpstr>Mushrooms price per unit On a per unit basis, vegetable prices were flat while mushroom prices saw a 2.1%  uptick in the latest four weeks due to the switch to larger packages</vt:lpstr>
      <vt:lpstr>Mushroom price per volume (pound) On a per pound basis, mushroom prices increased 1.3%</vt:lpstr>
      <vt:lpstr>Price per volume by quarter/month Prices have been rising over the past few months, matching their highest point  during the fourth quarter of 2022</vt:lpstr>
      <vt:lpstr>Price by type</vt:lpstr>
      <vt:lpstr>Mushroom dollar, unit, volume sales Dollar and volume sales are starting to level off, driven by 24-ounce packages</vt:lpstr>
      <vt:lpstr>Vegetables and mushroom pound sales vs. YA  Vegetables continue to have a strong 2024</vt:lpstr>
      <vt:lpstr>Share of dollars sold on merchandising Promotional levels increased during the past year but were down over the latest quad-week period</vt:lpstr>
      <vt:lpstr>Over indexing versus under indexing regions In dollars, the Northeast is an above-average seller and had better-than-average growth. In the four-week view, the Southeast was impacted by the hurricanes</vt:lpstr>
      <vt:lpstr>Performance summary whites, browns and specialty Crimini and specialty mushrooms had the strongest performance in the short and longer term</vt:lpstr>
      <vt:lpstr>Other insights</vt:lpstr>
      <vt:lpstr>Package size analysis 8-ounce packs drove the bulk of sales but 24-ounce packages have overtaken 16-ounce packages with growth in dollars, units and volume</vt:lpstr>
      <vt:lpstr>Packaged (fixed weight) versus random weight Fixed-weight dollar sales outperformed random weight</vt:lpstr>
      <vt:lpstr>Organic versus conventional mushrooms sales Organic mushrooms increased volume sales with a shift to larger pack sizes</vt:lpstr>
      <vt:lpstr>Cut/prepared versus whole mushrooms Whole and sliced had a very similar performance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1025</cp:revision>
  <dcterms:created xsi:type="dcterms:W3CDTF">2018-03-13T20:52:20Z</dcterms:created>
  <dcterms:modified xsi:type="dcterms:W3CDTF">2024-11-12T21:16:13Z</dcterms:modified>
</cp:coreProperties>
</file>