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63"/>
  </p:notesMasterIdLst>
  <p:sldIdLst>
    <p:sldId id="276" r:id="rId2"/>
    <p:sldId id="283" r:id="rId3"/>
    <p:sldId id="266" r:id="rId4"/>
    <p:sldId id="294" r:id="rId5"/>
    <p:sldId id="259" r:id="rId6"/>
    <p:sldId id="278" r:id="rId7"/>
    <p:sldId id="295" r:id="rId8"/>
    <p:sldId id="261" r:id="rId9"/>
    <p:sldId id="296"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282" r:id="rId23"/>
    <p:sldId id="309" r:id="rId24"/>
    <p:sldId id="310" r:id="rId25"/>
    <p:sldId id="311" r:id="rId26"/>
    <p:sldId id="312" r:id="rId27"/>
    <p:sldId id="314" r:id="rId28"/>
    <p:sldId id="315" r:id="rId29"/>
    <p:sldId id="317" r:id="rId30"/>
    <p:sldId id="318" r:id="rId31"/>
    <p:sldId id="264" r:id="rId32"/>
    <p:sldId id="319" r:id="rId33"/>
    <p:sldId id="320" r:id="rId34"/>
    <p:sldId id="321" r:id="rId35"/>
    <p:sldId id="268" r:id="rId36"/>
    <p:sldId id="269" r:id="rId37"/>
    <p:sldId id="322" r:id="rId38"/>
    <p:sldId id="323" r:id="rId39"/>
    <p:sldId id="272" r:id="rId40"/>
    <p:sldId id="273" r:id="rId41"/>
    <p:sldId id="274" r:id="rId42"/>
    <p:sldId id="324" r:id="rId43"/>
    <p:sldId id="325" r:id="rId44"/>
    <p:sldId id="326" r:id="rId45"/>
    <p:sldId id="327" r:id="rId46"/>
    <p:sldId id="328" r:id="rId47"/>
    <p:sldId id="280"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1" r:id="rId61"/>
    <p:sldId id="342" r:id="rId6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1F3A"/>
    <a:srgbClr val="FBFAF7"/>
    <a:srgbClr val="8E1F3A"/>
    <a:srgbClr val="F4EFED"/>
    <a:srgbClr val="7F10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74"/>
    <p:restoredTop sz="86221"/>
  </p:normalViewPr>
  <p:slideViewPr>
    <p:cSldViewPr snapToGrid="0">
      <p:cViewPr varScale="1">
        <p:scale>
          <a:sx n="70" d="100"/>
          <a:sy n="70" d="100"/>
        </p:scale>
        <p:origin x="192" y="5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5CD5F8-3C5F-344F-8849-C509D720357D}" type="datetimeFigureOut">
              <a:rPr lang="en-US" smtClean="0"/>
              <a:t>12/10/24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8F609D-D317-4949-A6FD-A7490946CBBE}" type="slidenum">
              <a:rPr lang="en-US" smtClean="0"/>
              <a:t>‹#›</a:t>
            </a:fld>
            <a:endParaRPr lang="en-US"/>
          </a:p>
        </p:txBody>
      </p:sp>
    </p:spTree>
    <p:extLst>
      <p:ext uri="{BB962C8B-B14F-4D97-AF65-F5344CB8AC3E}">
        <p14:creationId xmlns:p14="http://schemas.microsoft.com/office/powerpoint/2010/main" val="2819053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1</a:t>
            </a:fld>
            <a:endParaRPr lang="en-US"/>
          </a:p>
        </p:txBody>
      </p:sp>
    </p:spTree>
    <p:extLst>
      <p:ext uri="{BB962C8B-B14F-4D97-AF65-F5344CB8AC3E}">
        <p14:creationId xmlns:p14="http://schemas.microsoft.com/office/powerpoint/2010/main" val="3040237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8AE95-29E3-3ECB-9CE5-CC1CD0AD98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E2A946-7564-A6EB-A001-4F7B35F1E9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68CBD8-22C3-4B35-C4A2-645FF7A267F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FE29CC-8610-92B3-EB60-501D7EAB90E5}"/>
              </a:ext>
            </a:extLst>
          </p:cNvPr>
          <p:cNvSpPr>
            <a:spLocks noGrp="1"/>
          </p:cNvSpPr>
          <p:nvPr>
            <p:ph type="sldNum" sz="quarter" idx="5"/>
          </p:nvPr>
        </p:nvSpPr>
        <p:spPr/>
        <p:txBody>
          <a:bodyPr/>
          <a:lstStyle/>
          <a:p>
            <a:fld id="{918F609D-D317-4949-A6FD-A7490946CBBE}" type="slidenum">
              <a:rPr lang="en-US" smtClean="0"/>
              <a:t>10</a:t>
            </a:fld>
            <a:endParaRPr lang="en-US"/>
          </a:p>
        </p:txBody>
      </p:sp>
    </p:spTree>
    <p:extLst>
      <p:ext uri="{BB962C8B-B14F-4D97-AF65-F5344CB8AC3E}">
        <p14:creationId xmlns:p14="http://schemas.microsoft.com/office/powerpoint/2010/main" val="3544047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3E8A9-C907-7B0A-482B-D360AAF25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0670FE-A100-B6AD-B3C2-A0641156DE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8DA7F5-CEC2-5E1B-3399-7C29F98736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AAAC52-2C63-AFA2-FDFB-A53226E00444}"/>
              </a:ext>
            </a:extLst>
          </p:cNvPr>
          <p:cNvSpPr>
            <a:spLocks noGrp="1"/>
          </p:cNvSpPr>
          <p:nvPr>
            <p:ph type="sldNum" sz="quarter" idx="5"/>
          </p:nvPr>
        </p:nvSpPr>
        <p:spPr/>
        <p:txBody>
          <a:bodyPr/>
          <a:lstStyle/>
          <a:p>
            <a:fld id="{918F609D-D317-4949-A6FD-A7490946CBBE}" type="slidenum">
              <a:rPr lang="en-US" smtClean="0"/>
              <a:t>11</a:t>
            </a:fld>
            <a:endParaRPr lang="en-US"/>
          </a:p>
        </p:txBody>
      </p:sp>
    </p:spTree>
    <p:extLst>
      <p:ext uri="{BB962C8B-B14F-4D97-AF65-F5344CB8AC3E}">
        <p14:creationId xmlns:p14="http://schemas.microsoft.com/office/powerpoint/2010/main" val="3229868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5AED1-DF67-06D5-8F9A-DC35B0479F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37B08A-53F0-698C-6FEB-328D336E7C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2242AD-7484-2F6E-B8D0-FC5D90E30F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9CA111-CB42-95FC-822B-F904ED3002BA}"/>
              </a:ext>
            </a:extLst>
          </p:cNvPr>
          <p:cNvSpPr>
            <a:spLocks noGrp="1"/>
          </p:cNvSpPr>
          <p:nvPr>
            <p:ph type="sldNum" sz="quarter" idx="5"/>
          </p:nvPr>
        </p:nvSpPr>
        <p:spPr/>
        <p:txBody>
          <a:bodyPr/>
          <a:lstStyle/>
          <a:p>
            <a:fld id="{918F609D-D317-4949-A6FD-A7490946CBBE}" type="slidenum">
              <a:rPr lang="en-US" smtClean="0"/>
              <a:t>12</a:t>
            </a:fld>
            <a:endParaRPr lang="en-US"/>
          </a:p>
        </p:txBody>
      </p:sp>
    </p:spTree>
    <p:extLst>
      <p:ext uri="{BB962C8B-B14F-4D97-AF65-F5344CB8AC3E}">
        <p14:creationId xmlns:p14="http://schemas.microsoft.com/office/powerpoint/2010/main" val="298326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C1A1B-7C6A-7D1B-6E1A-6DE8C3E5A2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03ABD0-D2E0-A266-0473-BCF5330145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2ABBC6-B889-A4DE-B5E7-780E4BE04D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9B3F70E-AFD4-B70F-7CFE-4229683DC55F}"/>
              </a:ext>
            </a:extLst>
          </p:cNvPr>
          <p:cNvSpPr>
            <a:spLocks noGrp="1"/>
          </p:cNvSpPr>
          <p:nvPr>
            <p:ph type="sldNum" sz="quarter" idx="5"/>
          </p:nvPr>
        </p:nvSpPr>
        <p:spPr/>
        <p:txBody>
          <a:bodyPr/>
          <a:lstStyle/>
          <a:p>
            <a:fld id="{918F609D-D317-4949-A6FD-A7490946CBBE}" type="slidenum">
              <a:rPr lang="en-US" smtClean="0"/>
              <a:t>13</a:t>
            </a:fld>
            <a:endParaRPr lang="en-US"/>
          </a:p>
        </p:txBody>
      </p:sp>
    </p:spTree>
    <p:extLst>
      <p:ext uri="{BB962C8B-B14F-4D97-AF65-F5344CB8AC3E}">
        <p14:creationId xmlns:p14="http://schemas.microsoft.com/office/powerpoint/2010/main" val="1873388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D8E69-3E80-91FE-0F69-600354F63C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78CFBA-B803-ACE8-50D5-DFFEB62BA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22BE9F-36AB-4A48-72B2-AA6FE09D649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999AB6-22E2-1F21-7EDC-3D2E7BD012C7}"/>
              </a:ext>
            </a:extLst>
          </p:cNvPr>
          <p:cNvSpPr>
            <a:spLocks noGrp="1"/>
          </p:cNvSpPr>
          <p:nvPr>
            <p:ph type="sldNum" sz="quarter" idx="5"/>
          </p:nvPr>
        </p:nvSpPr>
        <p:spPr/>
        <p:txBody>
          <a:bodyPr/>
          <a:lstStyle/>
          <a:p>
            <a:fld id="{918F609D-D317-4949-A6FD-A7490946CBBE}" type="slidenum">
              <a:rPr lang="en-US" smtClean="0"/>
              <a:t>14</a:t>
            </a:fld>
            <a:endParaRPr lang="en-US"/>
          </a:p>
        </p:txBody>
      </p:sp>
    </p:spTree>
    <p:extLst>
      <p:ext uri="{BB962C8B-B14F-4D97-AF65-F5344CB8AC3E}">
        <p14:creationId xmlns:p14="http://schemas.microsoft.com/office/powerpoint/2010/main" val="858597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08464-A4F9-36D2-AA4E-A915853E4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8061A1-F2A4-C115-39EE-B3F0348F3C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317D51-DC2A-D173-B74E-651F7B7EB9F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C842C2-78A4-712A-F5B9-A4F794F94EA6}"/>
              </a:ext>
            </a:extLst>
          </p:cNvPr>
          <p:cNvSpPr>
            <a:spLocks noGrp="1"/>
          </p:cNvSpPr>
          <p:nvPr>
            <p:ph type="sldNum" sz="quarter" idx="5"/>
          </p:nvPr>
        </p:nvSpPr>
        <p:spPr/>
        <p:txBody>
          <a:bodyPr/>
          <a:lstStyle/>
          <a:p>
            <a:fld id="{918F609D-D317-4949-A6FD-A7490946CBBE}" type="slidenum">
              <a:rPr lang="en-US" smtClean="0"/>
              <a:t>15</a:t>
            </a:fld>
            <a:endParaRPr lang="en-US"/>
          </a:p>
        </p:txBody>
      </p:sp>
    </p:spTree>
    <p:extLst>
      <p:ext uri="{BB962C8B-B14F-4D97-AF65-F5344CB8AC3E}">
        <p14:creationId xmlns:p14="http://schemas.microsoft.com/office/powerpoint/2010/main" val="852167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04818-416D-2F6C-C0FC-0A1E206CE2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860DF1-F585-7158-114F-DE0B8986C8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3B8EA0-B2DA-E2DF-31DC-C7648E9F15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766A34-1361-FF01-2656-6B123DE79CF3}"/>
              </a:ext>
            </a:extLst>
          </p:cNvPr>
          <p:cNvSpPr>
            <a:spLocks noGrp="1"/>
          </p:cNvSpPr>
          <p:nvPr>
            <p:ph type="sldNum" sz="quarter" idx="5"/>
          </p:nvPr>
        </p:nvSpPr>
        <p:spPr/>
        <p:txBody>
          <a:bodyPr/>
          <a:lstStyle/>
          <a:p>
            <a:fld id="{918F609D-D317-4949-A6FD-A7490946CBBE}" type="slidenum">
              <a:rPr lang="en-US" smtClean="0"/>
              <a:t>16</a:t>
            </a:fld>
            <a:endParaRPr lang="en-US"/>
          </a:p>
        </p:txBody>
      </p:sp>
    </p:spTree>
    <p:extLst>
      <p:ext uri="{BB962C8B-B14F-4D97-AF65-F5344CB8AC3E}">
        <p14:creationId xmlns:p14="http://schemas.microsoft.com/office/powerpoint/2010/main" val="17661030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4C1D1-6EBC-7FB1-ED7F-52D5A0ED97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DECBAA-7CC2-C054-3AF0-7D6026C36E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F0BF7-239A-C224-BC7B-C052167CAB0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18794A9-ECB4-B537-A2AE-AA86641BF947}"/>
              </a:ext>
            </a:extLst>
          </p:cNvPr>
          <p:cNvSpPr>
            <a:spLocks noGrp="1"/>
          </p:cNvSpPr>
          <p:nvPr>
            <p:ph type="sldNum" sz="quarter" idx="5"/>
          </p:nvPr>
        </p:nvSpPr>
        <p:spPr/>
        <p:txBody>
          <a:bodyPr/>
          <a:lstStyle/>
          <a:p>
            <a:fld id="{918F609D-D317-4949-A6FD-A7490946CBBE}" type="slidenum">
              <a:rPr lang="en-US" smtClean="0"/>
              <a:t>17</a:t>
            </a:fld>
            <a:endParaRPr lang="en-US"/>
          </a:p>
        </p:txBody>
      </p:sp>
    </p:spTree>
    <p:extLst>
      <p:ext uri="{BB962C8B-B14F-4D97-AF65-F5344CB8AC3E}">
        <p14:creationId xmlns:p14="http://schemas.microsoft.com/office/powerpoint/2010/main" val="2980789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A66C0-773E-7A15-438E-52CCD030AD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803F05-1F46-0ECD-8A00-934A0FBB1C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1A31D1-0A4A-0E56-1EB5-91E286EE4DB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7AC3BFB-51B3-13EA-2169-11F9896F48E6}"/>
              </a:ext>
            </a:extLst>
          </p:cNvPr>
          <p:cNvSpPr>
            <a:spLocks noGrp="1"/>
          </p:cNvSpPr>
          <p:nvPr>
            <p:ph type="sldNum" sz="quarter" idx="5"/>
          </p:nvPr>
        </p:nvSpPr>
        <p:spPr/>
        <p:txBody>
          <a:bodyPr/>
          <a:lstStyle/>
          <a:p>
            <a:fld id="{918F609D-D317-4949-A6FD-A7490946CBBE}" type="slidenum">
              <a:rPr lang="en-US" smtClean="0"/>
              <a:t>18</a:t>
            </a:fld>
            <a:endParaRPr lang="en-US"/>
          </a:p>
        </p:txBody>
      </p:sp>
    </p:spTree>
    <p:extLst>
      <p:ext uri="{BB962C8B-B14F-4D97-AF65-F5344CB8AC3E}">
        <p14:creationId xmlns:p14="http://schemas.microsoft.com/office/powerpoint/2010/main" val="3393957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F5150-1A38-6685-736B-37C7E42FFF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E28D9C-AD93-79D2-2D28-54621361C2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746F65-B6E2-5317-0967-B294D21273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9FFAC0-522A-81B1-7AED-3506B722222B}"/>
              </a:ext>
            </a:extLst>
          </p:cNvPr>
          <p:cNvSpPr>
            <a:spLocks noGrp="1"/>
          </p:cNvSpPr>
          <p:nvPr>
            <p:ph type="sldNum" sz="quarter" idx="5"/>
          </p:nvPr>
        </p:nvSpPr>
        <p:spPr/>
        <p:txBody>
          <a:bodyPr/>
          <a:lstStyle/>
          <a:p>
            <a:fld id="{918F609D-D317-4949-A6FD-A7490946CBBE}" type="slidenum">
              <a:rPr lang="en-US" smtClean="0"/>
              <a:t>19</a:t>
            </a:fld>
            <a:endParaRPr lang="en-US"/>
          </a:p>
        </p:txBody>
      </p:sp>
    </p:spTree>
    <p:extLst>
      <p:ext uri="{BB962C8B-B14F-4D97-AF65-F5344CB8AC3E}">
        <p14:creationId xmlns:p14="http://schemas.microsoft.com/office/powerpoint/2010/main" val="3904280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2</a:t>
            </a:fld>
            <a:endParaRPr lang="en-US"/>
          </a:p>
        </p:txBody>
      </p:sp>
    </p:spTree>
    <p:extLst>
      <p:ext uri="{BB962C8B-B14F-4D97-AF65-F5344CB8AC3E}">
        <p14:creationId xmlns:p14="http://schemas.microsoft.com/office/powerpoint/2010/main" val="3720535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9EBB6-C365-A030-B1D3-DF7D6934D3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A2C51E-F4F6-DFF1-B308-D408DACFFA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B7377F-37BF-E3EF-BD44-738832988AC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1B6F632-6C54-99D3-51A5-EF9825D541E9}"/>
              </a:ext>
            </a:extLst>
          </p:cNvPr>
          <p:cNvSpPr>
            <a:spLocks noGrp="1"/>
          </p:cNvSpPr>
          <p:nvPr>
            <p:ph type="sldNum" sz="quarter" idx="5"/>
          </p:nvPr>
        </p:nvSpPr>
        <p:spPr/>
        <p:txBody>
          <a:bodyPr/>
          <a:lstStyle/>
          <a:p>
            <a:fld id="{918F609D-D317-4949-A6FD-A7490946CBBE}" type="slidenum">
              <a:rPr lang="en-US" smtClean="0"/>
              <a:t>20</a:t>
            </a:fld>
            <a:endParaRPr lang="en-US"/>
          </a:p>
        </p:txBody>
      </p:sp>
    </p:spTree>
    <p:extLst>
      <p:ext uri="{BB962C8B-B14F-4D97-AF65-F5344CB8AC3E}">
        <p14:creationId xmlns:p14="http://schemas.microsoft.com/office/powerpoint/2010/main" val="4234821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6D4F0-6A8D-665A-6B78-EDDD83AA76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80A218-A314-8E83-1D23-F535983F3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218D34-3C93-AD6C-BE31-C85E153827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523736B-B5D5-6886-B2C7-3A0E64E0EFA1}"/>
              </a:ext>
            </a:extLst>
          </p:cNvPr>
          <p:cNvSpPr>
            <a:spLocks noGrp="1"/>
          </p:cNvSpPr>
          <p:nvPr>
            <p:ph type="sldNum" sz="quarter" idx="5"/>
          </p:nvPr>
        </p:nvSpPr>
        <p:spPr/>
        <p:txBody>
          <a:bodyPr/>
          <a:lstStyle/>
          <a:p>
            <a:fld id="{918F609D-D317-4949-A6FD-A7490946CBBE}" type="slidenum">
              <a:rPr lang="en-US" smtClean="0"/>
              <a:t>21</a:t>
            </a:fld>
            <a:endParaRPr lang="en-US"/>
          </a:p>
        </p:txBody>
      </p:sp>
    </p:spTree>
    <p:extLst>
      <p:ext uri="{BB962C8B-B14F-4D97-AF65-F5344CB8AC3E}">
        <p14:creationId xmlns:p14="http://schemas.microsoft.com/office/powerpoint/2010/main" val="2633308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22</a:t>
            </a:fld>
            <a:endParaRPr lang="en-US"/>
          </a:p>
        </p:txBody>
      </p:sp>
    </p:spTree>
    <p:extLst>
      <p:ext uri="{BB962C8B-B14F-4D97-AF65-F5344CB8AC3E}">
        <p14:creationId xmlns:p14="http://schemas.microsoft.com/office/powerpoint/2010/main" val="3066912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F0F16-6AFE-0714-AFFD-8BF83549E8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B8CD91-291E-E459-308B-B1A0499A75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E2871C-ADC5-EFA9-E609-C9E47255193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DBFE33A-3F84-860E-31A3-44298305CF6F}"/>
              </a:ext>
            </a:extLst>
          </p:cNvPr>
          <p:cNvSpPr>
            <a:spLocks noGrp="1"/>
          </p:cNvSpPr>
          <p:nvPr>
            <p:ph type="sldNum" sz="quarter" idx="5"/>
          </p:nvPr>
        </p:nvSpPr>
        <p:spPr/>
        <p:txBody>
          <a:bodyPr/>
          <a:lstStyle/>
          <a:p>
            <a:fld id="{918F609D-D317-4949-A6FD-A7490946CBBE}" type="slidenum">
              <a:rPr lang="en-US" smtClean="0"/>
              <a:t>23</a:t>
            </a:fld>
            <a:endParaRPr lang="en-US"/>
          </a:p>
        </p:txBody>
      </p:sp>
    </p:spTree>
    <p:extLst>
      <p:ext uri="{BB962C8B-B14F-4D97-AF65-F5344CB8AC3E}">
        <p14:creationId xmlns:p14="http://schemas.microsoft.com/office/powerpoint/2010/main" val="2263917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FABD1-C047-96C4-66CD-A264478BC3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7A1B68-B013-FCEA-F701-384280A067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53D96F-A11C-0946-05C8-99351F12BF0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EF9B6D3-3665-8E49-FA18-1BBC8605A280}"/>
              </a:ext>
            </a:extLst>
          </p:cNvPr>
          <p:cNvSpPr>
            <a:spLocks noGrp="1"/>
          </p:cNvSpPr>
          <p:nvPr>
            <p:ph type="sldNum" sz="quarter" idx="5"/>
          </p:nvPr>
        </p:nvSpPr>
        <p:spPr/>
        <p:txBody>
          <a:bodyPr/>
          <a:lstStyle/>
          <a:p>
            <a:fld id="{918F609D-D317-4949-A6FD-A7490946CBBE}" type="slidenum">
              <a:rPr lang="en-US" smtClean="0"/>
              <a:t>24</a:t>
            </a:fld>
            <a:endParaRPr lang="en-US"/>
          </a:p>
        </p:txBody>
      </p:sp>
    </p:spTree>
    <p:extLst>
      <p:ext uri="{BB962C8B-B14F-4D97-AF65-F5344CB8AC3E}">
        <p14:creationId xmlns:p14="http://schemas.microsoft.com/office/powerpoint/2010/main" val="577607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F6E63-C056-47DF-899A-B02886D44E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4AED1-CF5B-A0D1-E021-D5F5115F85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43331F-C082-BE71-C4AF-8AB0224235C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9EB8311-5DDF-DA9F-363F-87ED315F1B08}"/>
              </a:ext>
            </a:extLst>
          </p:cNvPr>
          <p:cNvSpPr>
            <a:spLocks noGrp="1"/>
          </p:cNvSpPr>
          <p:nvPr>
            <p:ph type="sldNum" sz="quarter" idx="5"/>
          </p:nvPr>
        </p:nvSpPr>
        <p:spPr/>
        <p:txBody>
          <a:bodyPr/>
          <a:lstStyle/>
          <a:p>
            <a:fld id="{918F609D-D317-4949-A6FD-A7490946CBBE}" type="slidenum">
              <a:rPr lang="en-US" smtClean="0"/>
              <a:t>25</a:t>
            </a:fld>
            <a:endParaRPr lang="en-US"/>
          </a:p>
        </p:txBody>
      </p:sp>
    </p:spTree>
    <p:extLst>
      <p:ext uri="{BB962C8B-B14F-4D97-AF65-F5344CB8AC3E}">
        <p14:creationId xmlns:p14="http://schemas.microsoft.com/office/powerpoint/2010/main" val="2225651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2457E-CD86-8C7E-64FB-D9123F7EED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7845B6-5D6B-4A72-DE3E-1631999C6F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A125E0-9465-4909-4515-A70660CD12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BA5FFBE-DF26-DDB1-CA10-1A878AD2EFB3}"/>
              </a:ext>
            </a:extLst>
          </p:cNvPr>
          <p:cNvSpPr>
            <a:spLocks noGrp="1"/>
          </p:cNvSpPr>
          <p:nvPr>
            <p:ph type="sldNum" sz="quarter" idx="5"/>
          </p:nvPr>
        </p:nvSpPr>
        <p:spPr/>
        <p:txBody>
          <a:bodyPr/>
          <a:lstStyle/>
          <a:p>
            <a:fld id="{918F609D-D317-4949-A6FD-A7490946CBBE}" type="slidenum">
              <a:rPr lang="en-US" smtClean="0"/>
              <a:t>26</a:t>
            </a:fld>
            <a:endParaRPr lang="en-US"/>
          </a:p>
        </p:txBody>
      </p:sp>
    </p:spTree>
    <p:extLst>
      <p:ext uri="{BB962C8B-B14F-4D97-AF65-F5344CB8AC3E}">
        <p14:creationId xmlns:p14="http://schemas.microsoft.com/office/powerpoint/2010/main" val="9106589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100" dirty="0"/>
              <a:t>The Dietary Guidelines for Americans, 2020-2025 was released on December 29, 2020. </a:t>
            </a:r>
            <a:endParaRPr dirty="0"/>
          </a:p>
          <a:p>
            <a:pPr marL="457200" marR="0" lvl="0" indent="-228600" algn="l" rtl="0">
              <a:lnSpc>
                <a:spcPct val="100000"/>
              </a:lnSpc>
              <a:spcBef>
                <a:spcPts val="0"/>
              </a:spcBef>
              <a:spcAft>
                <a:spcPts val="0"/>
              </a:spcAft>
              <a:buClr>
                <a:srgbClr val="000000"/>
              </a:buClr>
              <a:buSzPts val="1100"/>
              <a:buFont typeface="Arial"/>
              <a:buNone/>
            </a:pPr>
            <a:endParaRPr sz="1100" dirty="0"/>
          </a:p>
          <a:p>
            <a:pPr marL="457200" marR="0" lvl="0" indent="-298450" algn="l" rtl="0">
              <a:lnSpc>
                <a:spcPct val="100000"/>
              </a:lnSpc>
              <a:spcBef>
                <a:spcPts val="0"/>
              </a:spcBef>
              <a:spcAft>
                <a:spcPts val="0"/>
              </a:spcAft>
              <a:buClr>
                <a:srgbClr val="000000"/>
              </a:buClr>
              <a:buSzPts val="1100"/>
              <a:buFont typeface="Arial"/>
              <a:buChar char="●"/>
            </a:pPr>
            <a:r>
              <a:rPr lang="en-US" sz="1100" dirty="0"/>
              <a:t>Policy makers for the school meal programs uses the information and research found in the DGA to update the regulations and nutrient standards. It is important to understand the findings for DGA because this helps us better understand why school meals are required to meet certain criteria.</a:t>
            </a:r>
            <a:endParaRPr dirty="0"/>
          </a:p>
        </p:txBody>
      </p:sp>
      <p:sp>
        <p:nvSpPr>
          <p:cNvPr id="359" name="Google Shape;359;p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27</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1450" lvl="0" indent="-171450" algn="l" rtl="0">
              <a:lnSpc>
                <a:spcPct val="100000"/>
              </a:lnSpc>
              <a:spcBef>
                <a:spcPts val="0"/>
              </a:spcBef>
              <a:spcAft>
                <a:spcPts val="0"/>
              </a:spcAft>
              <a:buSzPts val="1100"/>
              <a:buFont typeface="Arial"/>
              <a:buChar char="•"/>
            </a:pPr>
            <a:r>
              <a:rPr lang="en-US" sz="1200" b="0" i="0" u="none" strike="noStrike" dirty="0">
                <a:solidFill>
                  <a:schemeClr val="dk1"/>
                </a:solidFill>
                <a:latin typeface="Arial"/>
                <a:ea typeface="Arial"/>
                <a:cs typeface="Arial"/>
                <a:sym typeface="Arial"/>
              </a:rPr>
              <a:t>The U.S. Departments of Agriculture (USDA) and of Health and Human Services (HHS) update the </a:t>
            </a:r>
            <a:r>
              <a:rPr lang="en-US" sz="1200" b="0" i="1" u="none" strike="noStrike" dirty="0">
                <a:solidFill>
                  <a:schemeClr val="dk1"/>
                </a:solidFill>
                <a:latin typeface="Arial"/>
                <a:ea typeface="Arial"/>
                <a:cs typeface="Arial"/>
                <a:sym typeface="Arial"/>
              </a:rPr>
              <a:t>Dietary Guidelines </a:t>
            </a:r>
            <a:r>
              <a:rPr lang="en-US" sz="1200" b="0" i="0" u="none" strike="noStrike" dirty="0">
                <a:solidFill>
                  <a:schemeClr val="dk1"/>
                </a:solidFill>
                <a:latin typeface="Arial"/>
                <a:ea typeface="Arial"/>
                <a:cs typeface="Arial"/>
                <a:sym typeface="Arial"/>
              </a:rPr>
              <a:t>at least every 5 years, based on the current science.</a:t>
            </a:r>
            <a:endParaRPr dirty="0"/>
          </a:p>
          <a:p>
            <a:pPr marL="171450" lvl="0" indent="-171450" algn="l" rtl="0">
              <a:lnSpc>
                <a:spcPct val="100000"/>
              </a:lnSpc>
              <a:spcBef>
                <a:spcPts val="0"/>
              </a:spcBef>
              <a:spcAft>
                <a:spcPts val="0"/>
              </a:spcAft>
              <a:buSzPts val="1100"/>
              <a:buFont typeface="Arial"/>
              <a:buChar char="•"/>
            </a:pPr>
            <a:r>
              <a:rPr lang="en-US" dirty="0"/>
              <a:t>A fundamental premise of the </a:t>
            </a:r>
            <a:r>
              <a:rPr lang="en-US" i="1" dirty="0"/>
              <a:t>Dietary Guidelines </a:t>
            </a:r>
            <a:r>
              <a:rPr lang="en-US" dirty="0"/>
              <a:t>is that everyone, no matter their age, race, or ethnicity, economic circumstances, or health status, can benefit from shifting food and beverage choices to better support healthy dietary patterns.</a:t>
            </a:r>
            <a:endParaRPr dirty="0"/>
          </a:p>
          <a:p>
            <a:pPr marL="171450" lvl="0" indent="-171450" algn="l" rtl="0">
              <a:lnSpc>
                <a:spcPct val="100000"/>
              </a:lnSpc>
              <a:spcBef>
                <a:spcPts val="0"/>
              </a:spcBef>
              <a:spcAft>
                <a:spcPts val="0"/>
              </a:spcAft>
              <a:buSzPts val="1100"/>
              <a:buFont typeface="Arial"/>
              <a:buChar char="•"/>
            </a:pPr>
            <a:r>
              <a:rPr lang="en-US" sz="1200" b="0" i="0" u="none" strike="noStrike" dirty="0">
                <a:solidFill>
                  <a:schemeClr val="dk1"/>
                </a:solidFill>
                <a:latin typeface="Arial"/>
                <a:ea typeface="Arial"/>
                <a:cs typeface="Arial"/>
                <a:sym typeface="Arial"/>
              </a:rPr>
              <a:t>Although many recommendations have remained relatively consistent over time, the </a:t>
            </a:r>
            <a:r>
              <a:rPr lang="en-US" sz="1200" b="0" i="1" u="none" strike="noStrike" dirty="0">
                <a:solidFill>
                  <a:schemeClr val="dk1"/>
                </a:solidFill>
                <a:latin typeface="Arial"/>
                <a:ea typeface="Arial"/>
                <a:cs typeface="Arial"/>
                <a:sym typeface="Arial"/>
              </a:rPr>
              <a:t>Dietary Guidelines </a:t>
            </a:r>
            <a:r>
              <a:rPr lang="en-US" sz="1200" b="0" i="0" u="none" strike="noStrike" dirty="0">
                <a:solidFill>
                  <a:schemeClr val="dk1"/>
                </a:solidFill>
                <a:latin typeface="Arial"/>
                <a:ea typeface="Arial"/>
                <a:cs typeface="Arial"/>
                <a:sym typeface="Arial"/>
              </a:rPr>
              <a:t>also has evolved as scientific knowledge has grown. The </a:t>
            </a:r>
            <a:r>
              <a:rPr lang="en-US" sz="1200" b="0" i="1" u="none" strike="noStrike" dirty="0">
                <a:solidFill>
                  <a:schemeClr val="dk1"/>
                </a:solidFill>
                <a:latin typeface="Arial"/>
                <a:ea typeface="Arial"/>
                <a:cs typeface="Arial"/>
                <a:sym typeface="Arial"/>
              </a:rPr>
              <a:t>2020-2025 Dietary Guidelines for Americans </a:t>
            </a:r>
            <a:r>
              <a:rPr lang="en-US" sz="1200" b="0" i="0" u="none" strike="noStrike" dirty="0">
                <a:solidFill>
                  <a:schemeClr val="dk1"/>
                </a:solidFill>
                <a:latin typeface="Arial"/>
                <a:ea typeface="Arial"/>
                <a:cs typeface="Arial"/>
                <a:sym typeface="Arial"/>
              </a:rPr>
              <a:t>reflects this in three important ways.</a:t>
            </a:r>
            <a:endParaRPr dirty="0"/>
          </a:p>
          <a:p>
            <a:pPr marL="685800" lvl="1" indent="-228600" algn="l" rtl="0">
              <a:lnSpc>
                <a:spcPct val="100000"/>
              </a:lnSpc>
              <a:spcBef>
                <a:spcPts val="0"/>
              </a:spcBef>
              <a:spcAft>
                <a:spcPts val="0"/>
              </a:spcAft>
              <a:buSzPts val="1100"/>
              <a:buFont typeface="Arial"/>
              <a:buAutoNum type="arabicPeriod"/>
            </a:pPr>
            <a:r>
              <a:rPr lang="en-US" sz="1200" b="0" i="0" u="none" strike="noStrike" dirty="0">
                <a:solidFill>
                  <a:schemeClr val="dk1"/>
                </a:solidFill>
                <a:latin typeface="Arial"/>
                <a:ea typeface="Arial"/>
                <a:cs typeface="Arial"/>
                <a:sym typeface="Arial"/>
              </a:rPr>
              <a:t>The first is its recognition that diet-related chronic diseases, such as cardiovascular disease, type 2 diabetes, obesity, and some types of cancer, are very prevalent among Americans and pose a major public health problem. </a:t>
            </a:r>
            <a:endParaRPr dirty="0"/>
          </a:p>
          <a:p>
            <a:pPr marL="685800" lvl="1" indent="-228600" algn="l" rtl="0">
              <a:lnSpc>
                <a:spcPct val="100000"/>
              </a:lnSpc>
              <a:spcBef>
                <a:spcPts val="0"/>
              </a:spcBef>
              <a:spcAft>
                <a:spcPts val="0"/>
              </a:spcAft>
              <a:buSzPts val="1100"/>
              <a:buFont typeface="Arial"/>
              <a:buAutoNum type="arabicPeriod"/>
            </a:pPr>
            <a:r>
              <a:rPr lang="en-US" sz="1200" b="0" i="0" u="none" strike="noStrike" dirty="0">
                <a:solidFill>
                  <a:schemeClr val="dk1"/>
                </a:solidFill>
                <a:latin typeface="Arial"/>
                <a:ea typeface="Arial"/>
                <a:cs typeface="Arial"/>
                <a:sym typeface="Arial"/>
              </a:rPr>
              <a:t>The second is its focus on dietary patterns. Researchers and public health experts understand that nutrients and foods are not consumed in isolation. Rather, people consume them in various combinations over time—a dietary pattern—and these foods and beverages act synergistically to affect health. The </a:t>
            </a:r>
            <a:r>
              <a:rPr lang="en-US" sz="1200" b="0" i="1" u="none" strike="noStrike" dirty="0">
                <a:solidFill>
                  <a:schemeClr val="dk1"/>
                </a:solidFill>
                <a:latin typeface="Arial"/>
                <a:ea typeface="Arial"/>
                <a:cs typeface="Arial"/>
                <a:sym typeface="Arial"/>
              </a:rPr>
              <a:t>2020-2025 Dietary Guidelines </a:t>
            </a:r>
            <a:r>
              <a:rPr lang="en-US" sz="1200" b="0" i="0" u="none" strike="noStrike" dirty="0">
                <a:solidFill>
                  <a:schemeClr val="dk1"/>
                </a:solidFill>
                <a:latin typeface="Arial"/>
                <a:ea typeface="Arial"/>
                <a:cs typeface="Arial"/>
                <a:sym typeface="Arial"/>
              </a:rPr>
              <a:t>carries forward this emphasis on the importance of a healthy dietary pattern as a whole— rather than on individual nutrients, foods, or food groups in isolation.</a:t>
            </a:r>
            <a:endParaRPr dirty="0"/>
          </a:p>
          <a:p>
            <a:pPr marL="685800" lvl="1" indent="-228600" algn="l" rtl="0">
              <a:lnSpc>
                <a:spcPct val="100000"/>
              </a:lnSpc>
              <a:spcBef>
                <a:spcPts val="0"/>
              </a:spcBef>
              <a:spcAft>
                <a:spcPts val="0"/>
              </a:spcAft>
              <a:buSzPts val="1100"/>
              <a:buFont typeface="Arial"/>
              <a:buAutoNum type="arabicPeriod"/>
            </a:pPr>
            <a:r>
              <a:rPr lang="en-US" sz="1200" b="0" i="0" u="none" strike="noStrike" dirty="0">
                <a:solidFill>
                  <a:schemeClr val="dk1"/>
                </a:solidFill>
                <a:latin typeface="Arial"/>
                <a:ea typeface="Arial"/>
                <a:cs typeface="Arial"/>
                <a:sym typeface="Arial"/>
              </a:rPr>
              <a:t>The third is its focus on a lifespan approach. This edition of the </a:t>
            </a:r>
            <a:r>
              <a:rPr lang="en-US" sz="1200" b="0" i="1" u="none" strike="noStrike" dirty="0">
                <a:solidFill>
                  <a:schemeClr val="dk1"/>
                </a:solidFill>
                <a:latin typeface="Arial"/>
                <a:ea typeface="Arial"/>
                <a:cs typeface="Arial"/>
                <a:sym typeface="Arial"/>
              </a:rPr>
              <a:t>Dietary Guidelines </a:t>
            </a:r>
            <a:r>
              <a:rPr lang="en-US" sz="1200" b="0" i="0" u="none" strike="noStrike" dirty="0">
                <a:solidFill>
                  <a:schemeClr val="dk1"/>
                </a:solidFill>
                <a:latin typeface="Arial"/>
                <a:ea typeface="Arial"/>
                <a:cs typeface="Arial"/>
                <a:sym typeface="Arial"/>
              </a:rPr>
              <a:t>highlights the importance of encouraging healthy dietary patterns at every life stage from infancy through older adulthood. For the first time since the 1985 edition, the </a:t>
            </a:r>
            <a:r>
              <a:rPr lang="en-US" sz="1200" b="0" i="1" u="none" strike="noStrike" dirty="0">
                <a:solidFill>
                  <a:schemeClr val="dk1"/>
                </a:solidFill>
                <a:latin typeface="Arial"/>
                <a:ea typeface="Arial"/>
                <a:cs typeface="Arial"/>
                <a:sym typeface="Arial"/>
              </a:rPr>
              <a:t>2020- 2025 Dietary Guidelines </a:t>
            </a:r>
            <a:r>
              <a:rPr lang="en-US" sz="1200" b="0" i="0" u="none" strike="noStrike" dirty="0">
                <a:solidFill>
                  <a:schemeClr val="dk1"/>
                </a:solidFill>
                <a:latin typeface="Arial"/>
                <a:ea typeface="Arial"/>
                <a:cs typeface="Arial"/>
                <a:sym typeface="Arial"/>
              </a:rPr>
              <a:t>includes recommendations for healthy dietary patterns for infants and toddlers.</a:t>
            </a:r>
            <a:endParaRPr dirty="0"/>
          </a:p>
          <a:p>
            <a:pPr marL="457200" marR="0" lvl="0" indent="-228600" algn="l" rtl="0">
              <a:lnSpc>
                <a:spcPct val="100000"/>
              </a:lnSpc>
              <a:spcBef>
                <a:spcPts val="0"/>
              </a:spcBef>
              <a:spcAft>
                <a:spcPts val="0"/>
              </a:spcAft>
              <a:buClr>
                <a:srgbClr val="000000"/>
              </a:buClr>
              <a:buSzPts val="1100"/>
              <a:buFont typeface="Arial"/>
              <a:buNone/>
            </a:pPr>
            <a:endParaRPr dirty="0"/>
          </a:p>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364" name="Google Shape;364;p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28</a:t>
            </a:fld>
            <a:endParaRPr sz="1200" b="0" i="0" u="none" strike="noStrike" cap="none" dirty="0">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9" name="Google Shape;36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1450" marR="0" lvl="0" indent="-171450" algn="l" rtl="0">
              <a:lnSpc>
                <a:spcPct val="100000"/>
              </a:lnSpc>
              <a:spcBef>
                <a:spcPts val="0"/>
              </a:spcBef>
              <a:spcAft>
                <a:spcPts val="0"/>
              </a:spcAft>
              <a:buClr>
                <a:srgbClr val="000000"/>
              </a:buClr>
              <a:buSzPts val="1100"/>
              <a:buFont typeface="Arial"/>
              <a:buChar char="•"/>
            </a:pPr>
            <a:r>
              <a:rPr lang="en-US" dirty="0"/>
              <a:t>The </a:t>
            </a:r>
            <a:r>
              <a:rPr lang="en-US" i="1" dirty="0"/>
              <a:t>Dietary Guidelines </a:t>
            </a:r>
            <a:r>
              <a:rPr lang="en-US" dirty="0"/>
              <a:t>is an important part of a complex, multifaceted approach to promote health and reduce chronic disease risk. </a:t>
            </a:r>
            <a:endParaRPr dirty="0"/>
          </a:p>
          <a:p>
            <a:pPr marL="171450" marR="0" lvl="0" indent="-171450" algn="l" rtl="0">
              <a:lnSpc>
                <a:spcPct val="100000"/>
              </a:lnSpc>
              <a:spcBef>
                <a:spcPts val="0"/>
              </a:spcBef>
              <a:spcAft>
                <a:spcPts val="0"/>
              </a:spcAft>
              <a:buClr>
                <a:srgbClr val="000000"/>
              </a:buClr>
              <a:buSzPts val="1100"/>
              <a:buFont typeface="Arial"/>
              <a:buChar char="•"/>
            </a:pPr>
            <a:r>
              <a:rPr lang="en-US" dirty="0"/>
              <a:t>An important audience is health professionals who work with the general public to help them consume a healthy and nutritionally adequate diet. </a:t>
            </a:r>
            <a:endParaRPr dirty="0"/>
          </a:p>
          <a:p>
            <a:pPr marL="171450" marR="0" lvl="0" indent="-171450" algn="l" rtl="0">
              <a:lnSpc>
                <a:spcPct val="100000"/>
              </a:lnSpc>
              <a:spcBef>
                <a:spcPts val="0"/>
              </a:spcBef>
              <a:spcAft>
                <a:spcPts val="0"/>
              </a:spcAft>
              <a:buClr>
                <a:srgbClr val="000000"/>
              </a:buClr>
              <a:buSzPts val="1100"/>
              <a:buFont typeface="Arial"/>
              <a:buChar char="•"/>
            </a:pPr>
            <a:r>
              <a:rPr lang="en-US" dirty="0"/>
              <a:t>Comprehensive, coordinated strategies built on the science-based foundation of the </a:t>
            </a:r>
            <a:r>
              <a:rPr lang="en-US" i="1" dirty="0"/>
              <a:t>Dietary Guidelines</a:t>
            </a:r>
            <a:r>
              <a:rPr lang="en-US" dirty="0"/>
              <a:t>—and a commitment to drive these strategies over time across sectors and settings—can help all Americans consume healthy dietary patterns, achieve and maintain good health, and reduce the risk of chronic diseases.</a:t>
            </a:r>
            <a:endParaRPr dirty="0"/>
          </a:p>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370" name="Google Shape;370;p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29</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3</a:t>
            </a:fld>
            <a:endParaRPr lang="en-US"/>
          </a:p>
        </p:txBody>
      </p:sp>
    </p:spTree>
    <p:extLst>
      <p:ext uri="{BB962C8B-B14F-4D97-AF65-F5344CB8AC3E}">
        <p14:creationId xmlns:p14="http://schemas.microsoft.com/office/powerpoint/2010/main" val="29551462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6" name="Google Shape;37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dirty="0">
                <a:solidFill>
                  <a:schemeClr val="dk1"/>
                </a:solidFill>
                <a:latin typeface="Arial"/>
                <a:ea typeface="Arial"/>
                <a:cs typeface="Arial"/>
                <a:sym typeface="Arial"/>
              </a:rPr>
              <a:t>There are four overarching guidelines. The Guidelines have supporting Key Recommendations that explain how they can be met. The Guidelines and their Key Recommendations are presented in more detail on the following slides. </a:t>
            </a:r>
            <a:endParaRPr dirty="0"/>
          </a:p>
        </p:txBody>
      </p:sp>
      <p:sp>
        <p:nvSpPr>
          <p:cNvPr id="377" name="Google Shape;377;p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30</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2" name="Google Shape;40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The science supporting the </a:t>
            </a:r>
            <a:r>
              <a:rPr lang="en-US" sz="1200" b="0" i="1" u="none" strike="noStrike" dirty="0">
                <a:solidFill>
                  <a:schemeClr val="dk1"/>
                </a:solidFill>
                <a:latin typeface="Arial"/>
                <a:ea typeface="Arial"/>
                <a:cs typeface="Arial"/>
                <a:sym typeface="Arial"/>
              </a:rPr>
              <a:t>Dietary Guidelines </a:t>
            </a:r>
            <a:r>
              <a:rPr lang="en-US" sz="1200" b="0" i="0" u="none" strike="noStrike" dirty="0">
                <a:solidFill>
                  <a:schemeClr val="dk1"/>
                </a:solidFill>
                <a:latin typeface="Arial"/>
                <a:ea typeface="Arial"/>
                <a:cs typeface="Arial"/>
                <a:sym typeface="Arial"/>
              </a:rPr>
              <a:t>is extensively documented in the </a:t>
            </a:r>
            <a:r>
              <a:rPr lang="en-US" sz="1200" b="0" i="1" u="none" strike="noStrike" dirty="0">
                <a:solidFill>
                  <a:schemeClr val="dk1"/>
                </a:solidFill>
                <a:latin typeface="Arial"/>
                <a:ea typeface="Arial"/>
                <a:cs typeface="Arial"/>
                <a:sym typeface="Arial"/>
              </a:rPr>
              <a:t>Scientific Report of the 2020 Dietary Guidelines Advisory Committee</a:t>
            </a:r>
            <a:r>
              <a:rPr lang="en-US" sz="1200" b="0" i="0" u="none" strike="noStrike" dirty="0">
                <a:solidFill>
                  <a:schemeClr val="dk1"/>
                </a:solidFill>
                <a:latin typeface="Arial"/>
                <a:ea typeface="Arial"/>
                <a:cs typeface="Arial"/>
                <a:sym typeface="Arial"/>
              </a:rPr>
              <a:t>, which is available at DietaryGuidelines.gov. The report examined the science on key topics related to diet and health, and the figure on this slide shows outcomes with Strong or Moderate evidence. </a:t>
            </a:r>
            <a:endParaRPr dirty="0"/>
          </a:p>
        </p:txBody>
      </p:sp>
      <p:sp>
        <p:nvSpPr>
          <p:cNvPr id="403" name="Google Shape;403;p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31</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dirty="0"/>
              <a:t>In addition to the Guidelines and Key Recommendations, Chapter 1 provides several dietary principles to help inform decisions about nutrient-dense food and beverage choices to achieve a healthy dietary pattern.</a:t>
            </a:r>
            <a:endParaRPr dirty="0"/>
          </a:p>
        </p:txBody>
      </p:sp>
      <p:sp>
        <p:nvSpPr>
          <p:cNvPr id="419" name="Google Shape;419;p8: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32</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8" name="Google Shape;42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dirty="0">
                <a:solidFill>
                  <a:schemeClr val="dk1"/>
                </a:solidFill>
                <a:latin typeface="Arial"/>
                <a:ea typeface="Arial"/>
                <a:cs typeface="Arial"/>
                <a:sym typeface="Arial"/>
              </a:rPr>
              <a:t>The importance of healthy dietary patterns for health promotion and disease prevention is a focus of </a:t>
            </a:r>
            <a:r>
              <a:rPr lang="en-US" sz="1200" i="1" dirty="0">
                <a:solidFill>
                  <a:schemeClr val="dk1"/>
                </a:solidFill>
                <a:latin typeface="Arial"/>
                <a:ea typeface="Arial"/>
                <a:cs typeface="Arial"/>
                <a:sym typeface="Arial"/>
              </a:rPr>
              <a:t>Dietary Guidelines for Americans, 2020-2025</a:t>
            </a:r>
            <a:r>
              <a:rPr lang="en-US" sz="1200" dirty="0">
                <a:solidFill>
                  <a:schemeClr val="dk1"/>
                </a:solidFill>
                <a:latin typeface="Arial"/>
                <a:ea typeface="Arial"/>
                <a:cs typeface="Arial"/>
                <a:sym typeface="Arial"/>
              </a:rPr>
              <a:t>. </a:t>
            </a:r>
            <a:endParaRPr dirty="0"/>
          </a:p>
          <a:p>
            <a:pPr marL="457200" marR="0" lvl="0" indent="-228600" algn="l" rtl="0">
              <a:lnSpc>
                <a:spcPct val="100000"/>
              </a:lnSpc>
              <a:spcBef>
                <a:spcPts val="0"/>
              </a:spcBef>
              <a:spcAft>
                <a:spcPts val="0"/>
              </a:spcAft>
              <a:buClr>
                <a:srgbClr val="000000"/>
              </a:buClr>
              <a:buSzPts val="1100"/>
              <a:buFont typeface="Arial"/>
              <a:buNone/>
            </a:pPr>
            <a:endParaRPr sz="1200"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dirty="0">
                <a:solidFill>
                  <a:schemeClr val="dk1"/>
                </a:solidFill>
                <a:latin typeface="Arial"/>
                <a:ea typeface="Arial"/>
                <a:cs typeface="Arial"/>
                <a:sym typeface="Arial"/>
              </a:rPr>
              <a:t>A dietary pattern is the </a:t>
            </a:r>
            <a:r>
              <a:rPr lang="en-US" sz="1200" dirty="0"/>
              <a:t>totality of what individuals habitually eat and drink – the combination of foods and beverages consumed over time – and </a:t>
            </a:r>
            <a:r>
              <a:rPr lang="en-US" sz="1200" dirty="0">
                <a:solidFill>
                  <a:schemeClr val="dk1"/>
                </a:solidFill>
                <a:latin typeface="Arial"/>
                <a:ea typeface="Arial"/>
                <a:cs typeface="Arial"/>
                <a:sym typeface="Arial"/>
              </a:rPr>
              <a:t>science shows that these foods and beverages act synergistically to affect health. As a result, the dietary pattern may better predict overall health status and disease risk than individual foods or nutrients</a:t>
            </a:r>
            <a:endParaRPr dirty="0"/>
          </a:p>
          <a:p>
            <a:pPr marL="457200" marR="0" lvl="0" indent="-228600" algn="l" rtl="0">
              <a:lnSpc>
                <a:spcPct val="100000"/>
              </a:lnSpc>
              <a:spcBef>
                <a:spcPts val="0"/>
              </a:spcBef>
              <a:spcAft>
                <a:spcPts val="0"/>
              </a:spcAft>
              <a:buClr>
                <a:srgbClr val="000000"/>
              </a:buClr>
              <a:buSzPts val="1100"/>
              <a:buFont typeface="Arial"/>
              <a:buNone/>
            </a:pPr>
            <a:endParaRPr sz="1200"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A healthy dietary pattern consists of nutrient-dense forms of foods and beverages across all food groups, in recommended amounts, and within calorie limits. </a:t>
            </a:r>
            <a:endParaRPr dirty="0"/>
          </a:p>
          <a:p>
            <a:pPr marL="457200" marR="0" lvl="0" indent="-228600" algn="l" rtl="0">
              <a:lnSpc>
                <a:spcPct val="100000"/>
              </a:lnSpc>
              <a:spcBef>
                <a:spcPts val="0"/>
              </a:spcBef>
              <a:spcAft>
                <a:spcPts val="0"/>
              </a:spcAft>
              <a:buClr>
                <a:srgbClr val="000000"/>
              </a:buClr>
              <a:buSzPts val="1100"/>
              <a:buFont typeface="Arial"/>
              <a:buNone/>
            </a:pPr>
            <a:endParaRPr sz="1200" dirty="0">
              <a:solidFill>
                <a:schemeClr val="dk1"/>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100"/>
              <a:buFont typeface="Arial"/>
              <a:buNone/>
            </a:pPr>
            <a:endParaRPr dirty="0"/>
          </a:p>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429" name="Google Shape;429;p9: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33</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The total number of calories a person needs each day varies depending on a number of factors, namely the person’s age, sex, height, weight, level of physical activity, and pregnancy or lactation status. Due to reductions in basal metabolic rate that occur with aging, calorie needs generally decrease for adults as they age. In addition, a need to lose, maintain, or gain weight affects how many calories should be consumed.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The Dietary Guidelines provides estimates of calorie needs based on the Estimated Energy Requirement (EER) equations established by the National Academies of Sciences, Engineering, and Medicine using reference heights and reference weights for each age-sex group. The best way to evaluate calorie intake, in comparison to calorie needs, is by measuring body weight status. </a:t>
            </a:r>
            <a:endParaRPr b="0" dirty="0"/>
          </a:p>
        </p:txBody>
      </p:sp>
      <p:sp>
        <p:nvSpPr>
          <p:cNvPr id="436" name="Google Shape;436;p10: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34</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2" name="Google Shape;44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dirty="0">
                <a:solidFill>
                  <a:schemeClr val="dk1"/>
                </a:solidFill>
                <a:latin typeface="Arial"/>
                <a:ea typeface="Arial"/>
                <a:cs typeface="Arial"/>
                <a:sym typeface="Arial"/>
              </a:rPr>
              <a:t>The importance of nutrient-dense choices is a theme of the </a:t>
            </a:r>
            <a:r>
              <a:rPr lang="en-US" sz="1200" i="1" dirty="0">
                <a:solidFill>
                  <a:schemeClr val="dk1"/>
                </a:solidFill>
                <a:latin typeface="Arial"/>
                <a:ea typeface="Arial"/>
                <a:cs typeface="Arial"/>
                <a:sym typeface="Arial"/>
              </a:rPr>
              <a:t>Dietary Guidelines for Americans, 2020-2025</a:t>
            </a:r>
            <a:r>
              <a:rPr lang="en-US" sz="1200" dirty="0">
                <a:solidFill>
                  <a:schemeClr val="dk1"/>
                </a:solidFill>
                <a:latin typeface="Arial"/>
                <a:ea typeface="Arial"/>
                <a:cs typeface="Arial"/>
                <a:sym typeface="Arial"/>
              </a:rPr>
              <a:t>. </a:t>
            </a:r>
            <a:r>
              <a:rPr lang="en-US" b="0" dirty="0"/>
              <a:t>Nutrient-dense foods and beverages provide vitamins, minerals, and other health promoting components and have little added sugars, saturated fat, and sodium. </a:t>
            </a:r>
            <a:endParaRPr dirty="0"/>
          </a:p>
          <a:p>
            <a:pPr marL="457200" marR="0" lvl="0" indent="-228600" algn="l" rtl="0">
              <a:lnSpc>
                <a:spcPct val="100000"/>
              </a:lnSpc>
              <a:spcBef>
                <a:spcPts val="0"/>
              </a:spcBef>
              <a:spcAft>
                <a:spcPts val="0"/>
              </a:spcAft>
              <a:buClr>
                <a:srgbClr val="000000"/>
              </a:buClr>
              <a:buSzPts val="1100"/>
              <a:buFont typeface="Arial"/>
              <a:buNone/>
            </a:pPr>
            <a:endParaRPr b="0" dirty="0"/>
          </a:p>
          <a:p>
            <a:pPr marL="457200" marR="0" lvl="0" indent="-298450" algn="l" rtl="0">
              <a:lnSpc>
                <a:spcPct val="100000"/>
              </a:lnSpc>
              <a:spcBef>
                <a:spcPts val="0"/>
              </a:spcBef>
              <a:spcAft>
                <a:spcPts val="0"/>
              </a:spcAft>
              <a:buClr>
                <a:srgbClr val="000000"/>
              </a:buClr>
              <a:buSzPts val="1100"/>
              <a:buFont typeface="Arial"/>
              <a:buChar char="●"/>
            </a:pPr>
            <a:r>
              <a:rPr lang="en-US" b="0" dirty="0"/>
              <a:t>Vegetables, fruits, whole grains, seafood, eggs, beans, peas, and lentils, unsalted nuts and seeds, fat-free and low-fat dairy products, and lean meats and poultry – when prepared with no or little added sugars, saturated fat, and sodium- are nutrient-dense foods.</a:t>
            </a:r>
            <a:endParaRPr b="1" dirty="0"/>
          </a:p>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443" name="Google Shape;443;p1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35</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0" name="Google Shape;45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dirty="0"/>
              <a:t>The third Guideline is to focus on meeting food group needs with nutrient-dense foods and beverages, and stay within calorie limits</a:t>
            </a:r>
            <a:endParaRPr dirty="0"/>
          </a:p>
          <a:p>
            <a:pPr marL="457200" marR="0" lvl="0" indent="-228600" algn="l" rtl="0">
              <a:lnSpc>
                <a:spcPct val="100000"/>
              </a:lnSpc>
              <a:spcBef>
                <a:spcPts val="0"/>
              </a:spcBef>
              <a:spcAft>
                <a:spcPts val="0"/>
              </a:spcAft>
              <a:buClr>
                <a:srgbClr val="000000"/>
              </a:buClr>
              <a:buSzPts val="1100"/>
              <a:buFont typeface="Arial"/>
              <a:buNone/>
            </a:pPr>
            <a:endParaRPr dirty="0"/>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The </a:t>
            </a:r>
            <a:r>
              <a:rPr lang="en-US" sz="1200" b="0" i="1" u="none" strike="noStrike" dirty="0">
                <a:solidFill>
                  <a:schemeClr val="dk1"/>
                </a:solidFill>
                <a:latin typeface="Arial"/>
                <a:ea typeface="Arial"/>
                <a:cs typeface="Arial"/>
                <a:sym typeface="Arial"/>
              </a:rPr>
              <a:t>Dietary Guidelines </a:t>
            </a:r>
            <a:r>
              <a:rPr lang="en-US" sz="1200" b="0" i="0" u="none" strike="noStrike" dirty="0">
                <a:solidFill>
                  <a:schemeClr val="dk1"/>
                </a:solidFill>
                <a:latin typeface="Arial"/>
                <a:ea typeface="Arial"/>
                <a:cs typeface="Arial"/>
                <a:sym typeface="Arial"/>
              </a:rPr>
              <a:t>include recommendations for food groups—vegetables, fruits, grains, dairy, and protein foods— eaten at an appropriate calorie level and in forms with limited amounts of added sugars, saturated fat, and sodium. Science shows that these same core elements of a healthy dietary pattern are consistent across each life stage. </a:t>
            </a:r>
            <a:endParaRPr dirty="0"/>
          </a:p>
        </p:txBody>
      </p:sp>
      <p:sp>
        <p:nvSpPr>
          <p:cNvPr id="451" name="Google Shape;451;p1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36</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8" name="Google Shape;458;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Most Americans have substantial room for improvement when it comes to food group intake. </a:t>
            </a:r>
            <a:r>
              <a:rPr lang="en-US" sz="1200" i="0" dirty="0">
                <a:solidFill>
                  <a:schemeClr val="dk1"/>
                </a:solidFill>
                <a:latin typeface="Arial"/>
                <a:ea typeface="Arial"/>
                <a:cs typeface="Arial"/>
                <a:sym typeface="Arial"/>
              </a:rPr>
              <a:t>The Bar Chart shows on average 80 percent or more of the population ages 1 year and older have intakes below recommendations for vegetables, fruit, and dairy. For grains, most of the population meets or exceeds refined grain recommendations while falling below recommendations for whole grains. More than 50 percent of the population meets or exceeds recommendations for total protein foods, but most do not meet recommendations for the subgroups of seafood and nuts, seeds, and soy products.</a:t>
            </a:r>
            <a:endParaRPr dirty="0"/>
          </a:p>
        </p:txBody>
      </p:sp>
      <p:sp>
        <p:nvSpPr>
          <p:cNvPr id="459" name="Google Shape;459;p1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37</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7" name="Google Shape;46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dirty="0"/>
              <a:t>The following slides provide details about each food group and can be deleted for shorter presentations. </a:t>
            </a:r>
            <a:endParaRPr dirty="0"/>
          </a:p>
        </p:txBody>
      </p:sp>
      <p:sp>
        <p:nvSpPr>
          <p:cNvPr id="468" name="Google Shape;468;p1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38</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79" name="Google Shape;479;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CA454-DA0B-BDE9-7551-5B98866986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837281-98F9-CDF0-E86D-9124148986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FE645D-F7D6-D71F-D028-70B2A876CE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96A893-6DFD-4FB5-3F92-D4880D2722F5}"/>
              </a:ext>
            </a:extLst>
          </p:cNvPr>
          <p:cNvSpPr>
            <a:spLocks noGrp="1"/>
          </p:cNvSpPr>
          <p:nvPr>
            <p:ph type="sldNum" sz="quarter" idx="5"/>
          </p:nvPr>
        </p:nvSpPr>
        <p:spPr/>
        <p:txBody>
          <a:bodyPr/>
          <a:lstStyle/>
          <a:p>
            <a:fld id="{918F609D-D317-4949-A6FD-A7490946CBBE}" type="slidenum">
              <a:rPr lang="en-US" smtClean="0"/>
              <a:t>4</a:t>
            </a:fld>
            <a:endParaRPr lang="en-US"/>
          </a:p>
        </p:txBody>
      </p:sp>
    </p:spTree>
    <p:extLst>
      <p:ext uri="{BB962C8B-B14F-4D97-AF65-F5344CB8AC3E}">
        <p14:creationId xmlns:p14="http://schemas.microsoft.com/office/powerpoint/2010/main" val="23356027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87" name="Google Shape;487;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5" name="Google Shape;495;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496" name="Google Shape;496;p2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41</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4" name="Google Shape;504;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dirty="0"/>
              <a:t>For more information about best sources of seafood see:https://www.epa.gov/fish-tech/epa-fda-advice-about-eating-fish-and-shellfish#:~:text=EPA%20and%20FDA%20provide%20advice%20on%20eating%20fish,the%20risk%20of%20heart%20disease-related%20deaths%20and%20obesity.</a:t>
            </a:r>
            <a:endParaRPr dirty="0"/>
          </a:p>
        </p:txBody>
      </p:sp>
      <p:sp>
        <p:nvSpPr>
          <p:cNvPr id="505" name="Google Shape;505;p2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42</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5" name="Google Shape;515;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
        <p:nvSpPr>
          <p:cNvPr id="516" name="Google Shape;516;p27: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43</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6" name="Google Shape;526;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dirty="0"/>
              <a:t>Dietary patterns include both foods and beverages. </a:t>
            </a:r>
            <a:r>
              <a:rPr lang="en-US" sz="1200" b="0" i="0" u="none" strike="noStrike" dirty="0">
                <a:solidFill>
                  <a:schemeClr val="dk1"/>
                </a:solidFill>
                <a:latin typeface="Arial"/>
                <a:ea typeface="Arial"/>
                <a:cs typeface="Arial"/>
                <a:sym typeface="Arial"/>
              </a:rPr>
              <a:t>When choosing beverages in a healthy dietary pattern, both the calories and nutrients that they provide are important considerations. Beverages that are calorie-free—especially water—or that contribute beneficial nutrients, such as fat-free and low-fat milk and 100% juice, should be the primary beverages consumed. Coffee, tea, and flavored waters also are options, but the most nutrient-dense options for these beverages include little, if any, sweeteners or cream. Sugar-sweetened beverages and alcohol are discussed in greater detail under Guideline 4. </a:t>
            </a:r>
            <a:endParaRPr dirty="0"/>
          </a:p>
        </p:txBody>
      </p:sp>
      <p:sp>
        <p:nvSpPr>
          <p:cNvPr id="527" name="Google Shape;527;p28: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44</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4" name="Google Shape;53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Added sugars account on average for almost 270 calories—or more than 13 percent of total calories—per day in the U.S. population. As shown on this slide, the major sources of added sugars in typical U.S. diets are sugar-sweetened beverages, desserts and sweet snacks, sweetened coffee and tea, and candy. Together, these food categories make up more than half of the intake of all added sugars while contributing very little to food group recommendations.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Individuals have many potential options for reducing the intake of added sugars, including reducing the intake of major sources of added sugars. Strategies include reducing portions, consuming these items less often, and selecting options low in added sugars. </a:t>
            </a:r>
            <a:endParaRPr sz="1200" i="0" dirty="0">
              <a:solidFill>
                <a:schemeClr val="dk1"/>
              </a:solidFill>
              <a:latin typeface="Arial"/>
              <a:ea typeface="Arial"/>
              <a:cs typeface="Arial"/>
              <a:sym typeface="Arial"/>
            </a:endParaRPr>
          </a:p>
        </p:txBody>
      </p:sp>
      <p:sp>
        <p:nvSpPr>
          <p:cNvPr id="535" name="Google Shape;535;p29: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45</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2" name="Google Shape;542;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Current average intakes of saturated fat are 11 percent of calories. Only 23 percent of individuals consume amounts of saturated fat consistent with the limit of less than 10 percent of calories. As shown on this slide, the main sources of saturated fat in the U.S. diet include sandwiches, including burgers, tacos, and burritos; desserts and sweet snacks; and rice, pasta, and other grain-based mixed dishes. Saturated fat is commonly found in higher amounts in high-fat meat, full-fat dairy products (e.g., whole milk, ice cream, cheese), butter, coconut oil, and palm kernel and palm oil.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Strategies to lower saturated fat intake include reducing intakes of dessert and sweet snacks by consuming smaller portion sizes and eating these foods less often. Additional strategies include reading food labels to choose packaged foods lower in saturated fats and choosing lower fat forms of foods and beverages (e.g., fat-free or low-fat milk instead of 2 percent or whole milk; lean rather than fatty cuts of meat). When cooking and purchasing meals, select lean meat and lower fat cheese in place of high-fat meats and regular cheese—or replace them with ingredients with oils, such as nuts, seeds, or avocado. Cook and purchase products made with oils higher in polyunsaturated and monounsaturated fat (e.g., canola, corn, olive, peanut, safflower, soybean, and sunflower) rather than butter, shortening, or coconut or palm oils. </a:t>
            </a:r>
            <a:endParaRPr dirty="0"/>
          </a:p>
        </p:txBody>
      </p:sp>
      <p:sp>
        <p:nvSpPr>
          <p:cNvPr id="543" name="Google Shape;543;p30: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46</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0" name="Google Shape;550;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Average intakes of sodium are high across the U.S. population compared to the CDRRs. Average intakes for those ages 1 and older is 3,393 milligrams per day, with a range of about 2,000 to 5,000 mg per day. Only a small proportion of total sodium intake is from sodium inherent in foods or from salt added in home cooking or at the table. Most sodium consumed in the United States comes from salt added during commercial food processing and preparation, including foods prepared at restaurants.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As this slide illustrates, sodium is found in foods from almost all food categories across the food supply, including mixed dishes such as sandwiches, burgers, and tacos; rice, pasta, and grain dishes; pizza; meat, poultry, and seafood dishes; and soups. Calorie intake is highly associated with sodium intake (i.e., the more foods and beverages people consume, the more sodium they tend to consume).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Because sodium is found in so many foods, multiple strategies should be implemented to reduce sodium intake to the recommended limits. Careful choices are needed in all food groups to reduce intake. Strategies to lower sodium intake include cooking at home more often; using the Nutrition Facts label to choose products with less sodium, reduced sodium, or no-salt-added, etc.; and flavoring foods with herbs and spices instead of salt based on personal and cultural foodways.</a:t>
            </a:r>
            <a:endParaRPr dirty="0"/>
          </a:p>
        </p:txBody>
      </p:sp>
      <p:sp>
        <p:nvSpPr>
          <p:cNvPr id="551" name="Google Shape;551;p31: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47</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8" name="Google Shape;558;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dirty="0"/>
              <a:t>The fourth Guideline is to </a:t>
            </a:r>
            <a:r>
              <a:rPr lang="en-US" sz="1200" dirty="0"/>
              <a:t>limit foods and beverages higher in added sugars, saturated fat, and sodium, and limit alcoholic beverages. </a:t>
            </a:r>
            <a:endParaRPr dirty="0"/>
          </a:p>
        </p:txBody>
      </p:sp>
      <p:sp>
        <p:nvSpPr>
          <p:cNvPr id="559" name="Google Shape;559;p32: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48</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6" name="Google Shape;566;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sz="1200" i="0" dirty="0">
                <a:solidFill>
                  <a:schemeClr val="dk1"/>
                </a:solidFill>
                <a:latin typeface="Arial"/>
                <a:ea typeface="Arial"/>
                <a:cs typeface="Arial"/>
                <a:sym typeface="Arial"/>
              </a:rPr>
              <a:t>The first image is a typical meal and the second image demonstrates improvements to the meal to make it more nutrient-dense. The typical meal contains 1,120 calories and after the more nutrient-dense meal contains 715 calories. Shifts to improve nutrient-density include changing white rice to a smaller portion of brown rice, using reduced sodium black beans, increasing the amount of vegetables, and reducing saturated fat through reduced fat shredded cheese and removing the sour cream. Choosing unsweetened iced tea instead of sweetened tea reduces added sugars in this meal. </a:t>
            </a:r>
            <a:endParaRPr dirty="0"/>
          </a:p>
        </p:txBody>
      </p:sp>
      <p:sp>
        <p:nvSpPr>
          <p:cNvPr id="567" name="Google Shape;567;p45: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49</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5</a:t>
            </a:fld>
            <a:endParaRPr lang="en-US"/>
          </a:p>
        </p:txBody>
      </p:sp>
    </p:spTree>
    <p:extLst>
      <p:ext uri="{BB962C8B-B14F-4D97-AF65-F5344CB8AC3E}">
        <p14:creationId xmlns:p14="http://schemas.microsoft.com/office/powerpoint/2010/main" val="26672151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5" name="Google Shape;575;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Current inadequate intake of nutrient-dense foods and beverages across food groups has resulted in underconsumption of some nutrients and dietary components. Calcium, potassium, dietary fiber, and vitamin D are considered dietary components of public health concern for the general U.S. population because low intakes are associated with health concerns. Additional dietary components that are underconsumed during specific life stages are highlighted in each chapter.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If a healthy dietary pattern is consumed, amounts of calcium, potassium, and dietary fiber can meet recommendations. Individuals should be encouraged to make shifts to increase the intake of vegetables, fruits, beans, whole grains, and dairy to move intakes of these underconsumed dietary components closer to recommendations. In some cases, fortified foods and dietary supplements may be useful in providing one or more nutrients that otherwise may be consumed in less than recommended amounts. </a:t>
            </a:r>
            <a:endParaRPr dirty="0"/>
          </a:p>
          <a:p>
            <a:pPr marL="457200" marR="0" lvl="0" indent="-228600" algn="l" rtl="0">
              <a:lnSpc>
                <a:spcPct val="100000"/>
              </a:lnSpc>
              <a:spcBef>
                <a:spcPts val="0"/>
              </a:spcBef>
              <a:spcAft>
                <a:spcPts val="0"/>
              </a:spcAft>
              <a:buClr>
                <a:srgbClr val="000000"/>
              </a:buClr>
              <a:buSzPts val="1100"/>
              <a:buFont typeface="Arial"/>
              <a:buNone/>
            </a:pPr>
            <a:endParaRPr sz="1200" b="0" i="0" u="none" strike="noStrike" dirty="0">
              <a:solidFill>
                <a:schemeClr val="dk1"/>
              </a:solidFill>
              <a:latin typeface="Arial"/>
              <a:ea typeface="Arial"/>
              <a:cs typeface="Arial"/>
              <a:sym typeface="Arial"/>
            </a:endParaRPr>
          </a:p>
          <a:p>
            <a:pPr marL="457200" marR="0" lvl="0" indent="-298450" algn="l" rtl="0">
              <a:lnSpc>
                <a:spcPct val="100000"/>
              </a:lnSpc>
              <a:spcBef>
                <a:spcPts val="0"/>
              </a:spcBef>
              <a:spcAft>
                <a:spcPts val="0"/>
              </a:spcAft>
              <a:buClr>
                <a:srgbClr val="000000"/>
              </a:buClr>
              <a:buSzPts val="1100"/>
              <a:buFont typeface="Arial"/>
              <a:buChar char="●"/>
            </a:pPr>
            <a:r>
              <a:rPr lang="en-US" sz="1200" b="0" i="0" u="none" strike="noStrike" dirty="0">
                <a:solidFill>
                  <a:schemeClr val="dk1"/>
                </a:solidFill>
                <a:latin typeface="Arial"/>
                <a:ea typeface="Arial"/>
                <a:cs typeface="Arial"/>
                <a:sym typeface="Arial"/>
              </a:rPr>
              <a:t>Vitamin D recommendations are harder to achieve through natural sources from diet alone and would require consuming foods and beverages fortified with vitamin D. In many cases, taking a vitamin D supplement may be appropriate especially when sunlight exposure is limited due to climate or the use of sunscreen. Lists of dietary sources of calcium, potassium, dietary fiber, and vitamin D are available at DietaryGuidelines.gov. </a:t>
            </a:r>
            <a:endParaRPr b="0" u="none" dirty="0"/>
          </a:p>
        </p:txBody>
      </p:sp>
      <p:sp>
        <p:nvSpPr>
          <p:cNvPr id="576" name="Google Shape;576;p46: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51</a:t>
            </a:fld>
            <a:endParaRPr sz="1400" b="0" i="0" u="none" strike="noStrike" cap="none" dirty="0">
              <a:solidFill>
                <a:srgbClr val="000000"/>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C9372-A6F0-6F74-FF96-C3A3A0898B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90DF2F-8C44-EC16-A6BC-69026DA4A4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15E1C4-1D1B-6679-5A59-D1F7626259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68E0DCB-4144-1E4E-A0CC-784AD9D5AACF}"/>
              </a:ext>
            </a:extLst>
          </p:cNvPr>
          <p:cNvSpPr>
            <a:spLocks noGrp="1"/>
          </p:cNvSpPr>
          <p:nvPr>
            <p:ph type="sldNum" sz="quarter" idx="5"/>
          </p:nvPr>
        </p:nvSpPr>
        <p:spPr/>
        <p:txBody>
          <a:bodyPr/>
          <a:lstStyle/>
          <a:p>
            <a:fld id="{918F609D-D317-4949-A6FD-A7490946CBBE}" type="slidenum">
              <a:rPr lang="en-US" smtClean="0"/>
              <a:t>52</a:t>
            </a:fld>
            <a:endParaRPr lang="en-US"/>
          </a:p>
        </p:txBody>
      </p:sp>
    </p:spTree>
    <p:extLst>
      <p:ext uri="{BB962C8B-B14F-4D97-AF65-F5344CB8AC3E}">
        <p14:creationId xmlns:p14="http://schemas.microsoft.com/office/powerpoint/2010/main" val="41253994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F3C5C-51E9-1CF1-2C32-23B12659D8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61DA1F-6B30-F30B-907B-9862ADE0B6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20903F-4265-A3E2-F7B8-30FB4D791A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10EF667-B478-6D88-7301-E9277A7FD8F7}"/>
              </a:ext>
            </a:extLst>
          </p:cNvPr>
          <p:cNvSpPr>
            <a:spLocks noGrp="1"/>
          </p:cNvSpPr>
          <p:nvPr>
            <p:ph type="sldNum" sz="quarter" idx="5"/>
          </p:nvPr>
        </p:nvSpPr>
        <p:spPr/>
        <p:txBody>
          <a:bodyPr/>
          <a:lstStyle/>
          <a:p>
            <a:fld id="{918F609D-D317-4949-A6FD-A7490946CBBE}" type="slidenum">
              <a:rPr lang="en-US" smtClean="0"/>
              <a:t>53</a:t>
            </a:fld>
            <a:endParaRPr lang="en-US"/>
          </a:p>
        </p:txBody>
      </p:sp>
    </p:spTree>
    <p:extLst>
      <p:ext uri="{BB962C8B-B14F-4D97-AF65-F5344CB8AC3E}">
        <p14:creationId xmlns:p14="http://schemas.microsoft.com/office/powerpoint/2010/main" val="28964584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78CA7-62F6-3714-889A-074F15BA54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026C4A-5849-22DF-3632-D7B2681598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828A85-4EAA-87F1-799C-A3FD3650B35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F73D35-E9EB-5220-474D-FA81AA4BBC3F}"/>
              </a:ext>
            </a:extLst>
          </p:cNvPr>
          <p:cNvSpPr>
            <a:spLocks noGrp="1"/>
          </p:cNvSpPr>
          <p:nvPr>
            <p:ph type="sldNum" sz="quarter" idx="5"/>
          </p:nvPr>
        </p:nvSpPr>
        <p:spPr/>
        <p:txBody>
          <a:bodyPr/>
          <a:lstStyle/>
          <a:p>
            <a:fld id="{918F609D-D317-4949-A6FD-A7490946CBBE}" type="slidenum">
              <a:rPr lang="en-US" smtClean="0"/>
              <a:t>54</a:t>
            </a:fld>
            <a:endParaRPr lang="en-US"/>
          </a:p>
        </p:txBody>
      </p:sp>
    </p:spTree>
    <p:extLst>
      <p:ext uri="{BB962C8B-B14F-4D97-AF65-F5344CB8AC3E}">
        <p14:creationId xmlns:p14="http://schemas.microsoft.com/office/powerpoint/2010/main" val="27712785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0D62E-478D-0128-2C7A-FBE92F2B6A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699324-DDC8-0E90-CB58-2F2BC2114C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C3AAAC-8B08-F74C-D4B2-79BA05418F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919DD55-A30A-4A12-57E7-099803CAEB76}"/>
              </a:ext>
            </a:extLst>
          </p:cNvPr>
          <p:cNvSpPr>
            <a:spLocks noGrp="1"/>
          </p:cNvSpPr>
          <p:nvPr>
            <p:ph type="sldNum" sz="quarter" idx="5"/>
          </p:nvPr>
        </p:nvSpPr>
        <p:spPr/>
        <p:txBody>
          <a:bodyPr/>
          <a:lstStyle/>
          <a:p>
            <a:fld id="{918F609D-D317-4949-A6FD-A7490946CBBE}" type="slidenum">
              <a:rPr lang="en-US" smtClean="0"/>
              <a:t>55</a:t>
            </a:fld>
            <a:endParaRPr lang="en-US"/>
          </a:p>
        </p:txBody>
      </p:sp>
    </p:spTree>
    <p:extLst>
      <p:ext uri="{BB962C8B-B14F-4D97-AF65-F5344CB8AC3E}">
        <p14:creationId xmlns:p14="http://schemas.microsoft.com/office/powerpoint/2010/main" val="1091317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E078A-F0A8-CAB7-EC2E-CA6063556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C1CD63-F4E6-49C1-4EA5-8196E1847A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A3213F-968A-7D00-753D-B9B5C0F16CE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744CAF-F7C8-2E94-D739-7C7CD3CC5B12}"/>
              </a:ext>
            </a:extLst>
          </p:cNvPr>
          <p:cNvSpPr>
            <a:spLocks noGrp="1"/>
          </p:cNvSpPr>
          <p:nvPr>
            <p:ph type="sldNum" sz="quarter" idx="5"/>
          </p:nvPr>
        </p:nvSpPr>
        <p:spPr/>
        <p:txBody>
          <a:bodyPr/>
          <a:lstStyle/>
          <a:p>
            <a:fld id="{918F609D-D317-4949-A6FD-A7490946CBBE}" type="slidenum">
              <a:rPr lang="en-US" smtClean="0"/>
              <a:t>56</a:t>
            </a:fld>
            <a:endParaRPr lang="en-US"/>
          </a:p>
        </p:txBody>
      </p:sp>
    </p:spTree>
    <p:extLst>
      <p:ext uri="{BB962C8B-B14F-4D97-AF65-F5344CB8AC3E}">
        <p14:creationId xmlns:p14="http://schemas.microsoft.com/office/powerpoint/2010/main" val="216514271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794DD-8B63-C155-D335-15DF97DBB7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27A282-F484-C4BF-2AF2-3ECC05FB78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5E6A5-4FCE-BABD-2A5E-3D7BC06CB8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072C9E8-B41F-4DCF-3232-11ADAECF262B}"/>
              </a:ext>
            </a:extLst>
          </p:cNvPr>
          <p:cNvSpPr>
            <a:spLocks noGrp="1"/>
          </p:cNvSpPr>
          <p:nvPr>
            <p:ph type="sldNum" sz="quarter" idx="5"/>
          </p:nvPr>
        </p:nvSpPr>
        <p:spPr/>
        <p:txBody>
          <a:bodyPr/>
          <a:lstStyle/>
          <a:p>
            <a:fld id="{918F609D-D317-4949-A6FD-A7490946CBBE}" type="slidenum">
              <a:rPr lang="en-US" smtClean="0"/>
              <a:t>57</a:t>
            </a:fld>
            <a:endParaRPr lang="en-US"/>
          </a:p>
        </p:txBody>
      </p:sp>
    </p:spTree>
    <p:extLst>
      <p:ext uri="{BB962C8B-B14F-4D97-AF65-F5344CB8AC3E}">
        <p14:creationId xmlns:p14="http://schemas.microsoft.com/office/powerpoint/2010/main" val="31074562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6DC11-DE24-DE61-D917-CE093A4D47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89B829-6706-C52C-6E8A-662C6381FE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94D64-A7B2-9004-2D51-D3A1E79F019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B938B5-4316-313C-84C9-68905DDA7B13}"/>
              </a:ext>
            </a:extLst>
          </p:cNvPr>
          <p:cNvSpPr>
            <a:spLocks noGrp="1"/>
          </p:cNvSpPr>
          <p:nvPr>
            <p:ph type="sldNum" sz="quarter" idx="5"/>
          </p:nvPr>
        </p:nvSpPr>
        <p:spPr/>
        <p:txBody>
          <a:bodyPr/>
          <a:lstStyle/>
          <a:p>
            <a:fld id="{918F609D-D317-4949-A6FD-A7490946CBBE}" type="slidenum">
              <a:rPr lang="en-US" smtClean="0"/>
              <a:t>58</a:t>
            </a:fld>
            <a:endParaRPr lang="en-US"/>
          </a:p>
        </p:txBody>
      </p:sp>
    </p:spTree>
    <p:extLst>
      <p:ext uri="{BB962C8B-B14F-4D97-AF65-F5344CB8AC3E}">
        <p14:creationId xmlns:p14="http://schemas.microsoft.com/office/powerpoint/2010/main" val="24607383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2D5DE-6942-0692-4A6D-6628203637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F1A7E9-1719-718D-B029-42BDDC0A76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B3BE85-2390-F371-F41A-5F8173892CD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0EB6BC0-530D-09B7-1E44-2D3D6907D83D}"/>
              </a:ext>
            </a:extLst>
          </p:cNvPr>
          <p:cNvSpPr>
            <a:spLocks noGrp="1"/>
          </p:cNvSpPr>
          <p:nvPr>
            <p:ph type="sldNum" sz="quarter" idx="5"/>
          </p:nvPr>
        </p:nvSpPr>
        <p:spPr/>
        <p:txBody>
          <a:bodyPr/>
          <a:lstStyle/>
          <a:p>
            <a:fld id="{918F609D-D317-4949-A6FD-A7490946CBBE}" type="slidenum">
              <a:rPr lang="en-US" smtClean="0"/>
              <a:t>59</a:t>
            </a:fld>
            <a:endParaRPr lang="en-US"/>
          </a:p>
        </p:txBody>
      </p:sp>
    </p:spTree>
    <p:extLst>
      <p:ext uri="{BB962C8B-B14F-4D97-AF65-F5344CB8AC3E}">
        <p14:creationId xmlns:p14="http://schemas.microsoft.com/office/powerpoint/2010/main" val="11040345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9D0AB-BD13-812D-C0A8-93EE4432BC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D70E8E-0965-72AE-D460-5D88BB0040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334FE7-3825-82FB-3798-D1FCC55F14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2B8170-82A7-ED6B-0E13-EFFFDE713711}"/>
              </a:ext>
            </a:extLst>
          </p:cNvPr>
          <p:cNvSpPr>
            <a:spLocks noGrp="1"/>
          </p:cNvSpPr>
          <p:nvPr>
            <p:ph type="sldNum" sz="quarter" idx="5"/>
          </p:nvPr>
        </p:nvSpPr>
        <p:spPr/>
        <p:txBody>
          <a:bodyPr/>
          <a:lstStyle/>
          <a:p>
            <a:fld id="{918F609D-D317-4949-A6FD-A7490946CBBE}" type="slidenum">
              <a:rPr lang="en-US" smtClean="0"/>
              <a:t>60</a:t>
            </a:fld>
            <a:endParaRPr lang="en-US"/>
          </a:p>
        </p:txBody>
      </p:sp>
    </p:spTree>
    <p:extLst>
      <p:ext uri="{BB962C8B-B14F-4D97-AF65-F5344CB8AC3E}">
        <p14:creationId xmlns:p14="http://schemas.microsoft.com/office/powerpoint/2010/main" val="3278263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6</a:t>
            </a:fld>
            <a:endParaRPr lang="en-US"/>
          </a:p>
        </p:txBody>
      </p:sp>
    </p:spTree>
    <p:extLst>
      <p:ext uri="{BB962C8B-B14F-4D97-AF65-F5344CB8AC3E}">
        <p14:creationId xmlns:p14="http://schemas.microsoft.com/office/powerpoint/2010/main" val="17656375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CE545-6AC0-775A-F9D4-0C81EF2DF5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52757C-A7BA-3BE5-6E3F-A9A2D0B110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A6137-B5C8-F0BB-585E-7E662C0233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C60865C-F28A-CC74-78F0-FAEFAA4249CA}"/>
              </a:ext>
            </a:extLst>
          </p:cNvPr>
          <p:cNvSpPr>
            <a:spLocks noGrp="1"/>
          </p:cNvSpPr>
          <p:nvPr>
            <p:ph type="sldNum" sz="quarter" idx="5"/>
          </p:nvPr>
        </p:nvSpPr>
        <p:spPr/>
        <p:txBody>
          <a:bodyPr/>
          <a:lstStyle/>
          <a:p>
            <a:fld id="{918F609D-D317-4949-A6FD-A7490946CBBE}" type="slidenum">
              <a:rPr lang="en-US" smtClean="0"/>
              <a:t>61</a:t>
            </a:fld>
            <a:endParaRPr lang="en-US"/>
          </a:p>
        </p:txBody>
      </p:sp>
    </p:spTree>
    <p:extLst>
      <p:ext uri="{BB962C8B-B14F-4D97-AF65-F5344CB8AC3E}">
        <p14:creationId xmlns:p14="http://schemas.microsoft.com/office/powerpoint/2010/main" val="941662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D0D4D-58D3-DB28-0783-1E6D39CFBC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264A23-A290-A860-9F81-EAC10DEB43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33729E-7AD6-E36C-2EEF-84FC3D9D65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AF995CC-C30B-A720-A4BB-029B6A72B1FE}"/>
              </a:ext>
            </a:extLst>
          </p:cNvPr>
          <p:cNvSpPr>
            <a:spLocks noGrp="1"/>
          </p:cNvSpPr>
          <p:nvPr>
            <p:ph type="sldNum" sz="quarter" idx="5"/>
          </p:nvPr>
        </p:nvSpPr>
        <p:spPr/>
        <p:txBody>
          <a:bodyPr/>
          <a:lstStyle/>
          <a:p>
            <a:fld id="{918F609D-D317-4949-A6FD-A7490946CBBE}" type="slidenum">
              <a:rPr lang="en-US" smtClean="0"/>
              <a:t>7</a:t>
            </a:fld>
            <a:endParaRPr lang="en-US"/>
          </a:p>
        </p:txBody>
      </p:sp>
    </p:spTree>
    <p:extLst>
      <p:ext uri="{BB962C8B-B14F-4D97-AF65-F5344CB8AC3E}">
        <p14:creationId xmlns:p14="http://schemas.microsoft.com/office/powerpoint/2010/main" val="1761259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18F609D-D317-4949-A6FD-A7490946CBBE}" type="slidenum">
              <a:rPr lang="en-US" smtClean="0"/>
              <a:t>8</a:t>
            </a:fld>
            <a:endParaRPr lang="en-US"/>
          </a:p>
        </p:txBody>
      </p:sp>
    </p:spTree>
    <p:extLst>
      <p:ext uri="{BB962C8B-B14F-4D97-AF65-F5344CB8AC3E}">
        <p14:creationId xmlns:p14="http://schemas.microsoft.com/office/powerpoint/2010/main" val="198761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D2E06A-A87B-4C21-A3A3-101EBE519C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6C208-26E7-8B69-6F02-91AC33F36E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270DD7-C404-63DE-B6B7-7C4772C640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37E3159-377E-86E1-2078-151EFDC25AA8}"/>
              </a:ext>
            </a:extLst>
          </p:cNvPr>
          <p:cNvSpPr>
            <a:spLocks noGrp="1"/>
          </p:cNvSpPr>
          <p:nvPr>
            <p:ph type="sldNum" sz="quarter" idx="5"/>
          </p:nvPr>
        </p:nvSpPr>
        <p:spPr/>
        <p:txBody>
          <a:bodyPr/>
          <a:lstStyle/>
          <a:p>
            <a:fld id="{918F609D-D317-4949-A6FD-A7490946CBBE}" type="slidenum">
              <a:rPr lang="en-US" smtClean="0"/>
              <a:t>9</a:t>
            </a:fld>
            <a:endParaRPr lang="en-US"/>
          </a:p>
        </p:txBody>
      </p:sp>
    </p:spTree>
    <p:extLst>
      <p:ext uri="{BB962C8B-B14F-4D97-AF65-F5344CB8AC3E}">
        <p14:creationId xmlns:p14="http://schemas.microsoft.com/office/powerpoint/2010/main" val="1203209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b="1" i="0">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3C2B07E4-CDF9-4C88-A2F3-04620E58224D}" type="datetimeFigureOut">
              <a:rPr lang="en-US" smtClean="0"/>
              <a:t>12/10/24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715451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2B07E4-CDF9-4C88-A2F3-04620E58224D}" type="datetimeFigureOut">
              <a:rPr lang="en-US" smtClean="0"/>
              <a:t>12/10/24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873166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2B07E4-CDF9-4C88-A2F3-04620E58224D}" type="datetimeFigureOut">
              <a:rPr lang="en-US" smtClean="0"/>
              <a:t>12/10/24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3280329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2B07E4-CDF9-4C88-A2F3-04620E58224D}" type="datetimeFigureOut">
              <a:rPr lang="en-US" smtClean="0"/>
              <a:t>12/10/24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158619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Slide">
  <p:cSld name="2_Title Slide">
    <p:bg>
      <p:bgPr>
        <a:blipFill>
          <a:blip r:embed="rId2">
            <a:alphaModFix/>
          </a:blip>
          <a:stretch>
            <a:fillRect/>
          </a:stretch>
        </a:blipFill>
        <a:effectLst/>
      </p:bgPr>
    </p:bg>
    <p:spTree>
      <p:nvGrpSpPr>
        <p:cNvPr id="1" name="Shape 37"/>
        <p:cNvGrpSpPr/>
        <p:nvPr/>
      </p:nvGrpSpPr>
      <p:grpSpPr>
        <a:xfrm>
          <a:off x="0" y="0"/>
          <a:ext cx="0" cy="0"/>
          <a:chOff x="0" y="0"/>
          <a:chExt cx="0" cy="0"/>
        </a:xfrm>
      </p:grpSpPr>
    </p:spTree>
    <p:extLst>
      <p:ext uri="{BB962C8B-B14F-4D97-AF65-F5344CB8AC3E}">
        <p14:creationId xmlns:p14="http://schemas.microsoft.com/office/powerpoint/2010/main" val="40129558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Content">
  <p:cSld name="Title &amp; Content">
    <p:spTree>
      <p:nvGrpSpPr>
        <p:cNvPr id="1" name="Shape 97"/>
        <p:cNvGrpSpPr/>
        <p:nvPr/>
      </p:nvGrpSpPr>
      <p:grpSpPr>
        <a:xfrm>
          <a:off x="0" y="0"/>
          <a:ext cx="0" cy="0"/>
          <a:chOff x="0" y="0"/>
          <a:chExt cx="0" cy="0"/>
        </a:xfrm>
      </p:grpSpPr>
      <p:sp>
        <p:nvSpPr>
          <p:cNvPr id="98" name="Google Shape;98;p51"/>
          <p:cNvSpPr txBox="1">
            <a:spLocks noGrp="1"/>
          </p:cNvSpPr>
          <p:nvPr>
            <p:ph type="title"/>
          </p:nvPr>
        </p:nvSpPr>
        <p:spPr>
          <a:xfrm>
            <a:off x="904704" y="15773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sz="36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51"/>
          <p:cNvSpPr txBox="1">
            <a:spLocks noGrp="1"/>
          </p:cNvSpPr>
          <p:nvPr>
            <p:ph type="body" idx="1"/>
          </p:nvPr>
        </p:nvSpPr>
        <p:spPr>
          <a:xfrm>
            <a:off x="902942" y="1637085"/>
            <a:ext cx="10450481"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chemeClr val="dk1"/>
                </a:solidFill>
                <a:latin typeface="Arial"/>
                <a:ea typeface="Arial"/>
                <a:cs typeface="Arial"/>
                <a:sym typeface="Arial"/>
              </a:defRPr>
            </a:lvl1pPr>
            <a:lvl2pPr marL="914400" lvl="1" indent="-381000" algn="l">
              <a:lnSpc>
                <a:spcPct val="90000"/>
              </a:lnSpc>
              <a:spcBef>
                <a:spcPts val="500"/>
              </a:spcBef>
              <a:spcAft>
                <a:spcPts val="0"/>
              </a:spcAft>
              <a:buSzPts val="2400"/>
              <a:buChar char="»"/>
              <a:defRPr>
                <a:solidFill>
                  <a:schemeClr val="dk1"/>
                </a:solidFill>
                <a:latin typeface="Arial"/>
                <a:ea typeface="Arial"/>
                <a:cs typeface="Arial"/>
                <a:sym typeface="Arial"/>
              </a:defRPr>
            </a:lvl2pPr>
            <a:lvl3pPr marL="1371600" lvl="2" indent="-355600" algn="l">
              <a:lnSpc>
                <a:spcPct val="90000"/>
              </a:lnSpc>
              <a:spcBef>
                <a:spcPts val="500"/>
              </a:spcBef>
              <a:spcAft>
                <a:spcPts val="0"/>
              </a:spcAft>
              <a:buSzPts val="2000"/>
              <a:buChar char="»"/>
              <a:defRPr>
                <a:solidFill>
                  <a:schemeClr val="dk1"/>
                </a:solidFill>
                <a:latin typeface="Arial"/>
                <a:ea typeface="Arial"/>
                <a:cs typeface="Arial"/>
                <a:sym typeface="Arial"/>
              </a:defRPr>
            </a:lvl3pPr>
            <a:lvl4pPr marL="1828800" lvl="3" indent="-342900" algn="l">
              <a:lnSpc>
                <a:spcPct val="90000"/>
              </a:lnSpc>
              <a:spcBef>
                <a:spcPts val="500"/>
              </a:spcBef>
              <a:spcAft>
                <a:spcPts val="0"/>
              </a:spcAft>
              <a:buSzPts val="1800"/>
              <a:buChar char="»"/>
              <a:defRPr>
                <a:solidFill>
                  <a:schemeClr val="dk1"/>
                </a:solidFill>
                <a:latin typeface="Arial"/>
                <a:ea typeface="Arial"/>
                <a:cs typeface="Arial"/>
                <a:sym typeface="Arial"/>
              </a:defRPr>
            </a:lvl4pPr>
            <a:lvl5pPr marL="2286000" lvl="4" indent="-342900" algn="l">
              <a:lnSpc>
                <a:spcPct val="90000"/>
              </a:lnSpc>
              <a:spcBef>
                <a:spcPts val="500"/>
              </a:spcBef>
              <a:spcAft>
                <a:spcPts val="0"/>
              </a:spcAft>
              <a:buSzPts val="1800"/>
              <a:buChar char="»"/>
              <a:defRPr>
                <a:solidFill>
                  <a:schemeClr val="dk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51"/>
          <p:cNvSpPr/>
          <p:nvPr/>
        </p:nvSpPr>
        <p:spPr>
          <a:xfrm>
            <a:off x="0" y="758952"/>
            <a:ext cx="726141" cy="134470"/>
          </a:xfrm>
          <a:prstGeom prst="rect">
            <a:avLst/>
          </a:prstGeom>
          <a:solidFill>
            <a:srgbClr val="F174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dirty="0">
              <a:solidFill>
                <a:schemeClr val="lt1"/>
              </a:solidFill>
              <a:latin typeface="Arial"/>
              <a:ea typeface="Arial"/>
              <a:cs typeface="Arial"/>
              <a:sym typeface="Arial"/>
            </a:endParaRPr>
          </a:p>
        </p:txBody>
      </p:sp>
      <p:sp>
        <p:nvSpPr>
          <p:cNvPr id="101" name="Google Shape;101;p51"/>
          <p:cNvSpPr txBox="1">
            <a:spLocks noGrp="1"/>
          </p:cNvSpPr>
          <p:nvPr>
            <p:ph type="sldNum" idx="12"/>
          </p:nvPr>
        </p:nvSpPr>
        <p:spPr>
          <a:xfrm>
            <a:off x="11465861" y="6425802"/>
            <a:ext cx="533183" cy="22964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1pPr>
            <a:lvl2pPr marL="0" marR="0" lvl="1"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2pPr>
            <a:lvl3pPr marL="0" marR="0" lvl="2"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3pPr>
            <a:lvl4pPr marL="0" marR="0" lvl="3"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4pPr>
            <a:lvl5pPr marL="0" marR="0" lvl="4"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5pPr>
            <a:lvl6pPr marL="0" marR="0" lvl="5"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6pPr>
            <a:lvl7pPr marL="0" marR="0" lvl="6"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7pPr>
            <a:lvl8pPr marL="0" marR="0" lvl="7"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8pPr>
            <a:lvl9pPr marL="0" marR="0" lvl="8"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dirty="0"/>
          </a:p>
        </p:txBody>
      </p:sp>
      <p:pic>
        <p:nvPicPr>
          <p:cNvPr id="102" name="Google Shape;102;p51" descr="Shape, circle&#10;&#10;Description automatically generated"/>
          <p:cNvPicPr preferRelativeResize="0"/>
          <p:nvPr/>
        </p:nvPicPr>
        <p:blipFill rotWithShape="1">
          <a:blip r:embed="rId2">
            <a:alphaModFix/>
          </a:blip>
          <a:srcRect l="22073" b="67686"/>
          <a:stretch/>
        </p:blipFill>
        <p:spPr>
          <a:xfrm>
            <a:off x="3" y="5549437"/>
            <a:ext cx="3186735" cy="1325563"/>
          </a:xfrm>
          <a:prstGeom prst="rect">
            <a:avLst/>
          </a:prstGeom>
          <a:noFill/>
          <a:ln>
            <a:noFill/>
          </a:ln>
        </p:spPr>
      </p:pic>
      <p:pic>
        <p:nvPicPr>
          <p:cNvPr id="103" name="Google Shape;103;p51" descr="Shape, circle&#10;&#10;Description automatically generated"/>
          <p:cNvPicPr preferRelativeResize="0"/>
          <p:nvPr/>
        </p:nvPicPr>
        <p:blipFill rotWithShape="1">
          <a:blip r:embed="rId2">
            <a:alphaModFix/>
          </a:blip>
          <a:srcRect l="22073" b="67686"/>
          <a:stretch/>
        </p:blipFill>
        <p:spPr>
          <a:xfrm rot="10800000">
            <a:off x="9076947" y="4"/>
            <a:ext cx="3186735" cy="1325563"/>
          </a:xfrm>
          <a:prstGeom prst="rect">
            <a:avLst/>
          </a:prstGeom>
          <a:noFill/>
          <a:ln>
            <a:noFill/>
          </a:ln>
        </p:spPr>
      </p:pic>
      <p:pic>
        <p:nvPicPr>
          <p:cNvPr id="104" name="Google Shape;104;p51"/>
          <p:cNvPicPr preferRelativeResize="0"/>
          <p:nvPr/>
        </p:nvPicPr>
        <p:blipFill rotWithShape="1">
          <a:blip r:embed="rId3">
            <a:alphaModFix/>
          </a:blip>
          <a:srcRect/>
          <a:stretch/>
        </p:blipFill>
        <p:spPr>
          <a:xfrm>
            <a:off x="854785" y="6328256"/>
            <a:ext cx="1624096" cy="369287"/>
          </a:xfrm>
          <a:prstGeom prst="rect">
            <a:avLst/>
          </a:prstGeom>
          <a:noFill/>
          <a:ln>
            <a:noFill/>
          </a:ln>
        </p:spPr>
      </p:pic>
    </p:spTree>
    <p:extLst>
      <p:ext uri="{BB962C8B-B14F-4D97-AF65-F5344CB8AC3E}">
        <p14:creationId xmlns:p14="http://schemas.microsoft.com/office/powerpoint/2010/main" val="34097563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Guideline 1">
  <p:cSld name="Guideline 1">
    <p:spTree>
      <p:nvGrpSpPr>
        <p:cNvPr id="1" name="Shape 105"/>
        <p:cNvGrpSpPr/>
        <p:nvPr/>
      </p:nvGrpSpPr>
      <p:grpSpPr>
        <a:xfrm>
          <a:off x="0" y="0"/>
          <a:ext cx="0" cy="0"/>
          <a:chOff x="0" y="0"/>
          <a:chExt cx="0" cy="0"/>
        </a:xfrm>
      </p:grpSpPr>
      <p:sp>
        <p:nvSpPr>
          <p:cNvPr id="106" name="Google Shape;106;p52"/>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7" name="Google Shape;107;p52"/>
          <p:cNvSpPr txBox="1">
            <a:spLocks noGrp="1"/>
          </p:cNvSpPr>
          <p:nvPr>
            <p:ph type="body" idx="1"/>
          </p:nvPr>
        </p:nvSpPr>
        <p:spPr>
          <a:xfrm>
            <a:off x="904706" y="1636776"/>
            <a:ext cx="10450481"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chemeClr val="dk1"/>
                </a:solidFill>
                <a:latin typeface="Arial"/>
                <a:ea typeface="Arial"/>
                <a:cs typeface="Arial"/>
                <a:sym typeface="Arial"/>
              </a:defRPr>
            </a:lvl1pPr>
            <a:lvl2pPr marL="914400" lvl="1" indent="-381000" algn="l">
              <a:lnSpc>
                <a:spcPct val="90000"/>
              </a:lnSpc>
              <a:spcBef>
                <a:spcPts val="500"/>
              </a:spcBef>
              <a:spcAft>
                <a:spcPts val="0"/>
              </a:spcAft>
              <a:buSzPts val="2400"/>
              <a:buChar char="»"/>
              <a:defRPr>
                <a:solidFill>
                  <a:schemeClr val="dk1"/>
                </a:solidFill>
                <a:latin typeface="Arial"/>
                <a:ea typeface="Arial"/>
                <a:cs typeface="Arial"/>
                <a:sym typeface="Arial"/>
              </a:defRPr>
            </a:lvl2pPr>
            <a:lvl3pPr marL="1371600" lvl="2" indent="-355600" algn="l">
              <a:lnSpc>
                <a:spcPct val="90000"/>
              </a:lnSpc>
              <a:spcBef>
                <a:spcPts val="500"/>
              </a:spcBef>
              <a:spcAft>
                <a:spcPts val="0"/>
              </a:spcAft>
              <a:buSzPts val="2000"/>
              <a:buChar char="»"/>
              <a:defRPr>
                <a:solidFill>
                  <a:schemeClr val="dk1"/>
                </a:solidFill>
                <a:latin typeface="Arial"/>
                <a:ea typeface="Arial"/>
                <a:cs typeface="Arial"/>
                <a:sym typeface="Arial"/>
              </a:defRPr>
            </a:lvl3pPr>
            <a:lvl4pPr marL="1828800" lvl="3" indent="-342900" algn="l">
              <a:lnSpc>
                <a:spcPct val="90000"/>
              </a:lnSpc>
              <a:spcBef>
                <a:spcPts val="500"/>
              </a:spcBef>
              <a:spcAft>
                <a:spcPts val="0"/>
              </a:spcAft>
              <a:buSzPts val="1800"/>
              <a:buChar char="»"/>
              <a:defRPr>
                <a:solidFill>
                  <a:schemeClr val="dk1"/>
                </a:solidFill>
                <a:latin typeface="Arial"/>
                <a:ea typeface="Arial"/>
                <a:cs typeface="Arial"/>
                <a:sym typeface="Arial"/>
              </a:defRPr>
            </a:lvl4pPr>
            <a:lvl5pPr marL="2286000" lvl="4" indent="-342900" algn="l">
              <a:lnSpc>
                <a:spcPct val="90000"/>
              </a:lnSpc>
              <a:spcBef>
                <a:spcPts val="500"/>
              </a:spcBef>
              <a:spcAft>
                <a:spcPts val="0"/>
              </a:spcAft>
              <a:buSzPts val="1800"/>
              <a:buChar char="»"/>
              <a:defRPr>
                <a:solidFill>
                  <a:schemeClr val="dk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52"/>
          <p:cNvSpPr/>
          <p:nvPr/>
        </p:nvSpPr>
        <p:spPr>
          <a:xfrm>
            <a:off x="0" y="758952"/>
            <a:ext cx="726141" cy="134470"/>
          </a:xfrm>
          <a:prstGeom prst="rect">
            <a:avLst/>
          </a:prstGeom>
          <a:solidFill>
            <a:srgbClr val="F174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dirty="0">
              <a:solidFill>
                <a:schemeClr val="lt1"/>
              </a:solidFill>
              <a:latin typeface="Arial"/>
              <a:ea typeface="Arial"/>
              <a:cs typeface="Arial"/>
              <a:sym typeface="Arial"/>
            </a:endParaRPr>
          </a:p>
        </p:txBody>
      </p:sp>
      <p:pic>
        <p:nvPicPr>
          <p:cNvPr id="109" name="Google Shape;109;p52" descr="Icon&#10;&#10;Description automatically generated"/>
          <p:cNvPicPr preferRelativeResize="0"/>
          <p:nvPr/>
        </p:nvPicPr>
        <p:blipFill rotWithShape="1">
          <a:blip r:embed="rId2">
            <a:alphaModFix/>
          </a:blip>
          <a:srcRect/>
          <a:stretch/>
        </p:blipFill>
        <p:spPr>
          <a:xfrm>
            <a:off x="10889497" y="0"/>
            <a:ext cx="927855" cy="1259840"/>
          </a:xfrm>
          <a:prstGeom prst="rect">
            <a:avLst/>
          </a:prstGeom>
          <a:noFill/>
          <a:ln>
            <a:noFill/>
          </a:ln>
        </p:spPr>
      </p:pic>
      <p:sp>
        <p:nvSpPr>
          <p:cNvPr id="110" name="Google Shape;110;p52"/>
          <p:cNvSpPr txBox="1">
            <a:spLocks noGrp="1"/>
          </p:cNvSpPr>
          <p:nvPr>
            <p:ph type="sldNum" idx="12"/>
          </p:nvPr>
        </p:nvSpPr>
        <p:spPr>
          <a:xfrm>
            <a:off x="11465861" y="6425802"/>
            <a:ext cx="533183" cy="22964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1pPr>
            <a:lvl2pPr marL="0" marR="0" lvl="1"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2pPr>
            <a:lvl3pPr marL="0" marR="0" lvl="2"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3pPr>
            <a:lvl4pPr marL="0" marR="0" lvl="3"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4pPr>
            <a:lvl5pPr marL="0" marR="0" lvl="4"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5pPr>
            <a:lvl6pPr marL="0" marR="0" lvl="5"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6pPr>
            <a:lvl7pPr marL="0" marR="0" lvl="6"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7pPr>
            <a:lvl8pPr marL="0" marR="0" lvl="7"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8pPr>
            <a:lvl9pPr marL="0" marR="0" lvl="8"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dirty="0"/>
          </a:p>
        </p:txBody>
      </p:sp>
      <p:pic>
        <p:nvPicPr>
          <p:cNvPr id="111" name="Google Shape;111;p52" descr="Shape, circle&#10;&#10;Description automatically generated"/>
          <p:cNvPicPr preferRelativeResize="0"/>
          <p:nvPr/>
        </p:nvPicPr>
        <p:blipFill rotWithShape="1">
          <a:blip r:embed="rId3">
            <a:alphaModFix/>
          </a:blip>
          <a:srcRect l="22073" b="67686"/>
          <a:stretch/>
        </p:blipFill>
        <p:spPr>
          <a:xfrm>
            <a:off x="3" y="5549437"/>
            <a:ext cx="3186735" cy="1325563"/>
          </a:xfrm>
          <a:prstGeom prst="rect">
            <a:avLst/>
          </a:prstGeom>
          <a:noFill/>
          <a:ln>
            <a:noFill/>
          </a:ln>
        </p:spPr>
      </p:pic>
      <p:pic>
        <p:nvPicPr>
          <p:cNvPr id="112" name="Google Shape;112;p52"/>
          <p:cNvPicPr preferRelativeResize="0"/>
          <p:nvPr/>
        </p:nvPicPr>
        <p:blipFill rotWithShape="1">
          <a:blip r:embed="rId4">
            <a:alphaModFix/>
          </a:blip>
          <a:srcRect/>
          <a:stretch/>
        </p:blipFill>
        <p:spPr>
          <a:xfrm>
            <a:off x="854785" y="6328256"/>
            <a:ext cx="1624096" cy="369287"/>
          </a:xfrm>
          <a:prstGeom prst="rect">
            <a:avLst/>
          </a:prstGeom>
          <a:noFill/>
          <a:ln>
            <a:noFill/>
          </a:ln>
        </p:spPr>
      </p:pic>
    </p:spTree>
    <p:extLst>
      <p:ext uri="{BB962C8B-B14F-4D97-AF65-F5344CB8AC3E}">
        <p14:creationId xmlns:p14="http://schemas.microsoft.com/office/powerpoint/2010/main" val="31729913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Guideline 3">
  <p:cSld name="Guideline 3">
    <p:spTree>
      <p:nvGrpSpPr>
        <p:cNvPr id="1" name="Shape 113"/>
        <p:cNvGrpSpPr/>
        <p:nvPr/>
      </p:nvGrpSpPr>
      <p:grpSpPr>
        <a:xfrm>
          <a:off x="0" y="0"/>
          <a:ext cx="0" cy="0"/>
          <a:chOff x="0" y="0"/>
          <a:chExt cx="0" cy="0"/>
        </a:xfrm>
      </p:grpSpPr>
      <p:sp>
        <p:nvSpPr>
          <p:cNvPr id="114" name="Google Shape;114;p53"/>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53"/>
          <p:cNvSpPr txBox="1">
            <a:spLocks noGrp="1"/>
          </p:cNvSpPr>
          <p:nvPr>
            <p:ph type="body" idx="1"/>
          </p:nvPr>
        </p:nvSpPr>
        <p:spPr>
          <a:xfrm>
            <a:off x="904706" y="1636776"/>
            <a:ext cx="10450481"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F17442"/>
              </a:buClr>
              <a:buSzPts val="2800"/>
              <a:buChar char="•"/>
              <a:defRPr sz="2800" b="0" i="0">
                <a:solidFill>
                  <a:schemeClr val="dk1"/>
                </a:solidFill>
                <a:latin typeface="Arial"/>
                <a:ea typeface="Arial"/>
                <a:cs typeface="Arial"/>
                <a:sym typeface="Arial"/>
              </a:defRPr>
            </a:lvl1pPr>
            <a:lvl2pPr marL="914400" lvl="1" indent="-406400" algn="l">
              <a:lnSpc>
                <a:spcPct val="90000"/>
              </a:lnSpc>
              <a:spcBef>
                <a:spcPts val="500"/>
              </a:spcBef>
              <a:spcAft>
                <a:spcPts val="0"/>
              </a:spcAft>
              <a:buClr>
                <a:srgbClr val="F17442"/>
              </a:buClr>
              <a:buSzPts val="2800"/>
              <a:buChar char="»"/>
              <a:defRPr sz="2800" b="0" i="0">
                <a:solidFill>
                  <a:schemeClr val="dk1"/>
                </a:solidFill>
                <a:latin typeface="Arial"/>
                <a:ea typeface="Arial"/>
                <a:cs typeface="Arial"/>
                <a:sym typeface="Arial"/>
              </a:defRPr>
            </a:lvl2pPr>
            <a:lvl3pPr marL="1371600" lvl="2" indent="-406400" algn="l">
              <a:lnSpc>
                <a:spcPct val="90000"/>
              </a:lnSpc>
              <a:spcBef>
                <a:spcPts val="500"/>
              </a:spcBef>
              <a:spcAft>
                <a:spcPts val="0"/>
              </a:spcAft>
              <a:buClr>
                <a:srgbClr val="F17442"/>
              </a:buClr>
              <a:buSzPts val="2800"/>
              <a:buChar char="»"/>
              <a:defRPr sz="2800" b="0" i="0">
                <a:solidFill>
                  <a:schemeClr val="dk1"/>
                </a:solidFill>
                <a:latin typeface="Arial"/>
                <a:ea typeface="Arial"/>
                <a:cs typeface="Arial"/>
                <a:sym typeface="Arial"/>
              </a:defRPr>
            </a:lvl3pPr>
            <a:lvl4pPr marL="1828800" lvl="3" indent="-406400" algn="l">
              <a:lnSpc>
                <a:spcPct val="90000"/>
              </a:lnSpc>
              <a:spcBef>
                <a:spcPts val="500"/>
              </a:spcBef>
              <a:spcAft>
                <a:spcPts val="0"/>
              </a:spcAft>
              <a:buClr>
                <a:srgbClr val="F17442"/>
              </a:buClr>
              <a:buSzPts val="2800"/>
              <a:buChar char="»"/>
              <a:defRPr sz="2800" b="0" i="0">
                <a:solidFill>
                  <a:schemeClr val="dk1"/>
                </a:solidFill>
                <a:latin typeface="Arial"/>
                <a:ea typeface="Arial"/>
                <a:cs typeface="Arial"/>
                <a:sym typeface="Arial"/>
              </a:defRPr>
            </a:lvl4pPr>
            <a:lvl5pPr marL="2286000" lvl="4" indent="-406400" algn="l">
              <a:lnSpc>
                <a:spcPct val="90000"/>
              </a:lnSpc>
              <a:spcBef>
                <a:spcPts val="500"/>
              </a:spcBef>
              <a:spcAft>
                <a:spcPts val="0"/>
              </a:spcAft>
              <a:buClr>
                <a:srgbClr val="F17442"/>
              </a:buClr>
              <a:buSzPts val="2800"/>
              <a:buChar char="»"/>
              <a:defRPr sz="2800" b="0" i="0">
                <a:solidFill>
                  <a:schemeClr val="dk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53"/>
          <p:cNvSpPr/>
          <p:nvPr/>
        </p:nvSpPr>
        <p:spPr>
          <a:xfrm>
            <a:off x="0" y="762704"/>
            <a:ext cx="726141" cy="134470"/>
          </a:xfrm>
          <a:prstGeom prst="rect">
            <a:avLst/>
          </a:prstGeom>
          <a:solidFill>
            <a:srgbClr val="F174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dirty="0">
              <a:solidFill>
                <a:schemeClr val="lt1"/>
              </a:solidFill>
              <a:latin typeface="Arial"/>
              <a:ea typeface="Arial"/>
              <a:cs typeface="Arial"/>
              <a:sym typeface="Arial"/>
            </a:endParaRPr>
          </a:p>
        </p:txBody>
      </p:sp>
      <p:pic>
        <p:nvPicPr>
          <p:cNvPr id="117" name="Google Shape;117;p53" descr="A picture containing icon&#10;&#10;Description automatically generated"/>
          <p:cNvPicPr preferRelativeResize="0"/>
          <p:nvPr/>
        </p:nvPicPr>
        <p:blipFill rotWithShape="1">
          <a:blip r:embed="rId2">
            <a:alphaModFix/>
          </a:blip>
          <a:srcRect/>
          <a:stretch/>
        </p:blipFill>
        <p:spPr>
          <a:xfrm>
            <a:off x="10889497" y="0"/>
            <a:ext cx="927855" cy="1259840"/>
          </a:xfrm>
          <a:prstGeom prst="rect">
            <a:avLst/>
          </a:prstGeom>
          <a:noFill/>
          <a:ln>
            <a:noFill/>
          </a:ln>
        </p:spPr>
      </p:pic>
      <p:sp>
        <p:nvSpPr>
          <p:cNvPr id="118" name="Google Shape;118;p53"/>
          <p:cNvSpPr txBox="1">
            <a:spLocks noGrp="1"/>
          </p:cNvSpPr>
          <p:nvPr>
            <p:ph type="sldNum" idx="12"/>
          </p:nvPr>
        </p:nvSpPr>
        <p:spPr>
          <a:xfrm>
            <a:off x="11465861" y="6425802"/>
            <a:ext cx="533183" cy="22964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1pPr>
            <a:lvl2pPr marL="0" marR="0" lvl="1"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2pPr>
            <a:lvl3pPr marL="0" marR="0" lvl="2"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3pPr>
            <a:lvl4pPr marL="0" marR="0" lvl="3"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4pPr>
            <a:lvl5pPr marL="0" marR="0" lvl="4"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5pPr>
            <a:lvl6pPr marL="0" marR="0" lvl="5"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6pPr>
            <a:lvl7pPr marL="0" marR="0" lvl="6"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7pPr>
            <a:lvl8pPr marL="0" marR="0" lvl="7"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8pPr>
            <a:lvl9pPr marL="0" marR="0" lvl="8"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dirty="0"/>
          </a:p>
        </p:txBody>
      </p:sp>
      <p:pic>
        <p:nvPicPr>
          <p:cNvPr id="119" name="Google Shape;119;p53" descr="Shape, circle&#10;&#10;Description automatically generated"/>
          <p:cNvPicPr preferRelativeResize="0"/>
          <p:nvPr/>
        </p:nvPicPr>
        <p:blipFill rotWithShape="1">
          <a:blip r:embed="rId3">
            <a:alphaModFix/>
          </a:blip>
          <a:srcRect l="22073" b="67686"/>
          <a:stretch/>
        </p:blipFill>
        <p:spPr>
          <a:xfrm>
            <a:off x="3" y="5549437"/>
            <a:ext cx="3186735" cy="1325563"/>
          </a:xfrm>
          <a:prstGeom prst="rect">
            <a:avLst/>
          </a:prstGeom>
          <a:noFill/>
          <a:ln>
            <a:noFill/>
          </a:ln>
        </p:spPr>
      </p:pic>
      <p:pic>
        <p:nvPicPr>
          <p:cNvPr id="120" name="Google Shape;120;p53"/>
          <p:cNvPicPr preferRelativeResize="0"/>
          <p:nvPr/>
        </p:nvPicPr>
        <p:blipFill rotWithShape="1">
          <a:blip r:embed="rId4">
            <a:alphaModFix/>
          </a:blip>
          <a:srcRect/>
          <a:stretch/>
        </p:blipFill>
        <p:spPr>
          <a:xfrm>
            <a:off x="854785" y="6328256"/>
            <a:ext cx="1624096" cy="369287"/>
          </a:xfrm>
          <a:prstGeom prst="rect">
            <a:avLst/>
          </a:prstGeom>
          <a:noFill/>
          <a:ln>
            <a:noFill/>
          </a:ln>
        </p:spPr>
      </p:pic>
    </p:spTree>
    <p:extLst>
      <p:ext uri="{BB962C8B-B14F-4D97-AF65-F5344CB8AC3E}">
        <p14:creationId xmlns:p14="http://schemas.microsoft.com/office/powerpoint/2010/main" val="38830886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Guideline 4">
  <p:cSld name="Guideline 4">
    <p:spTree>
      <p:nvGrpSpPr>
        <p:cNvPr id="1" name="Shape 121"/>
        <p:cNvGrpSpPr/>
        <p:nvPr/>
      </p:nvGrpSpPr>
      <p:grpSpPr>
        <a:xfrm>
          <a:off x="0" y="0"/>
          <a:ext cx="0" cy="0"/>
          <a:chOff x="0" y="0"/>
          <a:chExt cx="0" cy="0"/>
        </a:xfrm>
      </p:grpSpPr>
      <p:sp>
        <p:nvSpPr>
          <p:cNvPr id="122" name="Google Shape;122;p54"/>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54"/>
          <p:cNvSpPr txBox="1">
            <a:spLocks noGrp="1"/>
          </p:cNvSpPr>
          <p:nvPr>
            <p:ph type="body" idx="1"/>
          </p:nvPr>
        </p:nvSpPr>
        <p:spPr>
          <a:xfrm>
            <a:off x="902942" y="1636776"/>
            <a:ext cx="10450481"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chemeClr val="dk1"/>
                </a:solidFill>
                <a:latin typeface="Arial"/>
                <a:ea typeface="Arial"/>
                <a:cs typeface="Arial"/>
                <a:sym typeface="Arial"/>
              </a:defRPr>
            </a:lvl1pPr>
            <a:lvl2pPr marL="914400" lvl="1" indent="-381000" algn="l">
              <a:lnSpc>
                <a:spcPct val="90000"/>
              </a:lnSpc>
              <a:spcBef>
                <a:spcPts val="500"/>
              </a:spcBef>
              <a:spcAft>
                <a:spcPts val="0"/>
              </a:spcAft>
              <a:buSzPts val="2400"/>
              <a:buChar char="»"/>
              <a:defRPr>
                <a:solidFill>
                  <a:schemeClr val="dk1"/>
                </a:solidFill>
                <a:latin typeface="Arial"/>
                <a:ea typeface="Arial"/>
                <a:cs typeface="Arial"/>
                <a:sym typeface="Arial"/>
              </a:defRPr>
            </a:lvl2pPr>
            <a:lvl3pPr marL="1371600" lvl="2" indent="-355600" algn="l">
              <a:lnSpc>
                <a:spcPct val="90000"/>
              </a:lnSpc>
              <a:spcBef>
                <a:spcPts val="500"/>
              </a:spcBef>
              <a:spcAft>
                <a:spcPts val="0"/>
              </a:spcAft>
              <a:buSzPts val="2000"/>
              <a:buChar char="»"/>
              <a:defRPr>
                <a:solidFill>
                  <a:schemeClr val="dk1"/>
                </a:solidFill>
                <a:latin typeface="Arial"/>
                <a:ea typeface="Arial"/>
                <a:cs typeface="Arial"/>
                <a:sym typeface="Arial"/>
              </a:defRPr>
            </a:lvl3pPr>
            <a:lvl4pPr marL="1828800" lvl="3" indent="-342900" algn="l">
              <a:lnSpc>
                <a:spcPct val="90000"/>
              </a:lnSpc>
              <a:spcBef>
                <a:spcPts val="500"/>
              </a:spcBef>
              <a:spcAft>
                <a:spcPts val="0"/>
              </a:spcAft>
              <a:buSzPts val="1800"/>
              <a:buChar char="»"/>
              <a:defRPr>
                <a:solidFill>
                  <a:schemeClr val="dk1"/>
                </a:solidFill>
                <a:latin typeface="Arial"/>
                <a:ea typeface="Arial"/>
                <a:cs typeface="Arial"/>
                <a:sym typeface="Arial"/>
              </a:defRPr>
            </a:lvl4pPr>
            <a:lvl5pPr marL="2286000" lvl="4" indent="-342900" algn="l">
              <a:lnSpc>
                <a:spcPct val="90000"/>
              </a:lnSpc>
              <a:spcBef>
                <a:spcPts val="500"/>
              </a:spcBef>
              <a:spcAft>
                <a:spcPts val="0"/>
              </a:spcAft>
              <a:buSzPts val="1800"/>
              <a:buChar char="»"/>
              <a:defRPr>
                <a:solidFill>
                  <a:schemeClr val="dk1"/>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54"/>
          <p:cNvSpPr/>
          <p:nvPr/>
        </p:nvSpPr>
        <p:spPr>
          <a:xfrm>
            <a:off x="0" y="762704"/>
            <a:ext cx="726141" cy="134470"/>
          </a:xfrm>
          <a:prstGeom prst="rect">
            <a:avLst/>
          </a:prstGeom>
          <a:solidFill>
            <a:srgbClr val="F174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dirty="0">
              <a:solidFill>
                <a:schemeClr val="lt1"/>
              </a:solidFill>
              <a:latin typeface="Arial"/>
              <a:ea typeface="Arial"/>
              <a:cs typeface="Arial"/>
              <a:sym typeface="Arial"/>
            </a:endParaRPr>
          </a:p>
        </p:txBody>
      </p:sp>
      <p:pic>
        <p:nvPicPr>
          <p:cNvPr id="125" name="Google Shape;125;p54" descr="Icon&#10;&#10;Description automatically generated"/>
          <p:cNvPicPr preferRelativeResize="0"/>
          <p:nvPr/>
        </p:nvPicPr>
        <p:blipFill rotWithShape="1">
          <a:blip r:embed="rId2">
            <a:alphaModFix/>
          </a:blip>
          <a:srcRect/>
          <a:stretch/>
        </p:blipFill>
        <p:spPr>
          <a:xfrm>
            <a:off x="10889497" y="0"/>
            <a:ext cx="927855" cy="1259840"/>
          </a:xfrm>
          <a:prstGeom prst="rect">
            <a:avLst/>
          </a:prstGeom>
          <a:noFill/>
          <a:ln>
            <a:noFill/>
          </a:ln>
        </p:spPr>
      </p:pic>
      <p:sp>
        <p:nvSpPr>
          <p:cNvPr id="126" name="Google Shape;126;p54"/>
          <p:cNvSpPr txBox="1">
            <a:spLocks noGrp="1"/>
          </p:cNvSpPr>
          <p:nvPr>
            <p:ph type="sldNum" idx="12"/>
          </p:nvPr>
        </p:nvSpPr>
        <p:spPr>
          <a:xfrm>
            <a:off x="11465861" y="6425802"/>
            <a:ext cx="533183" cy="229645"/>
          </a:xfrm>
          <a:prstGeom prst="rect">
            <a:avLst/>
          </a:prstGeom>
          <a:noFill/>
          <a:ln>
            <a:noFill/>
          </a:ln>
        </p:spPr>
        <p:txBody>
          <a:bodyPr spcFirstLastPara="1" wrap="square" lIns="91425" tIns="45700" rIns="91425" bIns="45700" anchor="t" anchorCtr="0">
            <a:noAutofit/>
          </a:bodyPr>
          <a:lstStyle>
            <a:lvl1pPr marL="0" marR="0" lvl="0"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1pPr>
            <a:lvl2pPr marL="0" marR="0" lvl="1"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2pPr>
            <a:lvl3pPr marL="0" marR="0" lvl="2"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3pPr>
            <a:lvl4pPr marL="0" marR="0" lvl="3"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4pPr>
            <a:lvl5pPr marL="0" marR="0" lvl="4"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5pPr>
            <a:lvl6pPr marL="0" marR="0" lvl="5"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6pPr>
            <a:lvl7pPr marL="0" marR="0" lvl="6"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7pPr>
            <a:lvl8pPr marL="0" marR="0" lvl="7"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8pPr>
            <a:lvl9pPr marL="0" marR="0" lvl="8" indent="0" algn="r">
              <a:lnSpc>
                <a:spcPct val="100000"/>
              </a:lnSpc>
              <a:spcBef>
                <a:spcPts val="0"/>
              </a:spcBef>
              <a:spcAft>
                <a:spcPts val="0"/>
              </a:spcAft>
              <a:buNone/>
              <a:defRPr sz="800" b="0" i="0" u="none" strike="noStrike" cap="none">
                <a:solidFill>
                  <a:srgbClr val="000000"/>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dirty="0"/>
          </a:p>
        </p:txBody>
      </p:sp>
      <p:pic>
        <p:nvPicPr>
          <p:cNvPr id="127" name="Google Shape;127;p54" descr="Shape, circle&#10;&#10;Description automatically generated"/>
          <p:cNvPicPr preferRelativeResize="0"/>
          <p:nvPr/>
        </p:nvPicPr>
        <p:blipFill rotWithShape="1">
          <a:blip r:embed="rId3">
            <a:alphaModFix/>
          </a:blip>
          <a:srcRect l="22073" b="67686"/>
          <a:stretch/>
        </p:blipFill>
        <p:spPr>
          <a:xfrm>
            <a:off x="3" y="5549437"/>
            <a:ext cx="3186735" cy="1325563"/>
          </a:xfrm>
          <a:prstGeom prst="rect">
            <a:avLst/>
          </a:prstGeom>
          <a:noFill/>
          <a:ln>
            <a:noFill/>
          </a:ln>
        </p:spPr>
      </p:pic>
      <p:pic>
        <p:nvPicPr>
          <p:cNvPr id="128" name="Google Shape;128;p54"/>
          <p:cNvPicPr preferRelativeResize="0"/>
          <p:nvPr/>
        </p:nvPicPr>
        <p:blipFill rotWithShape="1">
          <a:blip r:embed="rId4">
            <a:alphaModFix/>
          </a:blip>
          <a:srcRect/>
          <a:stretch/>
        </p:blipFill>
        <p:spPr>
          <a:xfrm>
            <a:off x="854785" y="6328256"/>
            <a:ext cx="1624096" cy="369287"/>
          </a:xfrm>
          <a:prstGeom prst="rect">
            <a:avLst/>
          </a:prstGeom>
          <a:noFill/>
          <a:ln>
            <a:noFill/>
          </a:ln>
        </p:spPr>
      </p:pic>
    </p:spTree>
    <p:extLst>
      <p:ext uri="{BB962C8B-B14F-4D97-AF65-F5344CB8AC3E}">
        <p14:creationId xmlns:p14="http://schemas.microsoft.com/office/powerpoint/2010/main" val="1917699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BC20455-8513-DA8B-0662-7667206516BF}"/>
              </a:ext>
            </a:extLst>
          </p:cNvPr>
          <p:cNvSpPr/>
          <p:nvPr userDrawn="1"/>
        </p:nvSpPr>
        <p:spPr>
          <a:xfrm>
            <a:off x="-25959" y="-12533"/>
            <a:ext cx="4726329" cy="3786821"/>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32E8303A-AF66-7A8C-F23A-F9711EDF85CE}"/>
              </a:ext>
            </a:extLst>
          </p:cNvPr>
          <p:cNvCxnSpPr/>
          <p:nvPr userDrawn="1"/>
        </p:nvCxnSpPr>
        <p:spPr>
          <a:xfrm>
            <a:off x="11575" y="6216316"/>
            <a:ext cx="121920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01C657D7-EB17-63BD-29DF-77DC521EFC17}"/>
              </a:ext>
            </a:extLst>
          </p:cNvPr>
          <p:cNvCxnSpPr>
            <a:cxnSpLocks/>
          </p:cNvCxnSpPr>
          <p:nvPr userDrawn="1"/>
        </p:nvCxnSpPr>
        <p:spPr>
          <a:xfrm>
            <a:off x="2534856" y="6309824"/>
            <a:ext cx="0" cy="47317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Graphic 9">
            <a:extLst>
              <a:ext uri="{FF2B5EF4-FFF2-40B4-BE49-F238E27FC236}">
                <a16:creationId xmlns:a16="http://schemas.microsoft.com/office/drawing/2014/main" id="{AC2D9217-E021-668D-3C8C-915219D4C917}"/>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18702"/>
          <a:stretch/>
        </p:blipFill>
        <p:spPr>
          <a:xfrm flipH="1">
            <a:off x="-1" y="781704"/>
            <a:ext cx="12203575" cy="2984900"/>
          </a:xfrm>
          <a:prstGeom prst="rect">
            <a:avLst/>
          </a:prstGeom>
        </p:spPr>
      </p:pic>
      <p:sp>
        <p:nvSpPr>
          <p:cNvPr id="11" name="TextBox 10">
            <a:extLst>
              <a:ext uri="{FF2B5EF4-FFF2-40B4-BE49-F238E27FC236}">
                <a16:creationId xmlns:a16="http://schemas.microsoft.com/office/drawing/2014/main" id="{54D3AD71-9D71-19FF-22B5-2755947AE99B}"/>
              </a:ext>
            </a:extLst>
          </p:cNvPr>
          <p:cNvSpPr txBox="1"/>
          <p:nvPr userDrawn="1"/>
        </p:nvSpPr>
        <p:spPr>
          <a:xfrm>
            <a:off x="9509027" y="6384828"/>
            <a:ext cx="2480487" cy="323165"/>
          </a:xfrm>
          <a:prstGeom prst="rect">
            <a:avLst/>
          </a:prstGeom>
          <a:noFill/>
        </p:spPr>
        <p:txBody>
          <a:bodyPr wrap="none" rtlCol="0">
            <a:spAutoFit/>
          </a:bodyPr>
          <a:lstStyle/>
          <a:p>
            <a:r>
              <a:rPr lang="en-US" sz="1500" b="1" dirty="0">
                <a:latin typeface="Open Sans Semibold" panose="020B0606030504020204" pitchFamily="34" charset="0"/>
                <a:ea typeface="Open Sans Semibold" panose="020B0606030504020204" pitchFamily="34" charset="0"/>
                <a:cs typeface="Open Sans Semibold" panose="020B0606030504020204" pitchFamily="34" charset="0"/>
              </a:rPr>
              <a:t>Monday, August 12, 2024</a:t>
            </a:r>
          </a:p>
        </p:txBody>
      </p:sp>
      <p:sp>
        <p:nvSpPr>
          <p:cNvPr id="13" name="TextBox 12">
            <a:extLst>
              <a:ext uri="{FF2B5EF4-FFF2-40B4-BE49-F238E27FC236}">
                <a16:creationId xmlns:a16="http://schemas.microsoft.com/office/drawing/2014/main" id="{DF2D8BF5-9D10-BE21-8939-3509374E299E}"/>
              </a:ext>
            </a:extLst>
          </p:cNvPr>
          <p:cNvSpPr txBox="1"/>
          <p:nvPr userDrawn="1"/>
        </p:nvSpPr>
        <p:spPr>
          <a:xfrm>
            <a:off x="308368" y="6384828"/>
            <a:ext cx="1929695" cy="323165"/>
          </a:xfrm>
          <a:prstGeom prst="rect">
            <a:avLst/>
          </a:prstGeom>
          <a:noFill/>
        </p:spPr>
        <p:txBody>
          <a:bodyPr wrap="none" rtlCol="0">
            <a:spAutoFit/>
          </a:bodyPr>
          <a:lstStyle/>
          <a:p>
            <a:r>
              <a:rPr lang="en-US" sz="1500" b="1" dirty="0">
                <a:latin typeface="Open Sans Semibold" panose="020B0606030504020204" pitchFamily="34" charset="0"/>
                <a:ea typeface="Open Sans Semibold" panose="020B0606030504020204" pitchFamily="34" charset="0"/>
                <a:cs typeface="Open Sans Semibold" panose="020B0606030504020204" pitchFamily="34" charset="0"/>
              </a:rPr>
              <a:t>Mushroom Council</a:t>
            </a:r>
          </a:p>
        </p:txBody>
      </p:sp>
      <p:pic>
        <p:nvPicPr>
          <p:cNvPr id="14" name="Picture 13" descr="A logo with a black background&#10;&#10;Description automatically generated">
            <a:extLst>
              <a:ext uri="{FF2B5EF4-FFF2-40B4-BE49-F238E27FC236}">
                <a16:creationId xmlns:a16="http://schemas.microsoft.com/office/drawing/2014/main" id="{F494A0C4-F1AF-82B9-18B9-53B41FE5B533}"/>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8368" y="243069"/>
            <a:ext cx="1756062" cy="1356957"/>
          </a:xfrm>
          <a:prstGeom prst="rect">
            <a:avLst/>
          </a:prstGeom>
        </p:spPr>
      </p:pic>
      <p:cxnSp>
        <p:nvCxnSpPr>
          <p:cNvPr id="15" name="Straight Connector 14">
            <a:extLst>
              <a:ext uri="{FF2B5EF4-FFF2-40B4-BE49-F238E27FC236}">
                <a16:creationId xmlns:a16="http://schemas.microsoft.com/office/drawing/2014/main" id="{D66A1A23-5A83-E5D6-D8F9-55068CE69825}"/>
              </a:ext>
            </a:extLst>
          </p:cNvPr>
          <p:cNvCxnSpPr>
            <a:cxnSpLocks/>
          </p:cNvCxnSpPr>
          <p:nvPr userDrawn="1"/>
        </p:nvCxnSpPr>
        <p:spPr>
          <a:xfrm>
            <a:off x="9254383" y="6309824"/>
            <a:ext cx="0" cy="47317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4C246826-74DA-BE78-EEE0-68ABE51A6A17}"/>
              </a:ext>
            </a:extLst>
          </p:cNvPr>
          <p:cNvSpPr txBox="1"/>
          <p:nvPr userDrawn="1"/>
        </p:nvSpPr>
        <p:spPr>
          <a:xfrm>
            <a:off x="4929772" y="6384828"/>
            <a:ext cx="1823897" cy="323165"/>
          </a:xfrm>
          <a:prstGeom prst="rect">
            <a:avLst/>
          </a:prstGeom>
          <a:noFill/>
        </p:spPr>
        <p:txBody>
          <a:bodyPr wrap="none" rtlCol="0">
            <a:spAutoFit/>
          </a:bodyPr>
          <a:lstStyle/>
          <a:p>
            <a:r>
              <a:rPr lang="en-US" sz="1500" b="1" dirty="0">
                <a:latin typeface="Open Sans Semibold" panose="020B0606030504020204" pitchFamily="34" charset="0"/>
                <a:ea typeface="Open Sans Semibold" panose="020B0606030504020204" pitchFamily="34" charset="0"/>
                <a:cs typeface="Open Sans Semibold" panose="020B0606030504020204" pitchFamily="34" charset="0"/>
              </a:rPr>
              <a:t>Presentation Title</a:t>
            </a:r>
          </a:p>
        </p:txBody>
      </p:sp>
      <p:sp>
        <p:nvSpPr>
          <p:cNvPr id="18" name="Picture Placeholder 17">
            <a:extLst>
              <a:ext uri="{FF2B5EF4-FFF2-40B4-BE49-F238E27FC236}">
                <a16:creationId xmlns:a16="http://schemas.microsoft.com/office/drawing/2014/main" id="{D61D48A7-D308-8082-A293-A01E94D985BF}"/>
              </a:ext>
            </a:extLst>
          </p:cNvPr>
          <p:cNvSpPr>
            <a:spLocks noGrp="1"/>
          </p:cNvSpPr>
          <p:nvPr>
            <p:ph type="pic" sz="quarter" idx="10"/>
          </p:nvPr>
        </p:nvSpPr>
        <p:spPr>
          <a:xfrm>
            <a:off x="4700588" y="-12700"/>
            <a:ext cx="7502525" cy="3779838"/>
          </a:xfrm>
        </p:spPr>
        <p:txBody>
          <a:bodyPr/>
          <a:lstStyle/>
          <a:p>
            <a:endParaRPr lang="en-US" dirty="0"/>
          </a:p>
        </p:txBody>
      </p:sp>
      <p:sp>
        <p:nvSpPr>
          <p:cNvPr id="19" name="Title 1">
            <a:extLst>
              <a:ext uri="{FF2B5EF4-FFF2-40B4-BE49-F238E27FC236}">
                <a16:creationId xmlns:a16="http://schemas.microsoft.com/office/drawing/2014/main" id="{B02F6BC6-67CB-A88D-CF42-99AA6BEB8465}"/>
              </a:ext>
            </a:extLst>
          </p:cNvPr>
          <p:cNvSpPr>
            <a:spLocks noGrp="1"/>
          </p:cNvSpPr>
          <p:nvPr>
            <p:ph type="ctrTitle" hasCustomPrompt="1"/>
          </p:nvPr>
        </p:nvSpPr>
        <p:spPr>
          <a:xfrm>
            <a:off x="308368" y="4125685"/>
            <a:ext cx="9144000" cy="1741711"/>
          </a:xfrm>
        </p:spPr>
        <p:txBody>
          <a:bodyPr anchor="t"/>
          <a:lstStyle>
            <a:lvl1pPr algn="l">
              <a:defRPr sz="6000">
                <a:solidFill>
                  <a:schemeClr val="accent1"/>
                </a:solidFill>
              </a:defRPr>
            </a:lvl1pPr>
          </a:lstStyle>
          <a:p>
            <a:r>
              <a:rPr lang="en-US" dirty="0"/>
              <a:t>Click here</a:t>
            </a:r>
            <a:br>
              <a:rPr lang="en-US" dirty="0"/>
            </a:br>
            <a:r>
              <a:rPr lang="en-US" dirty="0"/>
              <a:t>to add title</a:t>
            </a:r>
          </a:p>
        </p:txBody>
      </p:sp>
    </p:spTree>
    <p:extLst>
      <p:ext uri="{BB962C8B-B14F-4D97-AF65-F5344CB8AC3E}">
        <p14:creationId xmlns:p14="http://schemas.microsoft.com/office/powerpoint/2010/main" val="2252925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hasCustomPrompt="1"/>
          </p:nvPr>
        </p:nvSpPr>
        <p:spPr>
          <a:xfrm>
            <a:off x="838200" y="1825625"/>
            <a:ext cx="10515600" cy="482146"/>
          </a:xfrm>
        </p:spPr>
        <p:txBody>
          <a:bodyPr/>
          <a:lstStyle>
            <a:lvl1pPr marL="0" indent="0">
              <a:buNone/>
              <a:defRPr b="1" i="0">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Subheading</a:t>
            </a:r>
            <a:endParaRPr lang="en-US" sz="2800" dirty="0">
              <a:latin typeface="Open Sans Light" panose="020B0306030504020204" pitchFamily="34" charset="0"/>
              <a:ea typeface="Open Sans Light" panose="020B0306030504020204" pitchFamily="34" charset="0"/>
              <a:cs typeface="Open Sans Light" panose="020B0306030504020204" pitchFamily="34" charset="0"/>
            </a:endParaRPr>
          </a:p>
          <a:p>
            <a:pPr lvl="0"/>
            <a:endParaRPr lang="en-US" dirty="0"/>
          </a:p>
          <a:p>
            <a:pPr lvl="0"/>
            <a:endParaRPr lang="en-US" dirty="0"/>
          </a:p>
          <a:p>
            <a:pPr lvl="0"/>
            <a:endParaRPr lang="en-US" dirty="0"/>
          </a:p>
          <a:p>
            <a:pPr lvl="0"/>
            <a:endParaRPr lang="en-US" dirty="0"/>
          </a:p>
        </p:txBody>
      </p:sp>
      <p:sp>
        <p:nvSpPr>
          <p:cNvPr id="4" name="Date Placeholder 3"/>
          <p:cNvSpPr>
            <a:spLocks noGrp="1"/>
          </p:cNvSpPr>
          <p:nvPr>
            <p:ph type="dt" sz="half" idx="10"/>
          </p:nvPr>
        </p:nvSpPr>
        <p:spPr/>
        <p:txBody>
          <a:bodyPr/>
          <a:lstStyle/>
          <a:p>
            <a:fld id="{3C2B07E4-CDF9-4C88-A2F3-04620E58224D}" type="datetimeFigureOut">
              <a:rPr lang="en-US" smtClean="0"/>
              <a:t>12/10/24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E71E98-A417-4ECC-ACEB-C0490C20DB04}" type="slidenum">
              <a:rPr lang="en-US" smtClean="0"/>
              <a:t>‹#›</a:t>
            </a:fld>
            <a:endParaRPr lang="en-US"/>
          </a:p>
        </p:txBody>
      </p:sp>
      <p:sp>
        <p:nvSpPr>
          <p:cNvPr id="9" name="Content Placeholder 2">
            <a:extLst>
              <a:ext uri="{FF2B5EF4-FFF2-40B4-BE49-F238E27FC236}">
                <a16:creationId xmlns:a16="http://schemas.microsoft.com/office/drawing/2014/main" id="{4C0A4FD5-8030-9E69-938A-4CAE0D9CBE2F}"/>
              </a:ext>
            </a:extLst>
          </p:cNvPr>
          <p:cNvSpPr>
            <a:spLocks noGrp="1"/>
          </p:cNvSpPr>
          <p:nvPr>
            <p:ph idx="13" hasCustomPrompt="1"/>
          </p:nvPr>
        </p:nvSpPr>
        <p:spPr>
          <a:xfrm>
            <a:off x="838200" y="2522310"/>
            <a:ext cx="10515600" cy="3834039"/>
          </a:xfrm>
        </p:spPr>
        <p:txBody>
          <a:bodyPr>
            <a:noAutofit/>
          </a:bodyPr>
          <a:lstStyle>
            <a:lvl1pPr marL="0" indent="0">
              <a:buNone/>
              <a:defRPr sz="1500" b="0" i="0">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buNone/>
              <a:defRPr/>
            </a:lvl2pPr>
            <a:lvl3pPr marL="914400" indent="0">
              <a:buNone/>
              <a:defRPr/>
            </a:lvl3pPr>
            <a:lvl4pPr marL="1371600" indent="0">
              <a:buNone/>
              <a:defRPr/>
            </a:lvl4pPr>
            <a:lvl5pPr marL="1828800" indent="0">
              <a:buNone/>
              <a:defRPr/>
            </a:lvl5pPr>
          </a:lstStyle>
          <a:p>
            <a:r>
              <a:rPr lang="en-GB" sz="2800" dirty="0">
                <a:latin typeface="Open Sans Light" panose="020B0306030504020204" pitchFamily="34" charset="0"/>
                <a:ea typeface="Open Sans Light" panose="020B0306030504020204" pitchFamily="34" charset="0"/>
                <a:cs typeface="Open Sans Light" panose="020B0306030504020204" pitchFamily="34" charset="0"/>
              </a:rPr>
              <a:t>Lorem ipsum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dolor</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sit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consectetur</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adipiscing</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elit</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morbi</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tristique</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senectus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et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netus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et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malesuada</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fames.</a:t>
            </a:r>
          </a:p>
          <a:p>
            <a:endParaRPr lang="en-GB" sz="2800" dirty="0">
              <a:latin typeface="Open Sans Light" panose="020B0306030504020204" pitchFamily="34" charset="0"/>
              <a:ea typeface="Open Sans Light" panose="020B0306030504020204" pitchFamily="34" charset="0"/>
              <a:cs typeface="Open Sans Light" panose="020B0306030504020204" pitchFamily="34" charset="0"/>
            </a:endParaRPr>
          </a:p>
          <a:p>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Phasellus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auctor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efficitur</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dui et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facilisis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Pellentesque</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habitant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morbi</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tristique</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senectus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et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netus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et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malesuada</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fames ac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turpis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egestas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momutie</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in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quam</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ac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viverra</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Cras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gravida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aliquam</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Maecenas cursus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eleifend</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in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vulputate</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velit</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r>
              <a:rPr lang="en-GB" sz="2800" dirty="0" err="1">
                <a:latin typeface="Open Sans Light" panose="020B0306030504020204" pitchFamily="34" charset="0"/>
                <a:ea typeface="Open Sans Light" panose="020B0306030504020204" pitchFamily="34" charset="0"/>
                <a:cs typeface="Open Sans Light" panose="020B0306030504020204" pitchFamily="34" charset="0"/>
              </a:rPr>
              <a:t>im</a:t>
            </a:r>
            <a:r>
              <a:rPr lang="en-GB" sz="2800" dirty="0">
                <a:latin typeface="Open Sans Light" panose="020B0306030504020204" pitchFamily="34" charset="0"/>
                <a:ea typeface="Open Sans Light" panose="020B0306030504020204" pitchFamily="34" charset="0"/>
                <a:cs typeface="Open Sans Light" panose="020B0306030504020204" pitchFamily="34" charset="0"/>
              </a:rPr>
              <a:t>. </a:t>
            </a:r>
          </a:p>
          <a:p>
            <a:endParaRPr lang="en-US" sz="2800"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546530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3C2B07E4-CDF9-4C88-A2F3-04620E58224D}" type="datetimeFigureOut">
              <a:rPr lang="en-US" smtClean="0"/>
              <a:t>12/10/24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8001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2B07E4-CDF9-4C88-A2F3-04620E58224D}" type="datetimeFigureOut">
              <a:rPr lang="en-US" smtClean="0"/>
              <a:t>12/10/24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562229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2B07E4-CDF9-4C88-A2F3-04620E58224D}" type="datetimeFigureOut">
              <a:rPr lang="en-US" smtClean="0"/>
              <a:t>12/10/24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833290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C2B07E4-CDF9-4C88-A2F3-04620E58224D}" type="datetimeFigureOut">
              <a:rPr lang="en-US" smtClean="0"/>
              <a:t>12/10/24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006692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2B07E4-CDF9-4C88-A2F3-04620E58224D}" type="datetimeFigureOut">
              <a:rPr lang="en-US" smtClean="0"/>
              <a:t>12/10/24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132127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2B07E4-CDF9-4C88-A2F3-04620E58224D}" type="datetimeFigureOut">
              <a:rPr lang="en-US" smtClean="0"/>
              <a:t>12/10/24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E71E98-A417-4ECC-ACEB-C0490C20DB04}" type="slidenum">
              <a:rPr lang="en-US" smtClean="0"/>
              <a:t>‹#›</a:t>
            </a:fld>
            <a:endParaRPr lang="en-US"/>
          </a:p>
        </p:txBody>
      </p:sp>
    </p:spTree>
    <p:extLst>
      <p:ext uri="{BB962C8B-B14F-4D97-AF65-F5344CB8AC3E}">
        <p14:creationId xmlns:p14="http://schemas.microsoft.com/office/powerpoint/2010/main" val="2473865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C2B07E4-CDF9-4C88-A2F3-04620E58224D}" type="datetimeFigureOut">
              <a:rPr lang="en-US" smtClean="0"/>
              <a:pPr/>
              <a:t>12/10/24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FE71E98-A417-4ECC-ACEB-C0490C20DB04}" type="slidenum">
              <a:rPr lang="en-US" smtClean="0"/>
              <a:pPr/>
              <a:t>‹#›</a:t>
            </a:fld>
            <a:endParaRPr lang="en-US"/>
          </a:p>
        </p:txBody>
      </p:sp>
    </p:spTree>
    <p:extLst>
      <p:ext uri="{BB962C8B-B14F-4D97-AF65-F5344CB8AC3E}">
        <p14:creationId xmlns:p14="http://schemas.microsoft.com/office/powerpoint/2010/main" val="769839586"/>
      </p:ext>
    </p:extLst>
  </p:cSld>
  <p:clrMap bg1="lt1" tx1="dk1" bg2="lt2" tx2="dk2" accent1="accent1" accent2="accent2" accent3="accent3" accent4="accent4" accent5="accent5" accent6="accent6" hlink="hlink" folHlink="folHlink"/>
  <p:sldLayoutIdLst>
    <p:sldLayoutId id="2147483687" r:id="rId1"/>
    <p:sldLayoutId id="2147483698"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712" r:id="rId13"/>
    <p:sldLayoutId id="2147483713" r:id="rId14"/>
    <p:sldLayoutId id="2147483714" r:id="rId15"/>
    <p:sldLayoutId id="2147483715" r:id="rId16"/>
    <p:sldLayoutId id="2147483716" r:id="rId17"/>
  </p:sldLayoutIdLst>
  <p:txStyles>
    <p:titleStyle>
      <a:lvl1pPr algn="l" defTabSz="914400" rtl="0" eaLnBrk="1" latinLnBrk="0" hangingPunct="1">
        <a:lnSpc>
          <a:spcPct val="90000"/>
        </a:lnSpc>
        <a:spcBef>
          <a:spcPct val="0"/>
        </a:spcBef>
        <a:buNone/>
        <a:defRPr sz="4400" kern="1200">
          <a:solidFill>
            <a:schemeClr val="tx1"/>
          </a:solidFill>
          <a:latin typeface="Alice" pitchFamily="2" charset="0"/>
          <a:ea typeface="Alice" pitchFamily="2"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i="0" kern="1200">
          <a:solidFill>
            <a:schemeClr val="tx1"/>
          </a:solidFill>
          <a:latin typeface="Open Sans Extrabold" panose="020B0606030504020204" pitchFamily="34" charset="0"/>
          <a:ea typeface="Open Sans Extrabold" panose="020B0606030504020204" pitchFamily="34" charset="0"/>
          <a:cs typeface="Open Sans Extrabold"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0.pn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11.png"/><Relationship Id="rId7"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6.jpeg"/><Relationship Id="rId5" Type="http://schemas.openxmlformats.org/officeDocument/2006/relationships/image" Target="../media/image30.png"/><Relationship Id="rId4" Type="http://schemas.openxmlformats.org/officeDocument/2006/relationships/image" Target="../media/image12.sv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9.jpeg"/><Relationship Id="rId5" Type="http://schemas.openxmlformats.org/officeDocument/2006/relationships/image" Target="../media/image30.png"/><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0.jpeg"/><Relationship Id="rId5" Type="http://schemas.openxmlformats.org/officeDocument/2006/relationships/image" Target="../media/image30.png"/><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2.jpeg"/><Relationship Id="rId5" Type="http://schemas.openxmlformats.org/officeDocument/2006/relationships/image" Target="../media/image30.png"/><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43.jpeg"/><Relationship Id="rId5" Type="http://schemas.openxmlformats.org/officeDocument/2006/relationships/image" Target="../media/image30.png"/><Relationship Id="rId4" Type="http://schemas.openxmlformats.org/officeDocument/2006/relationships/image" Target="../media/image12.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www.mushroomcouncil.com/nutrition/benefits-nutrients/#vitamin-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19.png"/><Relationship Id="rId4" Type="http://schemas.openxmlformats.org/officeDocument/2006/relationships/image" Target="../media/image18.sv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48.sv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19.png"/><Relationship Id="rId4" Type="http://schemas.openxmlformats.org/officeDocument/2006/relationships/image" Target="../media/image18.svg"/></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49.jpg"/><Relationship Id="rId5" Type="http://schemas.openxmlformats.org/officeDocument/2006/relationships/image" Target="../media/image19.png"/><Relationship Id="rId4" Type="http://schemas.openxmlformats.org/officeDocument/2006/relationships/image" Target="../media/image18.sv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sv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www.accessdata.fda.gov/scripts/InteractiveNutritionFactsLabel/assets/InteractiveNFL_UnderstandingTheNFL_October2021.pdf" TargetMode="External"/><Relationship Id="rId7" Type="http://schemas.openxmlformats.org/officeDocument/2006/relationships/image" Target="../media/image50.jpe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www.accessdata.fda.gov/scripts/interactivenutritionfactslabel/quiz/"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svg"/></Relationships>
</file>

<file path=ppt/slides/_rels/slide26.xml.rels><?xml version="1.0" encoding="UTF-8" standalone="yes"?>
<Relationships xmlns="http://schemas.openxmlformats.org/package/2006/relationships"><Relationship Id="rId3" Type="http://schemas.openxmlformats.org/officeDocument/2006/relationships/hyperlink" Target="mailto:dietaryguidelines@usda.gov"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hyperlink" Target="https://www.dietaryguidelines.gov/2020-advisory-committee-report/food-pattern-modelin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14.xml"/><Relationship Id="rId5" Type="http://schemas.openxmlformats.org/officeDocument/2006/relationships/image" Target="../media/image69.png"/><Relationship Id="rId4" Type="http://schemas.openxmlformats.org/officeDocument/2006/relationships/image" Target="../media/image6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77.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19.png"/><Relationship Id="rId3" Type="http://schemas.openxmlformats.org/officeDocument/2006/relationships/image" Target="../media/image17.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8.svg"/><Relationship Id="rId9" Type="http://schemas.openxmlformats.org/officeDocument/2006/relationships/image" Target="../media/image24.png"/></Relationships>
</file>

<file path=ppt/slides/_rels/slide4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0.xml"/><Relationship Id="rId1" Type="http://schemas.openxmlformats.org/officeDocument/2006/relationships/slideLayout" Target="../slideLayouts/slideLayout16.xml"/><Relationship Id="rId4" Type="http://schemas.openxmlformats.org/officeDocument/2006/relationships/image" Target="../media/image79.png"/></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1.xml"/><Relationship Id="rId1" Type="http://schemas.openxmlformats.org/officeDocument/2006/relationships/slideLayout" Target="../slideLayouts/slideLayout16.xml"/><Relationship Id="rId4" Type="http://schemas.openxmlformats.org/officeDocument/2006/relationships/image" Target="../media/image81.png"/></Relationships>
</file>

<file path=ppt/slides/_rels/slide4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2.xml"/><Relationship Id="rId1" Type="http://schemas.openxmlformats.org/officeDocument/2006/relationships/slideLayout" Target="../slideLayouts/slideLayout16.xml"/><Relationship Id="rId5" Type="http://schemas.openxmlformats.org/officeDocument/2006/relationships/image" Target="../media/image84.png"/><Relationship Id="rId4" Type="http://schemas.openxmlformats.org/officeDocument/2006/relationships/image" Target="../media/image83.png"/></Relationships>
</file>

<file path=ppt/slides/_rels/slide4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3.xml"/><Relationship Id="rId1" Type="http://schemas.openxmlformats.org/officeDocument/2006/relationships/slideLayout" Target="../slideLayouts/slideLayout16.xml"/><Relationship Id="rId5" Type="http://schemas.openxmlformats.org/officeDocument/2006/relationships/image" Target="../media/image84.png"/><Relationship Id="rId4" Type="http://schemas.openxmlformats.org/officeDocument/2006/relationships/image" Target="../media/image83.png"/></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2.sv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2.svg"/></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svg"/></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3.xml"/><Relationship Id="rId1" Type="http://schemas.openxmlformats.org/officeDocument/2006/relationships/slideLayout" Target="../slideLayouts/slideLayout3.xml"/><Relationship Id="rId6" Type="http://schemas.openxmlformats.org/officeDocument/2006/relationships/image" Target="../media/image91.png"/><Relationship Id="rId5" Type="http://schemas.openxmlformats.org/officeDocument/2006/relationships/image" Target="../media/image19.png"/><Relationship Id="rId4" Type="http://schemas.openxmlformats.org/officeDocument/2006/relationships/image" Target="../media/image18.svg"/></Relationships>
</file>

<file path=ppt/slides/_rels/slide55.xml.rels><?xml version="1.0" encoding="UTF-8" standalone="yes"?>
<Relationships xmlns="http://schemas.openxmlformats.org/package/2006/relationships"><Relationship Id="rId3" Type="http://schemas.openxmlformats.org/officeDocument/2006/relationships/hyperlink" Target="https://www.fns.usda.gov/sbp/school-breakfast-program" TargetMode="External"/><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image" Target="../media/image93.png"/><Relationship Id="rId5" Type="http://schemas.openxmlformats.org/officeDocument/2006/relationships/image" Target="../media/image19.png"/><Relationship Id="rId4" Type="http://schemas.openxmlformats.org/officeDocument/2006/relationships/image" Target="../media/image18.svg"/></Relationships>
</file>

<file path=ppt/slides/_rels/slide58.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19.png"/><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hyperlink" Target="https://www.fns.usda.gov/nslp"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12.sv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hyperlink" Target="https://theicn.org/cnrb/" TargetMode="External"/><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0.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sv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jpeg"/><Relationship Id="rId5" Type="http://schemas.openxmlformats.org/officeDocument/2006/relationships/image" Target="../media/image19.png"/><Relationship Id="rId4" Type="http://schemas.openxmlformats.org/officeDocument/2006/relationships/image" Target="../media/image18.sv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0.png"/><Relationship Id="rId4" Type="http://schemas.openxmlformats.org/officeDocument/2006/relationships/image" Target="../media/image18.sv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0.png"/><Relationship Id="rId4" Type="http://schemas.openxmlformats.org/officeDocument/2006/relationships/image" Target="../media/image1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 up of mushrooms&#10;&#10;Description automatically generated">
            <a:extLst>
              <a:ext uri="{FF2B5EF4-FFF2-40B4-BE49-F238E27FC236}">
                <a16:creationId xmlns:a16="http://schemas.microsoft.com/office/drawing/2014/main" id="{3E2C337A-84CD-15E2-6982-B235E486548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23676"/>
          <a:stretch/>
        </p:blipFill>
        <p:spPr>
          <a:xfrm>
            <a:off x="7251412" y="662323"/>
            <a:ext cx="4940588" cy="5884087"/>
          </a:xfrm>
          <a:prstGeom prst="rect">
            <a:avLst/>
          </a:prstGeom>
        </p:spPr>
      </p:pic>
      <p:sp>
        <p:nvSpPr>
          <p:cNvPr id="6" name="Rectangle 5">
            <a:extLst>
              <a:ext uri="{FF2B5EF4-FFF2-40B4-BE49-F238E27FC236}">
                <a16:creationId xmlns:a16="http://schemas.microsoft.com/office/drawing/2014/main" id="{7881F949-5C9C-009A-E6EA-C3F444F26344}"/>
              </a:ext>
            </a:extLst>
          </p:cNvPr>
          <p:cNvSpPr/>
          <p:nvPr/>
        </p:nvSpPr>
        <p:spPr>
          <a:xfrm>
            <a:off x="0" y="4942117"/>
            <a:ext cx="12203575" cy="1915884"/>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D6B17A12-9EDC-E5FE-C437-706D5222E94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18702"/>
          <a:stretch/>
        </p:blipFill>
        <p:spPr>
          <a:xfrm flipH="1">
            <a:off x="-23150" y="4521558"/>
            <a:ext cx="12203575" cy="2984900"/>
          </a:xfrm>
          <a:prstGeom prst="rect">
            <a:avLst/>
          </a:prstGeom>
        </p:spPr>
      </p:pic>
      <p:cxnSp>
        <p:nvCxnSpPr>
          <p:cNvPr id="5" name="Straight Connector 4">
            <a:extLst>
              <a:ext uri="{FF2B5EF4-FFF2-40B4-BE49-F238E27FC236}">
                <a16:creationId xmlns:a16="http://schemas.microsoft.com/office/drawing/2014/main" id="{7E8F138F-D350-12BC-7970-D06F796A9508}"/>
              </a:ext>
            </a:extLst>
          </p:cNvPr>
          <p:cNvCxnSpPr/>
          <p:nvPr/>
        </p:nvCxnSpPr>
        <p:spPr>
          <a:xfrm>
            <a:off x="11575" y="6216316"/>
            <a:ext cx="1219200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060AFC50-1072-FA73-ED43-53A1C1EFDCEE}"/>
              </a:ext>
            </a:extLst>
          </p:cNvPr>
          <p:cNvCxnSpPr>
            <a:cxnSpLocks/>
          </p:cNvCxnSpPr>
          <p:nvPr/>
        </p:nvCxnSpPr>
        <p:spPr>
          <a:xfrm>
            <a:off x="2534856" y="6309824"/>
            <a:ext cx="0" cy="473172"/>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934F76B-5FD7-7B6D-E4B8-D1229B7C3B7B}"/>
              </a:ext>
            </a:extLst>
          </p:cNvPr>
          <p:cNvSpPr txBox="1"/>
          <p:nvPr/>
        </p:nvSpPr>
        <p:spPr>
          <a:xfrm>
            <a:off x="639443" y="1757236"/>
            <a:ext cx="7808597" cy="2308324"/>
          </a:xfrm>
          <a:prstGeom prst="rect">
            <a:avLst/>
          </a:prstGeom>
          <a:noFill/>
        </p:spPr>
        <p:txBody>
          <a:bodyPr wrap="square" rtlCol="0">
            <a:spAutoFit/>
          </a:bodyPr>
          <a:lstStyle/>
          <a:p>
            <a:r>
              <a:rPr lang="en-US" sz="4800" dirty="0">
                <a:latin typeface="Alice" pitchFamily="2" charset="0"/>
                <a:ea typeface="Alice" pitchFamily="2" charset="0"/>
              </a:rPr>
              <a:t>Mushrooms, School Meals, and Dietary Guidelines </a:t>
            </a:r>
          </a:p>
          <a:p>
            <a:r>
              <a:rPr lang="en-US" sz="4800" dirty="0">
                <a:latin typeface="Alice" pitchFamily="2" charset="0"/>
                <a:ea typeface="Alice" pitchFamily="2" charset="0"/>
              </a:rPr>
              <a:t>for Americans</a:t>
            </a:r>
          </a:p>
        </p:txBody>
      </p:sp>
      <p:sp>
        <p:nvSpPr>
          <p:cNvPr id="20" name="TextBox 19">
            <a:extLst>
              <a:ext uri="{FF2B5EF4-FFF2-40B4-BE49-F238E27FC236}">
                <a16:creationId xmlns:a16="http://schemas.microsoft.com/office/drawing/2014/main" id="{DF9605C6-67EF-6879-6ABE-DD013A227205}"/>
              </a:ext>
            </a:extLst>
          </p:cNvPr>
          <p:cNvSpPr txBox="1"/>
          <p:nvPr/>
        </p:nvSpPr>
        <p:spPr>
          <a:xfrm>
            <a:off x="10157796" y="6384828"/>
            <a:ext cx="1119217" cy="323165"/>
          </a:xfrm>
          <a:prstGeom prst="rect">
            <a:avLst/>
          </a:prstGeom>
          <a:noFill/>
        </p:spPr>
        <p:txBody>
          <a:bodyPr wrap="none" rtlCol="0">
            <a:spAutoFit/>
          </a:bodyPr>
          <a:lstStyle/>
          <a:p>
            <a:r>
              <a:rPr lang="en-US" sz="1500" b="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2024-2025</a:t>
            </a:r>
          </a:p>
        </p:txBody>
      </p:sp>
      <p:sp>
        <p:nvSpPr>
          <p:cNvPr id="2" name="TextBox 1">
            <a:extLst>
              <a:ext uri="{FF2B5EF4-FFF2-40B4-BE49-F238E27FC236}">
                <a16:creationId xmlns:a16="http://schemas.microsoft.com/office/drawing/2014/main" id="{C3D96D0D-6DF4-0FE1-DD22-CCD1428C830A}"/>
              </a:ext>
            </a:extLst>
          </p:cNvPr>
          <p:cNvSpPr txBox="1"/>
          <p:nvPr/>
        </p:nvSpPr>
        <p:spPr>
          <a:xfrm>
            <a:off x="308368" y="6384828"/>
            <a:ext cx="1929695" cy="323165"/>
          </a:xfrm>
          <a:prstGeom prst="rect">
            <a:avLst/>
          </a:prstGeom>
          <a:noFill/>
        </p:spPr>
        <p:txBody>
          <a:bodyPr wrap="none" rtlCol="0">
            <a:spAutoFit/>
          </a:bodyPr>
          <a:lstStyle/>
          <a:p>
            <a:r>
              <a:rPr lang="en-US" sz="1500" b="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Mushroom Council</a:t>
            </a:r>
          </a:p>
        </p:txBody>
      </p:sp>
      <p:pic>
        <p:nvPicPr>
          <p:cNvPr id="8" name="Picture 7">
            <a:extLst>
              <a:ext uri="{FF2B5EF4-FFF2-40B4-BE49-F238E27FC236}">
                <a16:creationId xmlns:a16="http://schemas.microsoft.com/office/drawing/2014/main" id="{4D913C16-5B1D-69D5-DEF9-1EBC3BA7D76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39443" y="290367"/>
            <a:ext cx="2032061" cy="1570229"/>
          </a:xfrm>
          <a:prstGeom prst="rect">
            <a:avLst/>
          </a:prstGeom>
        </p:spPr>
      </p:pic>
      <p:cxnSp>
        <p:nvCxnSpPr>
          <p:cNvPr id="14" name="Straight Connector 13">
            <a:extLst>
              <a:ext uri="{FF2B5EF4-FFF2-40B4-BE49-F238E27FC236}">
                <a16:creationId xmlns:a16="http://schemas.microsoft.com/office/drawing/2014/main" id="{E9E0198C-E175-94A7-FBF2-A445654F9CE5}"/>
              </a:ext>
            </a:extLst>
          </p:cNvPr>
          <p:cNvCxnSpPr>
            <a:cxnSpLocks/>
          </p:cNvCxnSpPr>
          <p:nvPr/>
        </p:nvCxnSpPr>
        <p:spPr>
          <a:xfrm>
            <a:off x="9254383" y="6309824"/>
            <a:ext cx="0" cy="473172"/>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D6BB296C-2735-B6D1-B0FD-B384F035341F}"/>
              </a:ext>
            </a:extLst>
          </p:cNvPr>
          <p:cNvSpPr txBox="1"/>
          <p:nvPr/>
        </p:nvSpPr>
        <p:spPr>
          <a:xfrm>
            <a:off x="2789500" y="6410168"/>
            <a:ext cx="6155211" cy="323165"/>
          </a:xfrm>
          <a:prstGeom prst="rect">
            <a:avLst/>
          </a:prstGeom>
          <a:noFill/>
        </p:spPr>
        <p:txBody>
          <a:bodyPr wrap="none" rtlCol="0">
            <a:spAutoFit/>
          </a:bodyPr>
          <a:lstStyle/>
          <a:p>
            <a:r>
              <a:rPr lang="en-US" sz="1500" b="1" dirty="0">
                <a:solidFill>
                  <a:schemeClr val="bg1"/>
                </a:solidFill>
                <a:latin typeface="Open Sans Semibold" panose="020B0606030504020204" pitchFamily="34" charset="0"/>
                <a:ea typeface="Open Sans Semibold" panose="020B0606030504020204" pitchFamily="34" charset="0"/>
                <a:cs typeface="Open Sans Semibold" panose="020B0606030504020204" pitchFamily="34" charset="0"/>
              </a:rPr>
              <a:t>Mushrooms, School Meals, and Dietary Guidelines for Americans</a:t>
            </a:r>
          </a:p>
        </p:txBody>
      </p:sp>
      <p:pic>
        <p:nvPicPr>
          <p:cNvPr id="3" name="Picture 2" descr="A group of mushrooms on a black background&#10;&#10;Description automatically generated">
            <a:extLst>
              <a:ext uri="{FF2B5EF4-FFF2-40B4-BE49-F238E27FC236}">
                <a16:creationId xmlns:a16="http://schemas.microsoft.com/office/drawing/2014/main" id="{DEBF5EE8-C00C-4555-8C34-F4B18B280B6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r="14360" b="20316"/>
          <a:stretch/>
        </p:blipFill>
        <p:spPr>
          <a:xfrm>
            <a:off x="8042067" y="2334366"/>
            <a:ext cx="4149933" cy="3861311"/>
          </a:xfrm>
          <a:prstGeom prst="rect">
            <a:avLst/>
          </a:prstGeom>
        </p:spPr>
      </p:pic>
      <p:pic>
        <p:nvPicPr>
          <p:cNvPr id="4" name="Picture 3" descr="A group of mushrooms on a black background&#10;&#10;Description automatically generated">
            <a:extLst>
              <a:ext uri="{FF2B5EF4-FFF2-40B4-BE49-F238E27FC236}">
                <a16:creationId xmlns:a16="http://schemas.microsoft.com/office/drawing/2014/main" id="{33870FC3-5492-963D-6D2F-9963DC72EB2D}"/>
              </a:ext>
            </a:extLst>
          </p:cNvPr>
          <p:cNvPicPr>
            <a:picLocks noChangeAspect="1"/>
          </p:cNvPicPr>
          <p:nvPr/>
        </p:nvPicPr>
        <p:blipFill>
          <a:blip r:embed="rId8" cstate="screen">
            <a:extLst>
              <a:ext uri="{28A0092B-C50C-407E-A947-70E740481C1C}">
                <a14:useLocalDpi xmlns:a14="http://schemas.microsoft.com/office/drawing/2010/main"/>
              </a:ext>
            </a:extLst>
          </a:blip>
          <a:srcRect b="20259"/>
          <a:stretch/>
        </p:blipFill>
        <p:spPr>
          <a:xfrm>
            <a:off x="5232669" y="2719753"/>
            <a:ext cx="4225236" cy="3369259"/>
          </a:xfrm>
          <a:prstGeom prst="rect">
            <a:avLst/>
          </a:prstGeom>
        </p:spPr>
      </p:pic>
    </p:spTree>
    <p:extLst>
      <p:ext uri="{BB962C8B-B14F-4D97-AF65-F5344CB8AC3E}">
        <p14:creationId xmlns:p14="http://schemas.microsoft.com/office/powerpoint/2010/main" val="2684512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D01FB-05A2-9D35-9293-4C528FE2D37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39DDF0C-EE68-EBEF-D3ED-22024C6CD768}"/>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FFB0539E-FD7F-8306-DE10-A18365F27FD5}"/>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D535CC11-9A65-CA44-1249-DF9D70F99CD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EE1AC5F9-3296-E40C-1A55-9B4D52A93FCA}"/>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Portabella</a:t>
            </a:r>
            <a:endParaRPr lang="en-US" sz="6000" dirty="0">
              <a:solidFill>
                <a:srgbClr val="B31F3A"/>
              </a:solidFill>
              <a:latin typeface="Alice" pitchFamily="2" charset="0"/>
              <a:ea typeface="Alice" pitchFamily="2" charset="0"/>
            </a:endParaRPr>
          </a:p>
        </p:txBody>
      </p:sp>
      <p:pic>
        <p:nvPicPr>
          <p:cNvPr id="7" name="Content Placeholder 4">
            <a:extLst>
              <a:ext uri="{FF2B5EF4-FFF2-40B4-BE49-F238E27FC236}">
                <a16:creationId xmlns:a16="http://schemas.microsoft.com/office/drawing/2014/main" id="{9742FE8B-ECD9-9D83-49BC-27625FA47365}"/>
              </a:ext>
            </a:extLst>
          </p:cNvPr>
          <p:cNvPicPr>
            <a:picLocks noChangeAspect="1"/>
          </p:cNvPicPr>
          <p:nvPr/>
        </p:nvPicPr>
        <p:blipFill>
          <a:blip r:embed="rId6"/>
          <a:stretch>
            <a:fillRect/>
          </a:stretch>
        </p:blipFill>
        <p:spPr>
          <a:xfrm>
            <a:off x="5917720" y="3387951"/>
            <a:ext cx="3955415" cy="2337290"/>
          </a:xfrm>
          <a:prstGeom prst="rect">
            <a:avLst/>
          </a:prstGeom>
        </p:spPr>
      </p:pic>
      <p:pic>
        <p:nvPicPr>
          <p:cNvPr id="8" name="Picture 2" descr="Nutrition facts label for portabella mushrooms">
            <a:extLst>
              <a:ext uri="{FF2B5EF4-FFF2-40B4-BE49-F238E27FC236}">
                <a16:creationId xmlns:a16="http://schemas.microsoft.com/office/drawing/2014/main" id="{D77318FB-59D9-F174-08D7-7CFCDF82A00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09636" y="343300"/>
            <a:ext cx="2399453" cy="5283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52BA1F7-87AF-D593-F571-6AE80B02BF73}"/>
              </a:ext>
            </a:extLst>
          </p:cNvPr>
          <p:cNvSpPr txBox="1"/>
          <p:nvPr/>
        </p:nvSpPr>
        <p:spPr>
          <a:xfrm>
            <a:off x="1068186" y="2714335"/>
            <a:ext cx="6555322" cy="142808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Deep, meat like texture</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Used as a meat alternative in vegetarian dishes</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 1 piece whole mushroom</a:t>
            </a:r>
          </a:p>
        </p:txBody>
      </p:sp>
    </p:spTree>
    <p:extLst>
      <p:ext uri="{BB962C8B-B14F-4D97-AF65-F5344CB8AC3E}">
        <p14:creationId xmlns:p14="http://schemas.microsoft.com/office/powerpoint/2010/main" val="2283355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A7FE1-23FB-5D23-B0A5-EBBFEF1764D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D0AAFAA0-1022-0B01-A0FF-325CA1C56FD8}"/>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EC370418-B16B-01EC-74EE-9FC427C4C5DE}"/>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DBC3F7ED-AE63-268E-D10A-EE42B39D2A4D}"/>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90DED79F-FA5A-6BAD-6A7B-436C7AB1ABEE}"/>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Oyster</a:t>
            </a:r>
            <a:endParaRPr lang="en-US" sz="6000" dirty="0">
              <a:solidFill>
                <a:srgbClr val="B31F3A"/>
              </a:solidFill>
              <a:latin typeface="Alice" pitchFamily="2" charset="0"/>
              <a:ea typeface="Alice" pitchFamily="2" charset="0"/>
            </a:endParaRPr>
          </a:p>
        </p:txBody>
      </p:sp>
      <p:sp>
        <p:nvSpPr>
          <p:cNvPr id="4" name="TextBox 3">
            <a:extLst>
              <a:ext uri="{FF2B5EF4-FFF2-40B4-BE49-F238E27FC236}">
                <a16:creationId xmlns:a16="http://schemas.microsoft.com/office/drawing/2014/main" id="{719E9673-7D32-6789-C08A-D0CB5C81B963}"/>
              </a:ext>
            </a:extLst>
          </p:cNvPr>
          <p:cNvSpPr txBox="1"/>
          <p:nvPr/>
        </p:nvSpPr>
        <p:spPr>
          <a:xfrm>
            <a:off x="1068186" y="2714335"/>
            <a:ext cx="6555322" cy="96641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Delicate flavor</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 6 small oyster mushrooms</a:t>
            </a:r>
          </a:p>
        </p:txBody>
      </p:sp>
      <p:pic>
        <p:nvPicPr>
          <p:cNvPr id="5" name="Picture 2">
            <a:extLst>
              <a:ext uri="{FF2B5EF4-FFF2-40B4-BE49-F238E27FC236}">
                <a16:creationId xmlns:a16="http://schemas.microsoft.com/office/drawing/2014/main" id="{C67CCBD6-AA9C-219E-15C5-E7A94EFBB2F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7232" y="2161312"/>
            <a:ext cx="2972736" cy="36003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A94B8BFB-6003-1A8B-5B86-A20130205D8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0416" r="16347"/>
          <a:stretch/>
        </p:blipFill>
        <p:spPr bwMode="auto">
          <a:xfrm>
            <a:off x="3582597" y="3680753"/>
            <a:ext cx="2711280" cy="21875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Nutrition facts label for raw oyster mushrooms">
            <a:extLst>
              <a:ext uri="{FF2B5EF4-FFF2-40B4-BE49-F238E27FC236}">
                <a16:creationId xmlns:a16="http://schemas.microsoft.com/office/drawing/2014/main" id="{D83C2590-3743-5954-1476-CE83F7BC6D0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21985" y="74603"/>
            <a:ext cx="2587104" cy="5830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0689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6EB24-5F27-814A-D161-85F833E6895F}"/>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CF1BFA0C-E1F6-4A90-7C44-1FF0FAC8E03F}"/>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BED3ED23-7D08-1A6A-E1E9-A388713DE3D2}"/>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922F5C3E-6494-3DAA-7E31-861ACEE2764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CDC86723-5219-1DA6-4A5A-4B69F35AEE78}"/>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Beech</a:t>
            </a:r>
            <a:endParaRPr lang="en-US" sz="6000" dirty="0">
              <a:solidFill>
                <a:srgbClr val="B31F3A"/>
              </a:solidFill>
              <a:latin typeface="Alice" pitchFamily="2" charset="0"/>
              <a:ea typeface="Alice" pitchFamily="2" charset="0"/>
            </a:endParaRPr>
          </a:p>
        </p:txBody>
      </p:sp>
      <p:sp>
        <p:nvSpPr>
          <p:cNvPr id="4" name="TextBox 3">
            <a:extLst>
              <a:ext uri="{FF2B5EF4-FFF2-40B4-BE49-F238E27FC236}">
                <a16:creationId xmlns:a16="http://schemas.microsoft.com/office/drawing/2014/main" id="{907E0C71-59E7-CFFC-F278-7C25FCBA3E88}"/>
              </a:ext>
            </a:extLst>
          </p:cNvPr>
          <p:cNvSpPr txBox="1"/>
          <p:nvPr/>
        </p:nvSpPr>
        <p:spPr>
          <a:xfrm>
            <a:off x="1068186" y="2714335"/>
            <a:ext cx="6555322" cy="188974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Mild</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Sweet and nutty</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Crunch texture</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a:t>
            </a:r>
          </a:p>
        </p:txBody>
      </p:sp>
      <p:pic>
        <p:nvPicPr>
          <p:cNvPr id="7" name="Picture 2">
            <a:extLst>
              <a:ext uri="{FF2B5EF4-FFF2-40B4-BE49-F238E27FC236}">
                <a16:creationId xmlns:a16="http://schemas.microsoft.com/office/drawing/2014/main" id="{9B9D3F3A-3776-A16F-080D-628211375E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3436" y="225425"/>
            <a:ext cx="3687956" cy="5531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275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4A743-E0F3-9557-2626-A9D82DD5600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5EC3590-4184-D7E8-8E52-14551CD311C0}"/>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F0F89D9F-946E-631C-BADF-184662CC386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901C1B23-E0EF-C801-926E-C4D07AA4EC7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C137F689-14FC-1274-25A9-1CC13AA016F0}"/>
              </a:ext>
            </a:extLst>
          </p:cNvPr>
          <p:cNvSpPr txBox="1"/>
          <p:nvPr/>
        </p:nvSpPr>
        <p:spPr>
          <a:xfrm>
            <a:off x="860368" y="953302"/>
            <a:ext cx="9208085" cy="1015663"/>
          </a:xfrm>
          <a:prstGeom prst="rect">
            <a:avLst/>
          </a:prstGeom>
          <a:noFill/>
        </p:spPr>
        <p:txBody>
          <a:bodyPr wrap="square" rtlCol="0">
            <a:spAutoFit/>
          </a:bodyPr>
          <a:lstStyle/>
          <a:p>
            <a:r>
              <a:rPr lang="en-US" sz="6000" dirty="0" err="1">
                <a:latin typeface="Alice" pitchFamily="2" charset="0"/>
                <a:ea typeface="Alice" pitchFamily="2" charset="0"/>
              </a:rPr>
              <a:t>Crimini</a:t>
            </a:r>
            <a:endParaRPr lang="en-US" sz="6000" dirty="0">
              <a:solidFill>
                <a:srgbClr val="B31F3A"/>
              </a:solidFill>
              <a:latin typeface="Alice" pitchFamily="2" charset="0"/>
              <a:ea typeface="Alice" pitchFamily="2" charset="0"/>
            </a:endParaRPr>
          </a:p>
        </p:txBody>
      </p:sp>
      <p:sp>
        <p:nvSpPr>
          <p:cNvPr id="4" name="TextBox 3">
            <a:extLst>
              <a:ext uri="{FF2B5EF4-FFF2-40B4-BE49-F238E27FC236}">
                <a16:creationId xmlns:a16="http://schemas.microsoft.com/office/drawing/2014/main" id="{409F2AB5-2D7D-1185-CA4C-BDD5AD44F434}"/>
              </a:ext>
            </a:extLst>
          </p:cNvPr>
          <p:cNvSpPr txBox="1"/>
          <p:nvPr/>
        </p:nvSpPr>
        <p:spPr>
          <a:xfrm>
            <a:off x="1068186" y="2714335"/>
            <a:ext cx="6555322" cy="96641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Deeper, earthier flavor</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 4 mushrooms</a:t>
            </a:r>
          </a:p>
        </p:txBody>
      </p:sp>
      <p:pic>
        <p:nvPicPr>
          <p:cNvPr id="5" name="Picture 2">
            <a:extLst>
              <a:ext uri="{FF2B5EF4-FFF2-40B4-BE49-F238E27FC236}">
                <a16:creationId xmlns:a16="http://schemas.microsoft.com/office/drawing/2014/main" id="{EC223351-4EF7-91EB-2015-BC4E49C8A3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0475" y="224977"/>
            <a:ext cx="3646918" cy="540380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utrition facts label for brown crimini mushrooms">
            <a:extLst>
              <a:ext uri="{FF2B5EF4-FFF2-40B4-BE49-F238E27FC236}">
                <a16:creationId xmlns:a16="http://schemas.microsoft.com/office/drawing/2014/main" id="{63030404-9826-A1DC-3E7A-48E324FD120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18073" y="71783"/>
            <a:ext cx="2611625" cy="5709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1501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EEA02-5C39-B49D-8FD6-2FAC2ED4F3D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9FE46BA-FC3E-ED5F-5091-60FBD3A6A8B8}"/>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36BA3E34-88E7-2AD7-C5D4-0EE21BC7F02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B122F605-2E66-29D4-DEDF-CEAE99F5C17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C0034B9B-3CCF-C1F0-79F7-15A40A7E0018}"/>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Lion’s Mane</a:t>
            </a:r>
            <a:endParaRPr lang="en-US" sz="6000" dirty="0">
              <a:solidFill>
                <a:srgbClr val="B31F3A"/>
              </a:solidFill>
              <a:latin typeface="Alice" pitchFamily="2" charset="0"/>
              <a:ea typeface="Alice" pitchFamily="2" charset="0"/>
            </a:endParaRPr>
          </a:p>
        </p:txBody>
      </p:sp>
      <p:sp>
        <p:nvSpPr>
          <p:cNvPr id="4" name="TextBox 3">
            <a:extLst>
              <a:ext uri="{FF2B5EF4-FFF2-40B4-BE49-F238E27FC236}">
                <a16:creationId xmlns:a16="http://schemas.microsoft.com/office/drawing/2014/main" id="{EA9C9C82-A181-661E-363A-EEA3A7EFDF97}"/>
              </a:ext>
            </a:extLst>
          </p:cNvPr>
          <p:cNvSpPr txBox="1"/>
          <p:nvPr/>
        </p:nvSpPr>
        <p:spPr>
          <a:xfrm>
            <a:off x="1068186" y="2714335"/>
            <a:ext cx="4210396" cy="188974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Similar to crab or lobster</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Once cooked, its slightly chewy, tender and juicy</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 1 mushroom</a:t>
            </a:r>
          </a:p>
        </p:txBody>
      </p:sp>
      <p:pic>
        <p:nvPicPr>
          <p:cNvPr id="7" name="Picture 2">
            <a:extLst>
              <a:ext uri="{FF2B5EF4-FFF2-40B4-BE49-F238E27FC236}">
                <a16:creationId xmlns:a16="http://schemas.microsoft.com/office/drawing/2014/main" id="{F78D08C6-978C-AE71-D040-3CE451FB8F1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9581" y="1770596"/>
            <a:ext cx="6030127" cy="356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984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42DFB-98E6-410D-0EF8-9482A537180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85EBF98-E371-0BAF-AC23-1FB2F0BA97DB}"/>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1BE80AE7-14AC-5A02-0C32-5C9D10B3AD4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AF840E54-3F8A-A2AA-9167-94403A8F59C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76E612A0-B761-4F50-84C9-91DCB0830813}"/>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Shiitake</a:t>
            </a:r>
            <a:endParaRPr lang="en-US" sz="6000" dirty="0">
              <a:solidFill>
                <a:srgbClr val="B31F3A"/>
              </a:solidFill>
              <a:latin typeface="Alice" pitchFamily="2" charset="0"/>
              <a:ea typeface="Alice" pitchFamily="2" charset="0"/>
            </a:endParaRPr>
          </a:p>
        </p:txBody>
      </p:sp>
      <p:pic>
        <p:nvPicPr>
          <p:cNvPr id="5" name="Picture 2">
            <a:extLst>
              <a:ext uri="{FF2B5EF4-FFF2-40B4-BE49-F238E27FC236}">
                <a16:creationId xmlns:a16="http://schemas.microsoft.com/office/drawing/2014/main" id="{D1B77986-4000-9B78-AC78-1D8B945E9FA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3904"/>
          <a:stretch/>
        </p:blipFill>
        <p:spPr bwMode="auto">
          <a:xfrm>
            <a:off x="4681792" y="2900869"/>
            <a:ext cx="4787253" cy="29437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utrition facts for raw shiitake mushrooms">
            <a:extLst>
              <a:ext uri="{FF2B5EF4-FFF2-40B4-BE49-F238E27FC236}">
                <a16:creationId xmlns:a16="http://schemas.microsoft.com/office/drawing/2014/main" id="{413329A7-9113-94A3-37DB-378DF6E3991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87485" y="144104"/>
            <a:ext cx="2621604" cy="57605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27A7736-6A9B-3E05-2749-8944F3044D8D}"/>
              </a:ext>
            </a:extLst>
          </p:cNvPr>
          <p:cNvSpPr txBox="1"/>
          <p:nvPr/>
        </p:nvSpPr>
        <p:spPr>
          <a:xfrm>
            <a:off x="1068185" y="2714335"/>
            <a:ext cx="5194591" cy="142808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Meaty texture</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Rich and woodsy when cooked</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 4 whole mushrooms</a:t>
            </a:r>
          </a:p>
        </p:txBody>
      </p:sp>
    </p:spTree>
    <p:extLst>
      <p:ext uri="{BB962C8B-B14F-4D97-AF65-F5344CB8AC3E}">
        <p14:creationId xmlns:p14="http://schemas.microsoft.com/office/powerpoint/2010/main" val="666734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8E879-3809-1D1B-8EF9-E58B7318543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FBE4CC1-C2F7-7A5B-B477-74CCFA6D8C6B}"/>
              </a:ext>
            </a:extLst>
          </p:cNvPr>
          <p:cNvSpPr/>
          <p:nvPr/>
        </p:nvSpPr>
        <p:spPr>
          <a:xfrm>
            <a:off x="-25958" y="4574"/>
            <a:ext cx="12217958" cy="6853426"/>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1878122B-478D-360D-168C-F71543580499}"/>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4005081"/>
            <a:ext cx="12203575" cy="2984900"/>
          </a:xfrm>
          <a:prstGeom prst="rect">
            <a:avLst/>
          </a:prstGeom>
        </p:spPr>
      </p:pic>
      <p:sp>
        <p:nvSpPr>
          <p:cNvPr id="6" name="TextBox 5">
            <a:extLst>
              <a:ext uri="{FF2B5EF4-FFF2-40B4-BE49-F238E27FC236}">
                <a16:creationId xmlns:a16="http://schemas.microsoft.com/office/drawing/2014/main" id="{C8246BBE-0C33-0F2C-939D-4542834CC243}"/>
              </a:ext>
            </a:extLst>
          </p:cNvPr>
          <p:cNvSpPr txBox="1"/>
          <p:nvPr/>
        </p:nvSpPr>
        <p:spPr>
          <a:xfrm>
            <a:off x="338345" y="636926"/>
            <a:ext cx="9208085" cy="1015663"/>
          </a:xfrm>
          <a:prstGeom prst="rect">
            <a:avLst/>
          </a:prstGeom>
          <a:noFill/>
        </p:spPr>
        <p:txBody>
          <a:bodyPr wrap="square" rtlCol="0">
            <a:spAutoFit/>
          </a:bodyPr>
          <a:lstStyle/>
          <a:p>
            <a:r>
              <a:rPr lang="en-US" sz="6000" dirty="0">
                <a:solidFill>
                  <a:schemeClr val="bg1"/>
                </a:solidFill>
                <a:latin typeface="Alice" pitchFamily="2" charset="0"/>
                <a:ea typeface="Alice" pitchFamily="2" charset="0"/>
              </a:rPr>
              <a:t>Nutrition of Mushrooms</a:t>
            </a:r>
          </a:p>
        </p:txBody>
      </p:sp>
    </p:spTree>
    <p:extLst>
      <p:ext uri="{BB962C8B-B14F-4D97-AF65-F5344CB8AC3E}">
        <p14:creationId xmlns:p14="http://schemas.microsoft.com/office/powerpoint/2010/main" val="1236268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BDD5A-0468-E79C-3EAB-0D3A14B606B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5DF87185-9202-56E7-A6F8-827C28062F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5246" t="-136" r="28710" b="3178"/>
          <a:stretch/>
        </p:blipFill>
        <p:spPr>
          <a:xfrm>
            <a:off x="7323459" y="0"/>
            <a:ext cx="4890065" cy="6864756"/>
          </a:xfrm>
          <a:prstGeom prst="rect">
            <a:avLst/>
          </a:prstGeom>
          <a:ln>
            <a:noFill/>
          </a:ln>
        </p:spPr>
      </p:pic>
      <p:sp>
        <p:nvSpPr>
          <p:cNvPr id="10" name="Rectangle 9">
            <a:extLst>
              <a:ext uri="{FF2B5EF4-FFF2-40B4-BE49-F238E27FC236}">
                <a16:creationId xmlns:a16="http://schemas.microsoft.com/office/drawing/2014/main" id="{C549C01A-7A77-311D-41E0-2CB3B7C3CEA2}"/>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14C3B247-D99C-8CBD-6E19-DD545C9A7A9C}"/>
              </a:ext>
            </a:extLst>
          </p:cNvPr>
          <p:cNvSpPr txBox="1"/>
          <p:nvPr/>
        </p:nvSpPr>
        <p:spPr>
          <a:xfrm>
            <a:off x="1185239" y="1169879"/>
            <a:ext cx="6555322" cy="1323439"/>
          </a:xfrm>
          <a:prstGeom prst="rect">
            <a:avLst/>
          </a:prstGeom>
          <a:noFill/>
        </p:spPr>
        <p:txBody>
          <a:bodyPr wrap="square" rtlCol="0">
            <a:spAutoFit/>
          </a:bodyPr>
          <a:lstStyle/>
          <a:p>
            <a:r>
              <a:rPr lang="en-US" sz="4000" dirty="0">
                <a:latin typeface="Alice" pitchFamily="2" charset="0"/>
                <a:ea typeface="Alice" pitchFamily="2" charset="0"/>
              </a:rPr>
              <a:t>Mushrooms are a great</a:t>
            </a:r>
          </a:p>
          <a:p>
            <a:r>
              <a:rPr lang="en-US" sz="4000" dirty="0">
                <a:solidFill>
                  <a:srgbClr val="B31F3A"/>
                </a:solidFill>
                <a:latin typeface="Alice" pitchFamily="2" charset="0"/>
                <a:ea typeface="Alice" pitchFamily="2" charset="0"/>
              </a:rPr>
              <a:t>food because….</a:t>
            </a:r>
          </a:p>
        </p:txBody>
      </p:sp>
      <p:sp>
        <p:nvSpPr>
          <p:cNvPr id="6" name="TextBox 5">
            <a:extLst>
              <a:ext uri="{FF2B5EF4-FFF2-40B4-BE49-F238E27FC236}">
                <a16:creationId xmlns:a16="http://schemas.microsoft.com/office/drawing/2014/main" id="{E71E668B-AB08-AC7F-77A7-A7CD74F78D60}"/>
              </a:ext>
            </a:extLst>
          </p:cNvPr>
          <p:cNvSpPr txBox="1"/>
          <p:nvPr/>
        </p:nvSpPr>
        <p:spPr>
          <a:xfrm>
            <a:off x="1185239" y="2814759"/>
            <a:ext cx="5826742" cy="327474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Low-calorie</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Fat-free</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Cholesterol-free</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Contain more than 12 vitamins and minerals</a:t>
            </a:r>
          </a:p>
          <a:p>
            <a:pPr marL="285750" indent="-285750">
              <a:lnSpc>
                <a:spcPct val="150000"/>
              </a:lnSpc>
              <a:buFont typeface="Arial" panose="020B0604020202020204" pitchFamily="34" charset="0"/>
              <a:buChar char="•"/>
            </a:pPr>
            <a:endParaRPr lang="en-US" sz="2000" dirty="0">
              <a:highlight>
                <a:srgbClr val="FFFF00"/>
              </a:highlight>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hlinkClick r:id="rId4"/>
              </a:rPr>
              <a:t>Mushroom Benefits &amp; Nutrients | Mushroom Nutrition (mushroomcouncil.com)</a:t>
            </a:r>
            <a:endParaRPr lang="en-US" sz="2000" dirty="0">
              <a:highlight>
                <a:srgbClr val="FFFF00"/>
              </a:highlight>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4" name="Graphic 3">
            <a:extLst>
              <a:ext uri="{FF2B5EF4-FFF2-40B4-BE49-F238E27FC236}">
                <a16:creationId xmlns:a16="http://schemas.microsoft.com/office/drawing/2014/main" id="{3B8A85F5-B512-3A53-28A4-90921EA365DA}"/>
              </a:ext>
            </a:extLst>
          </p:cNvPr>
          <p:cNvPicPr/>
          <p:nvPr/>
        </p:nvPicPr>
        <p:blipFill rotWithShape="1">
          <a:blip r:embed="rId5">
            <a:extLst>
              <a:ext uri="{96DAC541-7B7A-43D3-8B79-37D633B846F1}">
                <asvg:svgBlip xmlns:asvg="http://schemas.microsoft.com/office/drawing/2016/SVG/main" r:embed="rId6"/>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7CC60191-C828-A33E-5A86-A247E12538D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32690816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82C19-2C16-60F7-1696-7130B7341B60}"/>
            </a:ext>
          </a:extLst>
        </p:cNvPr>
        <p:cNvGrpSpPr/>
        <p:nvPr/>
      </p:nvGrpSpPr>
      <p:grpSpPr>
        <a:xfrm>
          <a:off x="0" y="0"/>
          <a:ext cx="0" cy="0"/>
          <a:chOff x="0" y="0"/>
          <a:chExt cx="0" cy="0"/>
        </a:xfrm>
      </p:grpSpPr>
      <p:sp>
        <p:nvSpPr>
          <p:cNvPr id="7" name="Oval 6">
            <a:extLst>
              <a:ext uri="{FF2B5EF4-FFF2-40B4-BE49-F238E27FC236}">
                <a16:creationId xmlns:a16="http://schemas.microsoft.com/office/drawing/2014/main" id="{9D82E448-4C02-6199-FE8A-AE718458B3B5}"/>
              </a:ext>
            </a:extLst>
          </p:cNvPr>
          <p:cNvSpPr/>
          <p:nvPr/>
        </p:nvSpPr>
        <p:spPr>
          <a:xfrm>
            <a:off x="7707850" y="1540519"/>
            <a:ext cx="3026980" cy="3026980"/>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78D82E30-E88A-A612-479D-4EBA7383D58A}"/>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pic>
        <p:nvPicPr>
          <p:cNvPr id="11" name="Picture 10">
            <a:extLst>
              <a:ext uri="{FF2B5EF4-FFF2-40B4-BE49-F238E27FC236}">
                <a16:creationId xmlns:a16="http://schemas.microsoft.com/office/drawing/2014/main" id="{647E6565-669A-50FA-8B7F-D0FE97BEF4F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5" name="TextBox 4">
            <a:extLst>
              <a:ext uri="{FF2B5EF4-FFF2-40B4-BE49-F238E27FC236}">
                <a16:creationId xmlns:a16="http://schemas.microsoft.com/office/drawing/2014/main" id="{91AB5DE9-1D97-D798-73D1-7B45DDBCE71A}"/>
              </a:ext>
            </a:extLst>
          </p:cNvPr>
          <p:cNvSpPr txBox="1"/>
          <p:nvPr/>
        </p:nvSpPr>
        <p:spPr>
          <a:xfrm>
            <a:off x="860368" y="2457089"/>
            <a:ext cx="6109854" cy="400110"/>
          </a:xfrm>
          <a:prstGeom prst="rect">
            <a:avLst/>
          </a:prstGeom>
          <a:noFill/>
        </p:spPr>
        <p:txBody>
          <a:bodyPr wrap="square">
            <a:spAutoFit/>
          </a:bodyPr>
          <a:lstStyle/>
          <a:p>
            <a:pPr marL="285750" indent="-285750">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Provide energy and support metabolism</a:t>
            </a:r>
          </a:p>
        </p:txBody>
      </p:sp>
      <p:pic>
        <p:nvPicPr>
          <p:cNvPr id="4" name="Image" descr="Image">
            <a:extLst>
              <a:ext uri="{FF2B5EF4-FFF2-40B4-BE49-F238E27FC236}">
                <a16:creationId xmlns:a16="http://schemas.microsoft.com/office/drawing/2014/main" id="{0BF7B5B0-95BA-40A2-51AF-97E9889FB42D}"/>
              </a:ext>
            </a:extLst>
          </p:cNvPr>
          <p:cNvPicPr>
            <a:picLocks noChangeAspect="1"/>
          </p:cNvPicPr>
          <p:nvPr/>
        </p:nvPicPr>
        <p:blipFill>
          <a:blip r:embed="rId6"/>
          <a:stretch>
            <a:fillRect/>
          </a:stretch>
        </p:blipFill>
        <p:spPr>
          <a:xfrm>
            <a:off x="8237273" y="2054515"/>
            <a:ext cx="2032946" cy="2023172"/>
          </a:xfrm>
          <a:prstGeom prst="rect">
            <a:avLst/>
          </a:prstGeom>
          <a:ln w="12700">
            <a:miter lim="400000"/>
          </a:ln>
        </p:spPr>
      </p:pic>
      <p:sp>
        <p:nvSpPr>
          <p:cNvPr id="8" name="TextBox 7">
            <a:extLst>
              <a:ext uri="{FF2B5EF4-FFF2-40B4-BE49-F238E27FC236}">
                <a16:creationId xmlns:a16="http://schemas.microsoft.com/office/drawing/2014/main" id="{8236F453-0ED1-A440-C874-0B78ECC2FD1E}"/>
              </a:ext>
            </a:extLst>
          </p:cNvPr>
          <p:cNvSpPr txBox="1"/>
          <p:nvPr/>
        </p:nvSpPr>
        <p:spPr>
          <a:xfrm>
            <a:off x="860368" y="953302"/>
            <a:ext cx="9208085" cy="1015663"/>
          </a:xfrm>
          <a:prstGeom prst="rect">
            <a:avLst/>
          </a:prstGeom>
          <a:noFill/>
        </p:spPr>
        <p:txBody>
          <a:bodyPr wrap="square" rtlCol="0">
            <a:spAutoFit/>
          </a:bodyPr>
          <a:lstStyle/>
          <a:p>
            <a:r>
              <a:rPr lang="en-US" sz="6000" dirty="0">
                <a:solidFill>
                  <a:srgbClr val="B31F3A"/>
                </a:solidFill>
                <a:latin typeface="Alice" pitchFamily="2" charset="0"/>
                <a:ea typeface="Alice" pitchFamily="2" charset="0"/>
              </a:rPr>
              <a:t>B Vitamins</a:t>
            </a:r>
          </a:p>
        </p:txBody>
      </p:sp>
    </p:spTree>
    <p:extLst>
      <p:ext uri="{BB962C8B-B14F-4D97-AF65-F5344CB8AC3E}">
        <p14:creationId xmlns:p14="http://schemas.microsoft.com/office/powerpoint/2010/main" val="1348590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021A3-D5D5-A22A-6BEF-6C9CA7F6BE22}"/>
            </a:ext>
          </a:extLst>
        </p:cNvPr>
        <p:cNvGrpSpPr/>
        <p:nvPr/>
      </p:nvGrpSpPr>
      <p:grpSpPr>
        <a:xfrm>
          <a:off x="0" y="0"/>
          <a:ext cx="0" cy="0"/>
          <a:chOff x="0" y="0"/>
          <a:chExt cx="0" cy="0"/>
        </a:xfrm>
      </p:grpSpPr>
      <p:sp>
        <p:nvSpPr>
          <p:cNvPr id="6" name="Oval 5">
            <a:extLst>
              <a:ext uri="{FF2B5EF4-FFF2-40B4-BE49-F238E27FC236}">
                <a16:creationId xmlns:a16="http://schemas.microsoft.com/office/drawing/2014/main" id="{0B6E64DC-0BC2-BEDA-6D1D-BE1F289ED328}"/>
              </a:ext>
            </a:extLst>
          </p:cNvPr>
          <p:cNvSpPr/>
          <p:nvPr/>
        </p:nvSpPr>
        <p:spPr>
          <a:xfrm>
            <a:off x="7707850" y="1540519"/>
            <a:ext cx="3026980" cy="3026980"/>
          </a:xfrm>
          <a:prstGeom prst="ellipse">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B4FF65F0-8BBB-30CA-6CBB-ABA05D0C74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pic>
        <p:nvPicPr>
          <p:cNvPr id="11" name="Picture 10">
            <a:extLst>
              <a:ext uri="{FF2B5EF4-FFF2-40B4-BE49-F238E27FC236}">
                <a16:creationId xmlns:a16="http://schemas.microsoft.com/office/drawing/2014/main" id="{E28FAFD2-CEA4-756A-1D1A-DEDE6EF36C8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5" name="TextBox 4">
            <a:extLst>
              <a:ext uri="{FF2B5EF4-FFF2-40B4-BE49-F238E27FC236}">
                <a16:creationId xmlns:a16="http://schemas.microsoft.com/office/drawing/2014/main" id="{632721E0-7743-2C04-E843-78DCA236693F}"/>
              </a:ext>
            </a:extLst>
          </p:cNvPr>
          <p:cNvSpPr txBox="1"/>
          <p:nvPr/>
        </p:nvSpPr>
        <p:spPr>
          <a:xfrm>
            <a:off x="860368" y="2457089"/>
            <a:ext cx="6109854" cy="707886"/>
          </a:xfrm>
          <a:prstGeom prst="rect">
            <a:avLst/>
          </a:prstGeom>
          <a:noFill/>
        </p:spPr>
        <p:txBody>
          <a:bodyPr wrap="square">
            <a:spAutoFit/>
          </a:bodyPr>
          <a:lstStyle/>
          <a:p>
            <a:pPr marL="285750" indent="-285750">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Controls blood pressure and nerves and muscle function</a:t>
            </a:r>
          </a:p>
        </p:txBody>
      </p:sp>
      <p:sp>
        <p:nvSpPr>
          <p:cNvPr id="8" name="TextBox 7">
            <a:extLst>
              <a:ext uri="{FF2B5EF4-FFF2-40B4-BE49-F238E27FC236}">
                <a16:creationId xmlns:a16="http://schemas.microsoft.com/office/drawing/2014/main" id="{FDE9B113-481C-0117-9760-7D8B79458DBF}"/>
              </a:ext>
            </a:extLst>
          </p:cNvPr>
          <p:cNvSpPr txBox="1"/>
          <p:nvPr/>
        </p:nvSpPr>
        <p:spPr>
          <a:xfrm>
            <a:off x="860368" y="953302"/>
            <a:ext cx="9208085" cy="1015663"/>
          </a:xfrm>
          <a:prstGeom prst="rect">
            <a:avLst/>
          </a:prstGeom>
          <a:noFill/>
        </p:spPr>
        <p:txBody>
          <a:bodyPr wrap="square" rtlCol="0">
            <a:spAutoFit/>
          </a:bodyPr>
          <a:lstStyle/>
          <a:p>
            <a:r>
              <a:rPr lang="en-US" sz="6000" dirty="0">
                <a:solidFill>
                  <a:srgbClr val="B31F3A"/>
                </a:solidFill>
                <a:latin typeface="Alice" pitchFamily="2" charset="0"/>
                <a:ea typeface="Alice" pitchFamily="2" charset="0"/>
              </a:rPr>
              <a:t>Potassium</a:t>
            </a:r>
          </a:p>
        </p:txBody>
      </p:sp>
      <p:pic>
        <p:nvPicPr>
          <p:cNvPr id="3" name="Graphic 2" descr="Body builder outline">
            <a:extLst>
              <a:ext uri="{FF2B5EF4-FFF2-40B4-BE49-F238E27FC236}">
                <a16:creationId xmlns:a16="http://schemas.microsoft.com/office/drawing/2014/main" id="{9794DDDC-3390-CAA6-0D54-584A08B88A0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29886" y="1815315"/>
            <a:ext cx="2582907" cy="2582907"/>
          </a:xfrm>
          <a:prstGeom prst="rect">
            <a:avLst/>
          </a:prstGeom>
        </p:spPr>
      </p:pic>
    </p:spTree>
    <p:extLst>
      <p:ext uri="{BB962C8B-B14F-4D97-AF65-F5344CB8AC3E}">
        <p14:creationId xmlns:p14="http://schemas.microsoft.com/office/powerpoint/2010/main" val="1284975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730106-2C43-BE05-A4EA-101AA113FA1F}"/>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3934F76B-5FD7-7B6D-E4B8-D1229B7C3B7B}"/>
              </a:ext>
            </a:extLst>
          </p:cNvPr>
          <p:cNvSpPr txBox="1"/>
          <p:nvPr/>
        </p:nvSpPr>
        <p:spPr>
          <a:xfrm>
            <a:off x="1185239" y="1169879"/>
            <a:ext cx="6555322" cy="1323439"/>
          </a:xfrm>
          <a:prstGeom prst="rect">
            <a:avLst/>
          </a:prstGeom>
          <a:noFill/>
        </p:spPr>
        <p:txBody>
          <a:bodyPr wrap="square" rtlCol="0">
            <a:spAutoFit/>
          </a:bodyPr>
          <a:lstStyle/>
          <a:p>
            <a:r>
              <a:rPr lang="en-US" sz="4000" dirty="0">
                <a:latin typeface="Alice" pitchFamily="2" charset="0"/>
                <a:ea typeface="Alice" pitchFamily="2" charset="0"/>
              </a:rPr>
              <a:t>What Makes School Meals Different?</a:t>
            </a:r>
            <a:endParaRPr lang="en-US" sz="4000" dirty="0">
              <a:solidFill>
                <a:srgbClr val="B31F3A"/>
              </a:solidFill>
              <a:latin typeface="Alice" pitchFamily="2" charset="0"/>
              <a:ea typeface="Alice" pitchFamily="2" charset="0"/>
            </a:endParaRPr>
          </a:p>
        </p:txBody>
      </p:sp>
      <p:pic>
        <p:nvPicPr>
          <p:cNvPr id="12" name="Picture 11">
            <a:extLst>
              <a:ext uri="{FF2B5EF4-FFF2-40B4-BE49-F238E27FC236}">
                <a16:creationId xmlns:a16="http://schemas.microsoft.com/office/drawing/2014/main" id="{2B3FA9B8-A74C-A7F5-599F-F3881F4FD06E}"/>
              </a:ext>
            </a:extLst>
          </p:cNvPr>
          <p:cNvPicPr>
            <a:picLocks noChangeAspect="1"/>
          </p:cNvPicPr>
          <p:nvPr/>
        </p:nvPicPr>
        <p:blipFill>
          <a:blip r:embed="rId3" cstate="screen">
            <a:extLst>
              <a:ext uri="{28A0092B-C50C-407E-A947-70E740481C1C}">
                <a14:useLocalDpi xmlns:a14="http://schemas.microsoft.com/office/drawing/2010/main"/>
              </a:ext>
            </a:extLst>
          </a:blip>
          <a:srcRect l="1212" r="1212"/>
          <a:stretch/>
        </p:blipFill>
        <p:spPr>
          <a:xfrm>
            <a:off x="7740561" y="0"/>
            <a:ext cx="4463014" cy="6857999"/>
          </a:xfrm>
          <a:prstGeom prst="rect">
            <a:avLst/>
          </a:prstGeom>
          <a:ln>
            <a:noFill/>
          </a:ln>
        </p:spPr>
      </p:pic>
      <p:sp>
        <p:nvSpPr>
          <p:cNvPr id="6" name="TextBox 5">
            <a:extLst>
              <a:ext uri="{FF2B5EF4-FFF2-40B4-BE49-F238E27FC236}">
                <a16:creationId xmlns:a16="http://schemas.microsoft.com/office/drawing/2014/main" id="{2D870E07-E52F-1D5C-92AD-2C2503225031}"/>
              </a:ext>
            </a:extLst>
          </p:cNvPr>
          <p:cNvSpPr txBox="1"/>
          <p:nvPr/>
        </p:nvSpPr>
        <p:spPr>
          <a:xfrm>
            <a:off x="1185239" y="2814759"/>
            <a:ext cx="5826742" cy="3190617"/>
          </a:xfrm>
          <a:prstGeom prst="rect">
            <a:avLst/>
          </a:prstGeom>
          <a:noFill/>
        </p:spPr>
        <p:txBody>
          <a:bodyPr wrap="square" rtlCol="0">
            <a:spAutoFit/>
          </a:bodyPr>
          <a:lstStyle/>
          <a:p>
            <a:pPr marL="0" lvl="0" indent="0" algn="l" rtl="0">
              <a:spcBef>
                <a:spcPts val="1000"/>
              </a:spcBef>
              <a:spcAft>
                <a:spcPts val="0"/>
              </a:spcAft>
              <a:buSzPts val="1800"/>
              <a:buNone/>
            </a:pPr>
            <a:r>
              <a:rPr lang="en-US" dirty="0">
                <a:latin typeface="Open Sans Light" panose="020B0306030504020204" pitchFamily="34" charset="0"/>
                <a:ea typeface="Open Sans Light" panose="020B0306030504020204" pitchFamily="34" charset="0"/>
                <a:cs typeface="Open Sans Light" panose="020B0306030504020204" pitchFamily="34" charset="0"/>
              </a:rPr>
              <a:t>The United States Department of Agriculture (USDA) creates a budget for the programs.</a:t>
            </a:r>
          </a:p>
          <a:p>
            <a:pPr marL="457200" lvl="0" indent="-342900" algn="l" rtl="0">
              <a:spcBef>
                <a:spcPts val="1000"/>
              </a:spcBef>
              <a:spcAft>
                <a:spcPts val="0"/>
              </a:spcAft>
              <a:buSzPts val="1800"/>
              <a:buChar char="•"/>
            </a:pPr>
            <a:r>
              <a:rPr lang="en-US" dirty="0">
                <a:latin typeface="Open Sans Light" panose="020B0306030504020204" pitchFamily="34" charset="0"/>
                <a:ea typeface="Open Sans Light" panose="020B0306030504020204" pitchFamily="34" charset="0"/>
                <a:cs typeface="Open Sans Light" panose="020B0306030504020204" pitchFamily="34" charset="0"/>
              </a:rPr>
              <a:t>Guidelines are set forth by the Dietary Guidelines for Americans</a:t>
            </a:r>
          </a:p>
          <a:p>
            <a:pPr marL="457200" lvl="0" indent="-342900" algn="l" rtl="0">
              <a:spcBef>
                <a:spcPts val="0"/>
              </a:spcBef>
              <a:spcAft>
                <a:spcPts val="0"/>
              </a:spcAft>
              <a:buSzPts val="1800"/>
              <a:buChar char="•"/>
            </a:pPr>
            <a:r>
              <a:rPr lang="en-US" dirty="0">
                <a:latin typeface="Open Sans Light" panose="020B0306030504020204" pitchFamily="34" charset="0"/>
                <a:ea typeface="Open Sans Light" panose="020B0306030504020204" pitchFamily="34" charset="0"/>
                <a:cs typeface="Open Sans Light" panose="020B0306030504020204" pitchFamily="34" charset="0"/>
              </a:rPr>
              <a:t>Each meal has set parameters of how the recipes should provide nutrition</a:t>
            </a:r>
          </a:p>
          <a:p>
            <a:pPr marL="457200" lvl="0" indent="-342900" algn="l" rtl="0">
              <a:spcBef>
                <a:spcPts val="0"/>
              </a:spcBef>
              <a:spcAft>
                <a:spcPts val="0"/>
              </a:spcAft>
              <a:buSzPts val="1800"/>
              <a:buChar char="•"/>
            </a:pPr>
            <a:r>
              <a:rPr lang="en-US" dirty="0">
                <a:latin typeface="Open Sans Light" panose="020B0306030504020204" pitchFamily="34" charset="0"/>
                <a:ea typeface="Open Sans Light" panose="020B0306030504020204" pitchFamily="34" charset="0"/>
                <a:cs typeface="Open Sans Light" panose="020B0306030504020204" pitchFamily="34" charset="0"/>
              </a:rPr>
              <a:t>Child nutrition professionals must plan meals that are delicious, easy to produce in large quantities, meet the guidelines, are nutritionally adequate, and fit within the budget</a:t>
            </a:r>
          </a:p>
          <a:p>
            <a:endParaRPr lang="en-US" sz="1300" dirty="0">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4" name="Graphic 3">
            <a:extLst>
              <a:ext uri="{FF2B5EF4-FFF2-40B4-BE49-F238E27FC236}">
                <a16:creationId xmlns:a16="http://schemas.microsoft.com/office/drawing/2014/main" id="{0E8FA551-F6EC-4BD6-5AFA-23C4A34777D7}"/>
              </a:ext>
            </a:extLst>
          </p:cNvPr>
          <p:cNvPicPr/>
          <p:nvPr/>
        </p:nvPicPr>
        <p:blipFill rotWithShape="1">
          <a:blip r:embed="rId4">
            <a:extLst>
              <a:ext uri="{96DAC541-7B7A-43D3-8B79-37D633B846F1}">
                <asvg:svgBlip xmlns:asvg="http://schemas.microsoft.com/office/drawing/2016/SVG/main" r:embed="rId5"/>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37937C88-F545-4A53-D266-1492422B7A7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6185361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8A531-A6CB-8F54-5D15-4E5A28AFA82B}"/>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6C75ACD2-30B6-3160-92DF-2B5FF5F870B2}"/>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pic>
        <p:nvPicPr>
          <p:cNvPr id="11" name="Picture 10">
            <a:extLst>
              <a:ext uri="{FF2B5EF4-FFF2-40B4-BE49-F238E27FC236}">
                <a16:creationId xmlns:a16="http://schemas.microsoft.com/office/drawing/2014/main" id="{B12B4A52-32EE-5A61-7136-33CAFB6DFAF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5" name="TextBox 4">
            <a:extLst>
              <a:ext uri="{FF2B5EF4-FFF2-40B4-BE49-F238E27FC236}">
                <a16:creationId xmlns:a16="http://schemas.microsoft.com/office/drawing/2014/main" id="{5BF61774-A5EE-A3A9-BEA3-9325CB3453ED}"/>
              </a:ext>
            </a:extLst>
          </p:cNvPr>
          <p:cNvSpPr txBox="1"/>
          <p:nvPr/>
        </p:nvSpPr>
        <p:spPr>
          <a:xfrm>
            <a:off x="860368" y="2457089"/>
            <a:ext cx="6109854" cy="400110"/>
          </a:xfrm>
          <a:prstGeom prst="rect">
            <a:avLst/>
          </a:prstGeom>
          <a:noFill/>
        </p:spPr>
        <p:txBody>
          <a:bodyPr wrap="square">
            <a:spAutoFit/>
          </a:bodyPr>
          <a:lstStyle/>
          <a:p>
            <a:pPr marL="285750" indent="-285750">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Helps maintain healthy red blood cells</a:t>
            </a:r>
          </a:p>
        </p:txBody>
      </p:sp>
      <p:sp>
        <p:nvSpPr>
          <p:cNvPr id="8" name="TextBox 7">
            <a:extLst>
              <a:ext uri="{FF2B5EF4-FFF2-40B4-BE49-F238E27FC236}">
                <a16:creationId xmlns:a16="http://schemas.microsoft.com/office/drawing/2014/main" id="{29FB2FCD-69F9-3F39-1E14-4D2BAA5E9ACC}"/>
              </a:ext>
            </a:extLst>
          </p:cNvPr>
          <p:cNvSpPr txBox="1"/>
          <p:nvPr/>
        </p:nvSpPr>
        <p:spPr>
          <a:xfrm>
            <a:off x="860368" y="953302"/>
            <a:ext cx="9208085" cy="1015663"/>
          </a:xfrm>
          <a:prstGeom prst="rect">
            <a:avLst/>
          </a:prstGeom>
          <a:noFill/>
        </p:spPr>
        <p:txBody>
          <a:bodyPr wrap="square" rtlCol="0">
            <a:spAutoFit/>
          </a:bodyPr>
          <a:lstStyle/>
          <a:p>
            <a:r>
              <a:rPr lang="en-US" sz="6000">
                <a:solidFill>
                  <a:srgbClr val="B31F3A"/>
                </a:solidFill>
                <a:latin typeface="Alice" pitchFamily="2" charset="0"/>
                <a:ea typeface="Alice" pitchFamily="2" charset="0"/>
              </a:rPr>
              <a:t>Niacin</a:t>
            </a:r>
            <a:endParaRPr lang="en-US" sz="6000" dirty="0">
              <a:solidFill>
                <a:srgbClr val="B31F3A"/>
              </a:solidFill>
              <a:latin typeface="Alice" pitchFamily="2" charset="0"/>
              <a:ea typeface="Alice" pitchFamily="2" charset="0"/>
            </a:endParaRPr>
          </a:p>
        </p:txBody>
      </p:sp>
      <p:pic>
        <p:nvPicPr>
          <p:cNvPr id="4" name="Content Placeholder 7" descr="Close up view of platelets in the blood">
            <a:extLst>
              <a:ext uri="{FF2B5EF4-FFF2-40B4-BE49-F238E27FC236}">
                <a16:creationId xmlns:a16="http://schemas.microsoft.com/office/drawing/2014/main" id="{8A5AF22C-1C7E-74D9-9DB5-362BE820F382}"/>
              </a:ext>
            </a:extLst>
          </p:cNvPr>
          <p:cNvPicPr>
            <a:picLocks noChangeAspect="1"/>
          </p:cNvPicPr>
          <p:nvPr/>
        </p:nvPicPr>
        <p:blipFill>
          <a:blip r:embed="rId6">
            <a:extLst>
              <a:ext uri="{28A0092B-C50C-407E-A947-70E740481C1C}">
                <a14:useLocalDpi xmlns:a14="http://schemas.microsoft.com/office/drawing/2010/main" val="0"/>
              </a:ext>
            </a:extLst>
          </a:blip>
          <a:srcRect l="24898" r="20397"/>
          <a:stretch/>
        </p:blipFill>
        <p:spPr>
          <a:xfrm>
            <a:off x="6970222" y="738484"/>
            <a:ext cx="4581027" cy="4710703"/>
          </a:xfrm>
          <a:prstGeom prst="rect">
            <a:avLst/>
          </a:prstGeom>
        </p:spPr>
      </p:pic>
    </p:spTree>
    <p:extLst>
      <p:ext uri="{BB962C8B-B14F-4D97-AF65-F5344CB8AC3E}">
        <p14:creationId xmlns:p14="http://schemas.microsoft.com/office/powerpoint/2010/main" val="36350507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68673-0CEE-001F-14F3-AEE1373B8130}"/>
            </a:ext>
          </a:extLst>
        </p:cNvPr>
        <p:cNvGrpSpPr/>
        <p:nvPr/>
      </p:nvGrpSpPr>
      <p:grpSpPr>
        <a:xfrm>
          <a:off x="0" y="0"/>
          <a:ext cx="0" cy="0"/>
          <a:chOff x="0" y="0"/>
          <a:chExt cx="0" cy="0"/>
        </a:xfrm>
      </p:grpSpPr>
      <p:pic>
        <p:nvPicPr>
          <p:cNvPr id="2" name="Graphic 1">
            <a:extLst>
              <a:ext uri="{FF2B5EF4-FFF2-40B4-BE49-F238E27FC236}">
                <a16:creationId xmlns:a16="http://schemas.microsoft.com/office/drawing/2014/main" id="{4581BD58-42D4-C5FF-9E3A-503075F631D7}"/>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pic>
        <p:nvPicPr>
          <p:cNvPr id="11" name="Picture 10">
            <a:extLst>
              <a:ext uri="{FF2B5EF4-FFF2-40B4-BE49-F238E27FC236}">
                <a16:creationId xmlns:a16="http://schemas.microsoft.com/office/drawing/2014/main" id="{726C946F-DAC7-F103-2551-E009B949961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5" name="TextBox 4">
            <a:extLst>
              <a:ext uri="{FF2B5EF4-FFF2-40B4-BE49-F238E27FC236}">
                <a16:creationId xmlns:a16="http://schemas.microsoft.com/office/drawing/2014/main" id="{D9A7BB7A-80EF-5AB3-715C-B72DE630DBA9}"/>
              </a:ext>
            </a:extLst>
          </p:cNvPr>
          <p:cNvSpPr txBox="1"/>
          <p:nvPr/>
        </p:nvSpPr>
        <p:spPr>
          <a:xfrm>
            <a:off x="860368" y="2457089"/>
            <a:ext cx="6868900" cy="1428083"/>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Used by the body to make energy, connective tissues and blood vessels.</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Helps maintain the nervous and immune systems.</a:t>
            </a:r>
          </a:p>
        </p:txBody>
      </p:sp>
      <p:sp>
        <p:nvSpPr>
          <p:cNvPr id="8" name="TextBox 7">
            <a:extLst>
              <a:ext uri="{FF2B5EF4-FFF2-40B4-BE49-F238E27FC236}">
                <a16:creationId xmlns:a16="http://schemas.microsoft.com/office/drawing/2014/main" id="{CE608F0C-F410-8C2B-126D-DE8FDB2C42ED}"/>
              </a:ext>
            </a:extLst>
          </p:cNvPr>
          <p:cNvSpPr txBox="1"/>
          <p:nvPr/>
        </p:nvSpPr>
        <p:spPr>
          <a:xfrm>
            <a:off x="860368" y="953302"/>
            <a:ext cx="9208085" cy="1015663"/>
          </a:xfrm>
          <a:prstGeom prst="rect">
            <a:avLst/>
          </a:prstGeom>
          <a:noFill/>
        </p:spPr>
        <p:txBody>
          <a:bodyPr wrap="square" rtlCol="0">
            <a:spAutoFit/>
          </a:bodyPr>
          <a:lstStyle/>
          <a:p>
            <a:r>
              <a:rPr lang="en-US" sz="6000" dirty="0">
                <a:solidFill>
                  <a:srgbClr val="B31F3A"/>
                </a:solidFill>
                <a:latin typeface="Alice" pitchFamily="2" charset="0"/>
                <a:ea typeface="Alice" pitchFamily="2" charset="0"/>
              </a:rPr>
              <a:t>Copper</a:t>
            </a:r>
          </a:p>
        </p:txBody>
      </p:sp>
    </p:spTree>
    <p:extLst>
      <p:ext uri="{BB962C8B-B14F-4D97-AF65-F5344CB8AC3E}">
        <p14:creationId xmlns:p14="http://schemas.microsoft.com/office/powerpoint/2010/main" val="2581129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F3975F-DBFE-757B-473B-F996BDAA1AA5}"/>
              </a:ext>
            </a:extLst>
          </p:cNvPr>
          <p:cNvSpPr txBox="1"/>
          <p:nvPr/>
        </p:nvSpPr>
        <p:spPr>
          <a:xfrm>
            <a:off x="1406200" y="3161557"/>
            <a:ext cx="5018098" cy="2422151"/>
          </a:xfrm>
          <a:prstGeom prst="rect">
            <a:avLst/>
          </a:prstGeom>
          <a:noFill/>
        </p:spPr>
        <p:txBody>
          <a:bodyPr wrap="square" rtlCol="0">
            <a:noAutofit/>
          </a:bodyPr>
          <a:lstStyle/>
          <a:p>
            <a:pPr marL="0" indent="0">
              <a:lnSpc>
                <a:spcPct val="150000"/>
              </a:lnSpc>
              <a:buNone/>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Understanding the Nutrition Fact Label</a:t>
            </a:r>
          </a:p>
          <a:p>
            <a:pPr marL="0" indent="0">
              <a:lnSpc>
                <a:spcPct val="150000"/>
              </a:lnSpc>
              <a:buNone/>
            </a:pPr>
            <a:r>
              <a:rPr lang="en-US" sz="2000"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hlinkClick r:id="rId3">
                  <a:extLst>
                    <a:ext uri="{A12FA001-AC4F-418D-AE19-62706E023703}">
                      <ahyp:hlinkClr xmlns:ahyp="http://schemas.microsoft.com/office/drawing/2018/hyperlinkcolor" val="tx"/>
                    </a:ext>
                  </a:extLst>
                </a:hlinkClick>
              </a:rPr>
              <a:t>InteractiveNFL_UnderstandingTheNFL_October2021.pdf (fda.gov)</a:t>
            </a:r>
            <a:endParaRPr lang="en-US" sz="2000"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endParaRPr>
          </a:p>
          <a:p>
            <a:pPr marL="0" indent="0">
              <a:lnSpc>
                <a:spcPct val="150000"/>
              </a:lnSpc>
              <a:buNone/>
            </a:pP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a:p>
            <a:pPr marL="0" indent="0">
              <a:lnSpc>
                <a:spcPct val="150000"/>
              </a:lnSpc>
              <a:buNone/>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Nutrition Fact Label Quiz</a:t>
            </a:r>
          </a:p>
          <a:p>
            <a:pPr marL="0" indent="0">
              <a:lnSpc>
                <a:spcPct val="150000"/>
              </a:lnSpc>
              <a:buNone/>
            </a:pPr>
            <a:r>
              <a:rPr lang="en-US" sz="2000" dirty="0">
                <a:latin typeface="Open Sans Light" panose="020B0306030504020204" pitchFamily="34" charset="0"/>
                <a:ea typeface="Open Sans Light" panose="020B0306030504020204" pitchFamily="34" charset="0"/>
                <a:cs typeface="Open Sans Light" panose="020B0306030504020204" pitchFamily="34" charset="0"/>
                <a:hlinkClick r:id="rId4"/>
              </a:rPr>
              <a:t>Interactive Nutrition Facts Label (fda.gov)</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7" name="TextBox 6">
            <a:extLst>
              <a:ext uri="{FF2B5EF4-FFF2-40B4-BE49-F238E27FC236}">
                <a16:creationId xmlns:a16="http://schemas.microsoft.com/office/drawing/2014/main" id="{F2557C41-AB21-2684-7751-718071372B26}"/>
              </a:ext>
            </a:extLst>
          </p:cNvPr>
          <p:cNvSpPr txBox="1"/>
          <p:nvPr/>
        </p:nvSpPr>
        <p:spPr>
          <a:xfrm>
            <a:off x="1390585" y="6331458"/>
            <a:ext cx="6096000" cy="400110"/>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endParaRPr lang="en-US" sz="1000" i="1" dirty="0">
              <a:solidFill>
                <a:prstClr val="black"/>
              </a:solidFill>
              <a:latin typeface="Bahnschrift Light" panose="020B0502040204020203" pitchFamily="34"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lang="en-US" sz="1000" i="1" dirty="0">
                <a:solidFill>
                  <a:prstClr val="black"/>
                </a:solidFill>
                <a:latin typeface="Bahnschrift Light" panose="020B0502040204020203" pitchFamily="34" charset="0"/>
              </a:rPr>
              <a:t>Source: Southeast Produce Council and 210 Analytics, What’s New 2023</a:t>
            </a:r>
          </a:p>
        </p:txBody>
      </p:sp>
      <p:sp>
        <p:nvSpPr>
          <p:cNvPr id="9" name="Rectangle 8">
            <a:extLst>
              <a:ext uri="{FF2B5EF4-FFF2-40B4-BE49-F238E27FC236}">
                <a16:creationId xmlns:a16="http://schemas.microsoft.com/office/drawing/2014/main" id="{8FDB3DD9-4CD3-359D-0411-B7E3354BBB81}"/>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E471A003-9B81-9E60-7BB4-65CF64A671F0}"/>
              </a:ext>
            </a:extLst>
          </p:cNvPr>
          <p:cNvPicPr/>
          <p:nvPr/>
        </p:nvPicPr>
        <p:blipFill rotWithShape="1">
          <a:blip r:embed="rId5">
            <a:extLst>
              <a:ext uri="{96DAC541-7B7A-43D3-8B79-37D633B846F1}">
                <asvg:svgBlip xmlns:asvg="http://schemas.microsoft.com/office/drawing/2016/SVG/main" r:embed="rId6"/>
              </a:ext>
            </a:extLst>
          </a:blip>
          <a:srcRect b="55773"/>
          <a:stretch/>
        </p:blipFill>
        <p:spPr>
          <a:xfrm>
            <a:off x="0" y="5235692"/>
            <a:ext cx="12192000" cy="1622306"/>
          </a:xfrm>
          <a:prstGeom prst="rect">
            <a:avLst/>
          </a:prstGeom>
        </p:spPr>
      </p:pic>
      <p:pic>
        <p:nvPicPr>
          <p:cNvPr id="3" name="Content Placeholder 4">
            <a:extLst>
              <a:ext uri="{FF2B5EF4-FFF2-40B4-BE49-F238E27FC236}">
                <a16:creationId xmlns:a16="http://schemas.microsoft.com/office/drawing/2014/main" id="{CF944461-C567-A009-B577-5EA1574FD502}"/>
              </a:ext>
            </a:extLst>
          </p:cNvPr>
          <p:cNvPicPr>
            <a:picLocks noGrp="1" noChangeAspect="1"/>
          </p:cNvPicPr>
          <p:nvPr>
            <p:ph idx="1"/>
          </p:nvPr>
        </p:nvPicPr>
        <p:blipFill>
          <a:blip r:embed="rId7" cstate="screen">
            <a:extLst>
              <a:ext uri="{28A0092B-C50C-407E-A947-70E740481C1C}">
                <a14:useLocalDpi xmlns:a14="http://schemas.microsoft.com/office/drawing/2010/main"/>
              </a:ext>
            </a:extLst>
          </a:blip>
          <a:srcRect l="-177" r="-1"/>
          <a:stretch/>
        </p:blipFill>
        <p:spPr>
          <a:xfrm>
            <a:off x="7051040" y="-1"/>
            <a:ext cx="5152535" cy="6857999"/>
          </a:xfrm>
        </p:spPr>
      </p:pic>
      <p:sp>
        <p:nvSpPr>
          <p:cNvPr id="2" name="TextBox 1">
            <a:extLst>
              <a:ext uri="{FF2B5EF4-FFF2-40B4-BE49-F238E27FC236}">
                <a16:creationId xmlns:a16="http://schemas.microsoft.com/office/drawing/2014/main" id="{1B44C9CA-E98A-8D1D-210C-F260C1486F34}"/>
              </a:ext>
            </a:extLst>
          </p:cNvPr>
          <p:cNvSpPr txBox="1"/>
          <p:nvPr/>
        </p:nvSpPr>
        <p:spPr>
          <a:xfrm>
            <a:off x="1390585" y="1427787"/>
            <a:ext cx="9208085" cy="1323439"/>
          </a:xfrm>
          <a:prstGeom prst="rect">
            <a:avLst/>
          </a:prstGeom>
          <a:noFill/>
        </p:spPr>
        <p:txBody>
          <a:bodyPr wrap="square" rtlCol="0">
            <a:spAutoFit/>
          </a:bodyPr>
          <a:lstStyle/>
          <a:p>
            <a:r>
              <a:rPr lang="en-US" sz="4000" dirty="0">
                <a:latin typeface="Alice" pitchFamily="2" charset="0"/>
                <a:ea typeface="Alice" pitchFamily="2" charset="0"/>
              </a:rPr>
              <a:t>Nutrition Fact </a:t>
            </a:r>
          </a:p>
          <a:p>
            <a:r>
              <a:rPr lang="en-US" sz="4000" dirty="0">
                <a:solidFill>
                  <a:srgbClr val="B31F3A"/>
                </a:solidFill>
                <a:latin typeface="Alice" pitchFamily="2" charset="0"/>
                <a:ea typeface="Alice" pitchFamily="2" charset="0"/>
              </a:rPr>
              <a:t>Labels</a:t>
            </a:r>
          </a:p>
        </p:txBody>
      </p:sp>
      <p:pic>
        <p:nvPicPr>
          <p:cNvPr id="6" name="Picture 5">
            <a:extLst>
              <a:ext uri="{FF2B5EF4-FFF2-40B4-BE49-F238E27FC236}">
                <a16:creationId xmlns:a16="http://schemas.microsoft.com/office/drawing/2014/main" id="{C2AAEA3D-CA76-EB31-C335-B7DB3AC05FE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Tree>
    <p:extLst>
      <p:ext uri="{BB962C8B-B14F-4D97-AF65-F5344CB8AC3E}">
        <p14:creationId xmlns:p14="http://schemas.microsoft.com/office/powerpoint/2010/main" val="337726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260E3-85B5-F875-E9E3-1611AEE699B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28D2C438-6434-4B31-120E-B7D175B348CD}"/>
              </a:ext>
            </a:extLst>
          </p:cNvPr>
          <p:cNvSpPr/>
          <p:nvPr/>
        </p:nvSpPr>
        <p:spPr>
          <a:xfrm>
            <a:off x="-25958" y="4574"/>
            <a:ext cx="12217958" cy="6853426"/>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CAC56F6D-0AD3-944B-76A0-28E0DB1281E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4005081"/>
            <a:ext cx="12203575" cy="2984900"/>
          </a:xfrm>
          <a:prstGeom prst="rect">
            <a:avLst/>
          </a:prstGeom>
        </p:spPr>
      </p:pic>
      <p:sp>
        <p:nvSpPr>
          <p:cNvPr id="6" name="TextBox 5">
            <a:extLst>
              <a:ext uri="{FF2B5EF4-FFF2-40B4-BE49-F238E27FC236}">
                <a16:creationId xmlns:a16="http://schemas.microsoft.com/office/drawing/2014/main" id="{4FA1F748-C997-4C46-5ED9-C004D14BBD1A}"/>
              </a:ext>
            </a:extLst>
          </p:cNvPr>
          <p:cNvSpPr txBox="1"/>
          <p:nvPr/>
        </p:nvSpPr>
        <p:spPr>
          <a:xfrm>
            <a:off x="338345" y="636926"/>
            <a:ext cx="10030606" cy="1938992"/>
          </a:xfrm>
          <a:prstGeom prst="rect">
            <a:avLst/>
          </a:prstGeom>
          <a:noFill/>
        </p:spPr>
        <p:txBody>
          <a:bodyPr wrap="square" rtlCol="0">
            <a:spAutoFit/>
          </a:bodyPr>
          <a:lstStyle/>
          <a:p>
            <a:r>
              <a:rPr lang="en-US" sz="6000" dirty="0">
                <a:solidFill>
                  <a:schemeClr val="bg1"/>
                </a:solidFill>
                <a:latin typeface="Alice" pitchFamily="2" charset="0"/>
                <a:ea typeface="Alice" pitchFamily="2" charset="0"/>
              </a:rPr>
              <a:t>Why are mushrooms important to school meals?</a:t>
            </a:r>
          </a:p>
        </p:txBody>
      </p:sp>
    </p:spTree>
    <p:extLst>
      <p:ext uri="{BB962C8B-B14F-4D97-AF65-F5344CB8AC3E}">
        <p14:creationId xmlns:p14="http://schemas.microsoft.com/office/powerpoint/2010/main" val="34317740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98515-6AB5-6D16-8B6B-457A806DBD25}"/>
            </a:ext>
          </a:extLst>
        </p:cNvPr>
        <p:cNvGrpSpPr/>
        <p:nvPr/>
      </p:nvGrpSpPr>
      <p:grpSpPr>
        <a:xfrm>
          <a:off x="0" y="0"/>
          <a:ext cx="0" cy="0"/>
          <a:chOff x="0" y="0"/>
          <a:chExt cx="0" cy="0"/>
        </a:xfrm>
      </p:grpSpPr>
      <p:pic>
        <p:nvPicPr>
          <p:cNvPr id="2" name="Picture 1" descr="A cutting board with mushrooms and a knife&#10;&#10;Description automatically generated">
            <a:extLst>
              <a:ext uri="{FF2B5EF4-FFF2-40B4-BE49-F238E27FC236}">
                <a16:creationId xmlns:a16="http://schemas.microsoft.com/office/drawing/2014/main" id="{DD5F2563-5168-8434-846B-AA57B24297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72725" y="0"/>
            <a:ext cx="4619275" cy="6864756"/>
          </a:xfrm>
          <a:prstGeom prst="rect">
            <a:avLst/>
          </a:prstGeom>
        </p:spPr>
      </p:pic>
      <p:sp>
        <p:nvSpPr>
          <p:cNvPr id="10" name="Rectangle 9">
            <a:extLst>
              <a:ext uri="{FF2B5EF4-FFF2-40B4-BE49-F238E27FC236}">
                <a16:creationId xmlns:a16="http://schemas.microsoft.com/office/drawing/2014/main" id="{F4D38A25-A181-509D-97BC-946225310E26}"/>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EDD9529A-1E94-EDFA-E571-163C36C7405C}"/>
              </a:ext>
            </a:extLst>
          </p:cNvPr>
          <p:cNvSpPr txBox="1"/>
          <p:nvPr/>
        </p:nvSpPr>
        <p:spPr>
          <a:xfrm>
            <a:off x="1185239" y="1169879"/>
            <a:ext cx="6555322" cy="1323439"/>
          </a:xfrm>
          <a:prstGeom prst="rect">
            <a:avLst/>
          </a:prstGeom>
          <a:noFill/>
        </p:spPr>
        <p:txBody>
          <a:bodyPr wrap="square" rtlCol="0">
            <a:spAutoFit/>
          </a:bodyPr>
          <a:lstStyle/>
          <a:p>
            <a:r>
              <a:rPr lang="en-US" sz="4000" dirty="0">
                <a:latin typeface="Alice" pitchFamily="2" charset="0"/>
                <a:ea typeface="Alice" pitchFamily="2" charset="0"/>
              </a:rPr>
              <a:t>Mushrooms benefit school </a:t>
            </a:r>
            <a:r>
              <a:rPr lang="en-US" sz="4000" dirty="0">
                <a:solidFill>
                  <a:srgbClr val="B31F3A"/>
                </a:solidFill>
                <a:latin typeface="Alice" pitchFamily="2" charset="0"/>
                <a:ea typeface="Alice" pitchFamily="2" charset="0"/>
              </a:rPr>
              <a:t>meals by...</a:t>
            </a:r>
          </a:p>
        </p:txBody>
      </p:sp>
      <p:sp>
        <p:nvSpPr>
          <p:cNvPr id="6" name="TextBox 5">
            <a:extLst>
              <a:ext uri="{FF2B5EF4-FFF2-40B4-BE49-F238E27FC236}">
                <a16:creationId xmlns:a16="http://schemas.microsoft.com/office/drawing/2014/main" id="{2D7B1D9F-2ABC-AA4C-F073-BDA2AB178509}"/>
              </a:ext>
            </a:extLst>
          </p:cNvPr>
          <p:cNvSpPr txBox="1"/>
          <p:nvPr/>
        </p:nvSpPr>
        <p:spPr>
          <a:xfrm>
            <a:off x="1185239" y="2814759"/>
            <a:ext cx="5826742" cy="188974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rPr>
              <a:t>Providing nutrients</a:t>
            </a:r>
          </a:p>
          <a:p>
            <a:pPr marL="285750" indent="-285750">
              <a:lnSpc>
                <a:spcPct val="150000"/>
              </a:lnSpc>
              <a:buFont typeface="Arial" panose="020B0604020202020204" pitchFamily="34" charset="0"/>
              <a:buChar char="•"/>
            </a:pPr>
            <a:r>
              <a:rPr lang="en-US" sz="2000"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rPr>
              <a:t>Enhancing flavor</a:t>
            </a:r>
          </a:p>
          <a:p>
            <a:pPr marL="285750" indent="-285750">
              <a:lnSpc>
                <a:spcPct val="150000"/>
              </a:lnSpc>
              <a:buFont typeface="Arial" panose="020B0604020202020204" pitchFamily="34" charset="0"/>
              <a:buChar char="•"/>
            </a:pPr>
            <a:r>
              <a:rPr lang="en-US" sz="2000"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rPr>
              <a:t>Provide a sustainable choice</a:t>
            </a:r>
          </a:p>
          <a:p>
            <a:pPr marL="285750" indent="-285750">
              <a:lnSpc>
                <a:spcPct val="150000"/>
              </a:lnSpc>
              <a:buFont typeface="Arial" panose="020B0604020202020204" pitchFamily="34" charset="0"/>
              <a:buChar char="•"/>
            </a:pPr>
            <a:r>
              <a:rPr lang="en-US" sz="2000"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rPr>
              <a:t>Being an economical choice</a:t>
            </a:r>
          </a:p>
        </p:txBody>
      </p:sp>
      <p:pic>
        <p:nvPicPr>
          <p:cNvPr id="4" name="Graphic 3">
            <a:extLst>
              <a:ext uri="{FF2B5EF4-FFF2-40B4-BE49-F238E27FC236}">
                <a16:creationId xmlns:a16="http://schemas.microsoft.com/office/drawing/2014/main" id="{2F73F7E7-9088-F671-0626-EA288DA85DED}"/>
              </a:ext>
            </a:extLst>
          </p:cNvPr>
          <p:cNvPicPr/>
          <p:nvPr/>
        </p:nvPicPr>
        <p:blipFill rotWithShape="1">
          <a:blip r:embed="rId4">
            <a:extLst>
              <a:ext uri="{96DAC541-7B7A-43D3-8B79-37D633B846F1}">
                <asvg:svgBlip xmlns:asvg="http://schemas.microsoft.com/office/drawing/2016/SVG/main" r:embed="rId5"/>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AEE77C86-F60B-02B7-DF2B-B05856F0B74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1409240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A58B5-7164-0077-ED02-101C787FCD74}"/>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69AD1AB-9570-CB2A-0581-E2B92509FBE3}"/>
              </a:ext>
            </a:extLst>
          </p:cNvPr>
          <p:cNvSpPr/>
          <p:nvPr/>
        </p:nvSpPr>
        <p:spPr>
          <a:xfrm>
            <a:off x="-25958" y="4574"/>
            <a:ext cx="12217958" cy="6853426"/>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9ABC7D99-CCE4-A1E4-14D8-C9249159B785}"/>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4005081"/>
            <a:ext cx="12203575" cy="2984900"/>
          </a:xfrm>
          <a:prstGeom prst="rect">
            <a:avLst/>
          </a:prstGeom>
        </p:spPr>
      </p:pic>
      <p:sp>
        <p:nvSpPr>
          <p:cNvPr id="6" name="TextBox 5">
            <a:extLst>
              <a:ext uri="{FF2B5EF4-FFF2-40B4-BE49-F238E27FC236}">
                <a16:creationId xmlns:a16="http://schemas.microsoft.com/office/drawing/2014/main" id="{9F0EAA47-5BE7-C744-40DF-8A86ABF5D236}"/>
              </a:ext>
            </a:extLst>
          </p:cNvPr>
          <p:cNvSpPr txBox="1"/>
          <p:nvPr/>
        </p:nvSpPr>
        <p:spPr>
          <a:xfrm>
            <a:off x="338345" y="636926"/>
            <a:ext cx="10030606" cy="1938992"/>
          </a:xfrm>
          <a:prstGeom prst="rect">
            <a:avLst/>
          </a:prstGeom>
          <a:noFill/>
        </p:spPr>
        <p:txBody>
          <a:bodyPr wrap="square" rtlCol="0">
            <a:spAutoFit/>
          </a:bodyPr>
          <a:lstStyle/>
          <a:p>
            <a:r>
              <a:rPr lang="en-US" sz="6000" dirty="0">
                <a:solidFill>
                  <a:schemeClr val="bg1"/>
                </a:solidFill>
                <a:latin typeface="Alice" pitchFamily="2" charset="0"/>
                <a:ea typeface="Alice" pitchFamily="2" charset="0"/>
              </a:rPr>
              <a:t>What are the Dietary Guidelines for Americans?</a:t>
            </a:r>
          </a:p>
        </p:txBody>
      </p:sp>
    </p:spTree>
    <p:extLst>
      <p:ext uri="{BB962C8B-B14F-4D97-AF65-F5344CB8AC3E}">
        <p14:creationId xmlns:p14="http://schemas.microsoft.com/office/powerpoint/2010/main" val="1806164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88423-C4A3-B577-02B9-3243A498414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B3719DA-4648-CD88-91E5-EBE306A7CD4C}"/>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29CBD6A5-5358-84E3-C664-DB95799D0DD5}"/>
              </a:ext>
            </a:extLst>
          </p:cNvPr>
          <p:cNvSpPr txBox="1"/>
          <p:nvPr/>
        </p:nvSpPr>
        <p:spPr>
          <a:xfrm>
            <a:off x="1323262" y="608863"/>
            <a:ext cx="10098112" cy="5258876"/>
          </a:xfrm>
          <a:prstGeom prst="rect">
            <a:avLst/>
          </a:prstGeom>
          <a:noFill/>
        </p:spPr>
        <p:txBody>
          <a:bodyPr wrap="square" rtlCol="0">
            <a:spAutoFit/>
          </a:bodyPr>
          <a:lstStyle/>
          <a:p>
            <a:pPr marL="0" marR="0" lvl="0" indent="0" algn="l" rtl="0">
              <a:lnSpc>
                <a:spcPct val="90000"/>
              </a:lnSpc>
              <a:spcBef>
                <a:spcPts val="0"/>
              </a:spcBef>
              <a:spcAft>
                <a:spcPts val="0"/>
              </a:spcAft>
              <a:buClr>
                <a:srgbClr val="F17442"/>
              </a:buClr>
              <a:buSzPts val="1600"/>
              <a:buFont typeface="Arial"/>
              <a:buNone/>
            </a:pPr>
            <a:r>
              <a:rPr lang="en-US" sz="1600" b="1"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rial"/>
              </a:rPr>
              <a:t>Slide Deck Overview</a:t>
            </a:r>
          </a:p>
          <a:p>
            <a:pPr marL="0" lvl="0" indent="0" algn="l" rtl="0">
              <a:lnSpc>
                <a:spcPct val="90000"/>
              </a:lnSpc>
              <a:spcBef>
                <a:spcPts val="1000"/>
              </a:spcBef>
              <a:spcAft>
                <a:spcPts val="0"/>
              </a:spcAft>
              <a:buClr>
                <a:srgbClr val="F17442"/>
              </a:buClr>
              <a:buSzPts val="4400"/>
              <a:buNone/>
            </a:pP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This presentation on the Dietary Guidelines for Americans, 2020-2025 is intended for use and adaptation by nutrition and health professionals to communicate about the Dietary Guidelines. This full presentation contains all slides available for download, including several additional introductory and miscellaneous slides not included in the other professional presentations available for download on </a:t>
            </a:r>
            <a:r>
              <a:rPr lang="en-US" sz="1600" u="none" strike="noStrike" cap="none" dirty="0" err="1">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DietaryGuidelines.gov</a:t>
            </a: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 </a:t>
            </a:r>
            <a:r>
              <a:rPr lang="en-US" sz="1600" dirty="0">
                <a:latin typeface="Open Sans Light" panose="020B0306030504020204" pitchFamily="34" charset="0"/>
                <a:ea typeface="Open Sans Light" panose="020B0306030504020204" pitchFamily="34" charset="0"/>
                <a:cs typeface="Open Sans Light" panose="020B0306030504020204" pitchFamily="34" charset="0"/>
                <a:sym typeface="Arial"/>
              </a:rPr>
              <a:t>Professionals are encouraged to download and edit the presentation(s) to best suit their intended use and audience. Learn more about using the content within these slides by reviewing the permission to use statement below.  </a:t>
            </a:r>
            <a:b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br>
            <a:b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br>
            <a:r>
              <a:rPr lang="en-US" sz="1600" b="1"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Arial"/>
              </a:rPr>
              <a:t>Permission to Use </a:t>
            </a:r>
            <a:endParaRPr lang="en-US" sz="1600" b="1"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rtl="0">
              <a:lnSpc>
                <a:spcPct val="90000"/>
              </a:lnSpc>
              <a:spcBef>
                <a:spcPts val="1000"/>
              </a:spcBef>
              <a:spcAft>
                <a:spcPts val="0"/>
              </a:spcAft>
              <a:buClr>
                <a:srgbClr val="F17442"/>
              </a:buClr>
              <a:buSzPts val="1600"/>
              <a:buFont typeface="Arial"/>
              <a:buNone/>
            </a:pP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The content within these presentations and any Graphs, Figures, and Tables within the Dietary Guidelines for Americans, 2020-2025 are in the public domain and may be used without permission. Most Photos and Illustrations included in these presentations are NOT in the public domain, thus permission cannot be granted for their use or reproduction for other purposes. However, Photos used in Figures 1-8 and 1-9 are in the public domain and may be used without permission. We ask, however, that if you reproduce this content, either electronically or in print, that you use content as originally designed; that it not be altered or modified; and that it be sourced to the Dietary Guidelines for Americans, 2020-2025. If content is altered or modified, do not source the Dietary Guidelines. Please contact us at </a:t>
            </a:r>
            <a:r>
              <a:rPr lang="en-US" sz="1600" u="sng"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hlinkClick r:id="rId3">
                  <a:extLst>
                    <a:ext uri="{A12FA001-AC4F-418D-AE19-62706E023703}">
                      <ahyp:hlinkClr xmlns:ahyp="http://schemas.microsoft.com/office/drawing/2018/hyperlinkcolor" val="tx"/>
                    </a:ext>
                  </a:extLst>
                </a:hlinkClick>
              </a:rPr>
              <a:t>dietaryguidelines@usda.gov</a:t>
            </a: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 for further questions. </a:t>
            </a:r>
          </a:p>
          <a:p>
            <a:pPr marL="0" marR="0" lvl="0" indent="0" algn="l" rtl="0">
              <a:lnSpc>
                <a:spcPct val="90000"/>
              </a:lnSpc>
              <a:spcBef>
                <a:spcPts val="1000"/>
              </a:spcBef>
              <a:spcAft>
                <a:spcPts val="0"/>
              </a:spcAft>
              <a:buClr>
                <a:srgbClr val="F17442"/>
              </a:buClr>
              <a:buSzPts val="1600"/>
              <a:buFont typeface="Arial"/>
              <a:buNone/>
            </a:pP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Suggested citation</a:t>
            </a:r>
          </a:p>
          <a:p>
            <a:pPr marL="0" marR="0" lvl="0" indent="0" algn="l" rtl="0">
              <a:lnSpc>
                <a:spcPct val="90000"/>
              </a:lnSpc>
              <a:spcBef>
                <a:spcPts val="1000"/>
              </a:spcBef>
              <a:spcAft>
                <a:spcPts val="0"/>
              </a:spcAft>
              <a:buClr>
                <a:srgbClr val="F17442"/>
              </a:buClr>
              <a:buSzPts val="1600"/>
              <a:buFont typeface="Arial"/>
              <a:buNone/>
            </a:pP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U.S. Department of Agriculture and U.S. Department of Health and Human Services. Dietary Guidelines for Americans, 2020-2025. 9th Edition. December 2020. Available at </a:t>
            </a:r>
            <a:r>
              <a:rPr lang="en-US" sz="1600" u="none" strike="noStrike" cap="none" dirty="0" err="1">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DietaryGuidelines.gov</a:t>
            </a:r>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 </a:t>
            </a:r>
            <a:endParaRPr lang="en-US" sz="1600"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4" name="Graphic 3">
            <a:extLst>
              <a:ext uri="{FF2B5EF4-FFF2-40B4-BE49-F238E27FC236}">
                <a16:creationId xmlns:a16="http://schemas.microsoft.com/office/drawing/2014/main" id="{8E1D1187-33C0-B6D5-869D-399C3054125A}"/>
              </a:ext>
            </a:extLst>
          </p:cNvPr>
          <p:cNvPicPr/>
          <p:nvPr/>
        </p:nvPicPr>
        <p:blipFill rotWithShape="1">
          <a:blip r:embed="rId4">
            <a:extLst>
              <a:ext uri="{96DAC541-7B7A-43D3-8B79-37D633B846F1}">
                <asvg:svgBlip xmlns:asvg="http://schemas.microsoft.com/office/drawing/2016/SVG/main" r:embed="rId5"/>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1933540F-EA27-0708-7870-4CE423067B5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5" name="TextBox 4">
            <a:extLst>
              <a:ext uri="{FF2B5EF4-FFF2-40B4-BE49-F238E27FC236}">
                <a16:creationId xmlns:a16="http://schemas.microsoft.com/office/drawing/2014/main" id="{5EA4779C-177C-D0B9-F7F0-7601BE6077EA}"/>
              </a:ext>
            </a:extLst>
          </p:cNvPr>
          <p:cNvSpPr txBox="1"/>
          <p:nvPr/>
        </p:nvSpPr>
        <p:spPr>
          <a:xfrm>
            <a:off x="1438826" y="6189784"/>
            <a:ext cx="9471672" cy="338554"/>
          </a:xfrm>
          <a:prstGeom prst="rect">
            <a:avLst/>
          </a:prstGeom>
          <a:noFill/>
        </p:spPr>
        <p:txBody>
          <a:bodyPr wrap="square" rtlCol="0">
            <a:spAutoFit/>
          </a:bodyPr>
          <a:lstStyle/>
          <a:p>
            <a:r>
              <a:rPr lang="en-US" sz="1600" u="none" strike="noStrike" cap="none" dirty="0">
                <a:solidFill>
                  <a:schemeClr val="dk1"/>
                </a:solidFill>
                <a:latin typeface="Open Sans Light" panose="020B0306030504020204" pitchFamily="34" charset="0"/>
                <a:ea typeface="Open Sans Light" panose="020B0306030504020204" pitchFamily="34" charset="0"/>
                <a:cs typeface="Open Sans Light" panose="020B0306030504020204" pitchFamily="34" charset="0"/>
                <a:sym typeface="Arial"/>
              </a:rPr>
              <a:t>USDA is an equal opportunity provider, employer, and lender.                           November 2021</a:t>
            </a:r>
            <a:endParaRPr lang="en-US" sz="1600" dirty="0">
              <a:solidFill>
                <a:srgbClr val="5F5F5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9597741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pic>
        <p:nvPicPr>
          <p:cNvPr id="5" name="Picture 4" descr="A person eating a skewer&#10;&#10;Description automatically generated">
            <a:extLst>
              <a:ext uri="{FF2B5EF4-FFF2-40B4-BE49-F238E27FC236}">
                <a16:creationId xmlns:a16="http://schemas.microsoft.com/office/drawing/2014/main" id="{9CF7A635-77A3-4D77-C947-38C94B1D8BC9}"/>
              </a:ext>
            </a:extLst>
          </p:cNvPr>
          <p:cNvPicPr>
            <a:picLocks noChangeAspect="1"/>
          </p:cNvPicPr>
          <p:nvPr/>
        </p:nvPicPr>
        <p:blipFill>
          <a:blip r:embed="rId3"/>
          <a:stretch>
            <a:fillRect/>
          </a:stretch>
        </p:blipFill>
        <p:spPr>
          <a:xfrm>
            <a:off x="-1" y="0"/>
            <a:ext cx="12272211" cy="6858000"/>
          </a:xfrm>
          <a:prstGeom prst="rect">
            <a:avLst/>
          </a:prstGeom>
        </p:spPr>
      </p:pic>
      <p:sp>
        <p:nvSpPr>
          <p:cNvPr id="366" name="Google Shape;366;p3"/>
          <p:cNvSpPr txBox="1">
            <a:spLocks noGrp="1"/>
          </p:cNvSpPr>
          <p:nvPr>
            <p:ph type="title"/>
          </p:nvPr>
        </p:nvSpPr>
        <p:spPr>
          <a:xfrm>
            <a:off x="8138160" y="2103439"/>
            <a:ext cx="3947160" cy="280938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a:latin typeface="Arial"/>
                <a:ea typeface="Arial"/>
                <a:cs typeface="Arial"/>
                <a:sym typeface="Arial"/>
              </a:rPr>
              <a:t>Introduction</a:t>
            </a:r>
            <a:endParaRPr lang="en-US" dirty="0"/>
          </a:p>
        </p:txBody>
      </p:sp>
      <p:pic>
        <p:nvPicPr>
          <p:cNvPr id="3" name="Google Shape;96;p50">
            <a:extLst>
              <a:ext uri="{FF2B5EF4-FFF2-40B4-BE49-F238E27FC236}">
                <a16:creationId xmlns:a16="http://schemas.microsoft.com/office/drawing/2014/main" id="{7B6F0FA9-724C-B6F6-341E-F10E4CCBDF9A}"/>
              </a:ext>
            </a:extLst>
          </p:cNvPr>
          <p:cNvPicPr preferRelativeResize="0"/>
          <p:nvPr/>
        </p:nvPicPr>
        <p:blipFill rotWithShape="1">
          <a:blip r:embed="rId4">
            <a:alphaModFix/>
          </a:blip>
          <a:srcRect/>
          <a:stretch/>
        </p:blipFill>
        <p:spPr>
          <a:xfrm>
            <a:off x="8127924" y="5119851"/>
            <a:ext cx="1377742" cy="31327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
          <p:cNvSpPr txBox="1">
            <a:spLocks noGrp="1"/>
          </p:cNvSpPr>
          <p:nvPr>
            <p:ph type="title"/>
          </p:nvPr>
        </p:nvSpPr>
        <p:spPr>
          <a:xfrm>
            <a:off x="904704" y="15773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About the </a:t>
            </a:r>
            <a:r>
              <a:rPr lang="en-US" i="1" dirty="0">
                <a:latin typeface="Arial"/>
                <a:ea typeface="Arial"/>
                <a:cs typeface="Arial"/>
                <a:sym typeface="Arial"/>
              </a:rPr>
              <a:t>Dietary Guidelines for Americans</a:t>
            </a:r>
            <a:endParaRPr dirty="0"/>
          </a:p>
        </p:txBody>
      </p:sp>
      <p:sp>
        <p:nvSpPr>
          <p:cNvPr id="373" name="Google Shape;373;p4"/>
          <p:cNvSpPr txBox="1">
            <a:spLocks noGrp="1"/>
          </p:cNvSpPr>
          <p:nvPr>
            <p:ph type="body" idx="1"/>
          </p:nvPr>
        </p:nvSpPr>
        <p:spPr>
          <a:xfrm>
            <a:off x="902942" y="1483298"/>
            <a:ext cx="10450481" cy="4351338"/>
          </a:xfrm>
          <a:prstGeom prst="rect">
            <a:avLst/>
          </a:prstGeom>
          <a:noFill/>
          <a:ln>
            <a:noFill/>
          </a:ln>
        </p:spPr>
        <p:txBody>
          <a:bodyPr spcFirstLastPara="1" wrap="square" lIns="91425" tIns="45700" rIns="91425" bIns="45700" anchor="t" anchorCtr="0">
            <a:normAutofit/>
          </a:bodyPr>
          <a:lstStyle/>
          <a:p>
            <a:pPr marL="228594" lvl="0" indent="-228594" algn="l" rtl="0">
              <a:lnSpc>
                <a:spcPct val="90000"/>
              </a:lnSpc>
              <a:spcBef>
                <a:spcPts val="0"/>
              </a:spcBef>
              <a:spcAft>
                <a:spcPts val="0"/>
              </a:spcAft>
              <a:buSzPts val="2600"/>
              <a:buChar char="•"/>
            </a:pPr>
            <a:r>
              <a:rPr lang="en-US" sz="2600" dirty="0">
                <a:solidFill>
                  <a:schemeClr val="dk1"/>
                </a:solidFill>
                <a:latin typeface="Arial"/>
                <a:ea typeface="Arial"/>
                <a:cs typeface="Arial"/>
                <a:sym typeface="Arial"/>
              </a:rPr>
              <a:t>The </a:t>
            </a:r>
            <a:r>
              <a:rPr lang="en-US" sz="2600" i="1" dirty="0">
                <a:solidFill>
                  <a:schemeClr val="dk1"/>
                </a:solidFill>
                <a:latin typeface="Arial"/>
                <a:ea typeface="Arial"/>
                <a:cs typeface="Arial"/>
                <a:sym typeface="Arial"/>
              </a:rPr>
              <a:t>Dietary Guidelines </a:t>
            </a:r>
            <a:r>
              <a:rPr lang="en-US" sz="2600" dirty="0">
                <a:solidFill>
                  <a:schemeClr val="dk1"/>
                </a:solidFill>
                <a:latin typeface="Arial"/>
                <a:ea typeface="Arial"/>
                <a:cs typeface="Arial"/>
                <a:sym typeface="Arial"/>
              </a:rPr>
              <a:t>provides science-based advice on what to eat and drink to promote health, help reduce risk of chronic disease, and meet nutrient needs. </a:t>
            </a:r>
            <a:endParaRPr dirty="0"/>
          </a:p>
          <a:p>
            <a:pPr marL="228594" lvl="0" indent="-228594" algn="l" rtl="0">
              <a:lnSpc>
                <a:spcPct val="90000"/>
              </a:lnSpc>
              <a:spcBef>
                <a:spcPts val="1000"/>
              </a:spcBef>
              <a:spcAft>
                <a:spcPts val="0"/>
              </a:spcAft>
              <a:buSzPts val="2600"/>
              <a:buChar char="•"/>
            </a:pPr>
            <a:r>
              <a:rPr lang="en-US" sz="2600" dirty="0">
                <a:solidFill>
                  <a:schemeClr val="dk1"/>
                </a:solidFill>
                <a:latin typeface="Arial"/>
                <a:ea typeface="Arial"/>
                <a:cs typeface="Arial"/>
                <a:sym typeface="Arial"/>
              </a:rPr>
              <a:t>Serves as the cornerstone of federal nutrition programs and policies.</a:t>
            </a:r>
            <a:endParaRPr dirty="0"/>
          </a:p>
          <a:p>
            <a:pPr marL="228594" lvl="0" indent="-228594" algn="l" rtl="0">
              <a:lnSpc>
                <a:spcPct val="90000"/>
              </a:lnSpc>
              <a:spcBef>
                <a:spcPts val="1000"/>
              </a:spcBef>
              <a:spcAft>
                <a:spcPts val="0"/>
              </a:spcAft>
              <a:buSzPts val="2600"/>
              <a:buChar char="•"/>
            </a:pPr>
            <a:r>
              <a:rPr lang="en-US" sz="2600" dirty="0">
                <a:solidFill>
                  <a:schemeClr val="dk1"/>
                </a:solidFill>
                <a:latin typeface="Arial"/>
                <a:ea typeface="Arial"/>
                <a:cs typeface="Arial"/>
                <a:sym typeface="Arial"/>
              </a:rPr>
              <a:t>Mandated to reflect the preponderance of scientific evidence, and published jointly by USDA and HHS every five years.</a:t>
            </a:r>
            <a:endParaRPr dirty="0"/>
          </a:p>
          <a:p>
            <a:pPr marL="228594" lvl="0" indent="-228594" algn="l" rtl="0">
              <a:lnSpc>
                <a:spcPct val="90000"/>
              </a:lnSpc>
              <a:spcBef>
                <a:spcPts val="1000"/>
              </a:spcBef>
              <a:spcAft>
                <a:spcPts val="0"/>
              </a:spcAft>
              <a:buSzPts val="2600"/>
              <a:buChar char="•"/>
            </a:pPr>
            <a:r>
              <a:rPr lang="en-US" sz="2600" dirty="0">
                <a:solidFill>
                  <a:schemeClr val="dk1"/>
                </a:solidFill>
                <a:latin typeface="Arial"/>
                <a:ea typeface="Arial"/>
                <a:cs typeface="Arial"/>
                <a:sym typeface="Arial"/>
              </a:rPr>
              <a:t>Written for a professional audience, including policymakers, healthcare professionals, nutrition educators, and federal nutrition program operators.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CAAE5A-3ED6-D3FC-F173-0C177E07CC17}"/>
              </a:ext>
            </a:extLst>
          </p:cNvPr>
          <p:cNvSpPr/>
          <p:nvPr/>
        </p:nvSpPr>
        <p:spPr>
          <a:xfrm>
            <a:off x="-25958" y="4574"/>
            <a:ext cx="12217958" cy="6853426"/>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0788F24E-EF82-396E-6798-8C788B00461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4005081"/>
            <a:ext cx="12203575" cy="2984900"/>
          </a:xfrm>
          <a:prstGeom prst="rect">
            <a:avLst/>
          </a:prstGeom>
        </p:spPr>
      </p:pic>
      <p:sp>
        <p:nvSpPr>
          <p:cNvPr id="6" name="TextBox 5">
            <a:extLst>
              <a:ext uri="{FF2B5EF4-FFF2-40B4-BE49-F238E27FC236}">
                <a16:creationId xmlns:a16="http://schemas.microsoft.com/office/drawing/2014/main" id="{42DC267D-1BDA-05BA-37C7-9CBCE4F281AD}"/>
              </a:ext>
            </a:extLst>
          </p:cNvPr>
          <p:cNvSpPr txBox="1"/>
          <p:nvPr/>
        </p:nvSpPr>
        <p:spPr>
          <a:xfrm>
            <a:off x="338345" y="636926"/>
            <a:ext cx="9208085" cy="1015663"/>
          </a:xfrm>
          <a:prstGeom prst="rect">
            <a:avLst/>
          </a:prstGeom>
          <a:noFill/>
        </p:spPr>
        <p:txBody>
          <a:bodyPr wrap="square" rtlCol="0">
            <a:spAutoFit/>
          </a:bodyPr>
          <a:lstStyle/>
          <a:p>
            <a:r>
              <a:rPr lang="en-US" sz="6000" dirty="0">
                <a:solidFill>
                  <a:schemeClr val="bg1"/>
                </a:solidFill>
                <a:latin typeface="Alice" pitchFamily="2" charset="0"/>
                <a:ea typeface="Alice" pitchFamily="2" charset="0"/>
              </a:rPr>
              <a:t>Why Mushrooms?</a:t>
            </a:r>
          </a:p>
        </p:txBody>
      </p:sp>
    </p:spTree>
    <p:extLst>
      <p:ext uri="{BB962C8B-B14F-4D97-AF65-F5344CB8AC3E}">
        <p14:creationId xmlns:p14="http://schemas.microsoft.com/office/powerpoint/2010/main" val="23937591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79" name="Google Shape;379;p5"/>
          <p:cNvPicPr preferRelativeResize="0"/>
          <p:nvPr/>
        </p:nvPicPr>
        <p:blipFill rotWithShape="1">
          <a:blip r:embed="rId3">
            <a:alphaModFix/>
          </a:blip>
          <a:srcRect/>
          <a:stretch/>
        </p:blipFill>
        <p:spPr>
          <a:xfrm rot="5400000">
            <a:off x="4481219" y="-918519"/>
            <a:ext cx="6650549" cy="8771014"/>
          </a:xfrm>
          <a:prstGeom prst="rect">
            <a:avLst/>
          </a:prstGeom>
          <a:noFill/>
          <a:ln>
            <a:noFill/>
          </a:ln>
        </p:spPr>
      </p:pic>
      <p:sp>
        <p:nvSpPr>
          <p:cNvPr id="380" name="Google Shape;380;p5"/>
          <p:cNvSpPr txBox="1">
            <a:spLocks noGrp="1"/>
          </p:cNvSpPr>
          <p:nvPr>
            <p:ph type="title"/>
          </p:nvPr>
        </p:nvSpPr>
        <p:spPr>
          <a:xfrm>
            <a:off x="905256" y="155448"/>
            <a:ext cx="2917208" cy="1280111"/>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The Guidelines</a:t>
            </a:r>
            <a:endParaRPr dirty="0"/>
          </a:p>
        </p:txBody>
      </p:sp>
      <p:grpSp>
        <p:nvGrpSpPr>
          <p:cNvPr id="381" name="Google Shape;381;p5" descr="There are four overarching guidelines. The Guidelines have supporting Key Recommendations that explain how they can be met. The Guidelines and their Key Recommendations are presented in more detail on the following slides. &#10;&#10;The four Guidelines are to: &#10;Follow a healthy dietary pattern at every life stage&#10;Customize and enjoy nutrient dense food and beverage choices to reflect personal preferences, cultural traditions, and budgetary considerations. &#10;Focus on meeting food group needs with nutrient-dense food and beverages, and stay within calorie limits&#10;Limit foods and beverages higher in added sugars, saturated fat, and limit alcoholic beverages. "/>
          <p:cNvGrpSpPr/>
          <p:nvPr/>
        </p:nvGrpSpPr>
        <p:grpSpPr>
          <a:xfrm>
            <a:off x="3732053" y="233091"/>
            <a:ext cx="8318568" cy="6525760"/>
            <a:chOff x="3135542" y="222250"/>
            <a:chExt cx="8318568" cy="6525760"/>
          </a:xfrm>
        </p:grpSpPr>
        <p:pic>
          <p:nvPicPr>
            <p:cNvPr id="382" name="Google Shape;382;p5" descr="A close - up of a logo&#10;&#10;Description automatically generated with low confidence"/>
            <p:cNvPicPr preferRelativeResize="0"/>
            <p:nvPr/>
          </p:nvPicPr>
          <p:blipFill rotWithShape="1">
            <a:blip r:embed="rId4">
              <a:alphaModFix/>
            </a:blip>
            <a:srcRect/>
            <a:stretch/>
          </p:blipFill>
          <p:spPr>
            <a:xfrm>
              <a:off x="4053841" y="222250"/>
              <a:ext cx="6413500" cy="6413500"/>
            </a:xfrm>
            <a:prstGeom prst="rect">
              <a:avLst/>
            </a:prstGeom>
            <a:noFill/>
            <a:ln>
              <a:noFill/>
            </a:ln>
          </p:spPr>
        </p:pic>
        <p:pic>
          <p:nvPicPr>
            <p:cNvPr id="383" name="Google Shape;383;p5" descr="A picture containing person&#10;&#10;Description automatically generated"/>
            <p:cNvPicPr preferRelativeResize="0"/>
            <p:nvPr/>
          </p:nvPicPr>
          <p:blipFill rotWithShape="1">
            <a:blip r:embed="rId5">
              <a:alphaModFix/>
            </a:blip>
            <a:srcRect/>
            <a:stretch/>
          </p:blipFill>
          <p:spPr>
            <a:xfrm>
              <a:off x="4233928" y="1634395"/>
              <a:ext cx="1143000" cy="1143000"/>
            </a:xfrm>
            <a:prstGeom prst="rect">
              <a:avLst/>
            </a:prstGeom>
            <a:noFill/>
            <a:ln>
              <a:noFill/>
            </a:ln>
          </p:spPr>
        </p:pic>
        <p:pic>
          <p:nvPicPr>
            <p:cNvPr id="384" name="Google Shape;384;p5" descr="A plate of food&#10;&#10;Description automatically generated with low confidence"/>
            <p:cNvPicPr preferRelativeResize="0"/>
            <p:nvPr/>
          </p:nvPicPr>
          <p:blipFill rotWithShape="1">
            <a:blip r:embed="rId6">
              <a:alphaModFix/>
            </a:blip>
            <a:srcRect/>
            <a:stretch/>
          </p:blipFill>
          <p:spPr>
            <a:xfrm>
              <a:off x="7897458" y="409024"/>
              <a:ext cx="1143000" cy="1143000"/>
            </a:xfrm>
            <a:prstGeom prst="rect">
              <a:avLst/>
            </a:prstGeom>
            <a:noFill/>
            <a:ln>
              <a:noFill/>
            </a:ln>
          </p:spPr>
        </p:pic>
        <p:pic>
          <p:nvPicPr>
            <p:cNvPr id="385" name="Google Shape;385;p5" descr="A bowl of food&#10;&#10;Description automatically generated with medium confidence"/>
            <p:cNvPicPr preferRelativeResize="0"/>
            <p:nvPr/>
          </p:nvPicPr>
          <p:blipFill rotWithShape="1">
            <a:blip r:embed="rId7">
              <a:alphaModFix/>
            </a:blip>
            <a:srcRect/>
            <a:stretch/>
          </p:blipFill>
          <p:spPr>
            <a:xfrm>
              <a:off x="9114140" y="4066624"/>
              <a:ext cx="1143000" cy="1143000"/>
            </a:xfrm>
            <a:prstGeom prst="rect">
              <a:avLst/>
            </a:prstGeom>
            <a:noFill/>
            <a:ln>
              <a:noFill/>
            </a:ln>
          </p:spPr>
        </p:pic>
        <p:pic>
          <p:nvPicPr>
            <p:cNvPr id="386" name="Google Shape;386;p5" descr="A person and a child in a grocery store&#10;&#10;Description automatically generated with low confidence"/>
            <p:cNvPicPr preferRelativeResize="0"/>
            <p:nvPr/>
          </p:nvPicPr>
          <p:blipFill rotWithShape="1">
            <a:blip r:embed="rId8">
              <a:alphaModFix/>
            </a:blip>
            <a:srcRect/>
            <a:stretch/>
          </p:blipFill>
          <p:spPr>
            <a:xfrm>
              <a:off x="5471391" y="5290977"/>
              <a:ext cx="1143000" cy="1143000"/>
            </a:xfrm>
            <a:prstGeom prst="rect">
              <a:avLst/>
            </a:prstGeom>
            <a:noFill/>
            <a:ln>
              <a:noFill/>
            </a:ln>
          </p:spPr>
        </p:pic>
        <p:pic>
          <p:nvPicPr>
            <p:cNvPr id="387" name="Google Shape;387;p5"/>
            <p:cNvPicPr preferRelativeResize="0"/>
            <p:nvPr/>
          </p:nvPicPr>
          <p:blipFill rotWithShape="1">
            <a:blip r:embed="rId9">
              <a:alphaModFix/>
            </a:blip>
            <a:srcRect/>
            <a:stretch/>
          </p:blipFill>
          <p:spPr>
            <a:xfrm>
              <a:off x="7165341" y="5524080"/>
              <a:ext cx="190500" cy="177800"/>
            </a:xfrm>
            <a:prstGeom prst="rect">
              <a:avLst/>
            </a:prstGeom>
            <a:noFill/>
            <a:ln>
              <a:noFill/>
            </a:ln>
          </p:spPr>
        </p:pic>
        <p:pic>
          <p:nvPicPr>
            <p:cNvPr id="388" name="Google Shape;388;p5"/>
            <p:cNvPicPr preferRelativeResize="0"/>
            <p:nvPr/>
          </p:nvPicPr>
          <p:blipFill rotWithShape="1">
            <a:blip r:embed="rId9">
              <a:alphaModFix/>
            </a:blip>
            <a:srcRect/>
            <a:stretch/>
          </p:blipFill>
          <p:spPr>
            <a:xfrm rot="-5400000">
              <a:off x="9319093" y="3309872"/>
              <a:ext cx="190500" cy="177800"/>
            </a:xfrm>
            <a:prstGeom prst="rect">
              <a:avLst/>
            </a:prstGeom>
            <a:noFill/>
            <a:ln>
              <a:noFill/>
            </a:ln>
          </p:spPr>
        </p:pic>
        <p:pic>
          <p:nvPicPr>
            <p:cNvPr id="389" name="Google Shape;389;p5"/>
            <p:cNvPicPr preferRelativeResize="0"/>
            <p:nvPr/>
          </p:nvPicPr>
          <p:blipFill rotWithShape="1">
            <a:blip r:embed="rId9">
              <a:alphaModFix/>
            </a:blip>
            <a:srcRect/>
            <a:stretch/>
          </p:blipFill>
          <p:spPr>
            <a:xfrm rot="10800000">
              <a:off x="7233355" y="1156120"/>
              <a:ext cx="190500" cy="177800"/>
            </a:xfrm>
            <a:prstGeom prst="rect">
              <a:avLst/>
            </a:prstGeom>
            <a:noFill/>
            <a:ln>
              <a:noFill/>
            </a:ln>
          </p:spPr>
        </p:pic>
        <p:pic>
          <p:nvPicPr>
            <p:cNvPr id="390" name="Google Shape;390;p5"/>
            <p:cNvPicPr preferRelativeResize="0"/>
            <p:nvPr/>
          </p:nvPicPr>
          <p:blipFill rotWithShape="1">
            <a:blip r:embed="rId9">
              <a:alphaModFix/>
            </a:blip>
            <a:srcRect/>
            <a:stretch/>
          </p:blipFill>
          <p:spPr>
            <a:xfrm rot="5400000">
              <a:off x="5034260" y="3330654"/>
              <a:ext cx="190500" cy="177800"/>
            </a:xfrm>
            <a:prstGeom prst="rect">
              <a:avLst/>
            </a:prstGeom>
            <a:noFill/>
            <a:ln>
              <a:noFill/>
            </a:ln>
          </p:spPr>
        </p:pic>
        <p:sp>
          <p:nvSpPr>
            <p:cNvPr id="391" name="Google Shape;391;p5"/>
            <p:cNvSpPr txBox="1"/>
            <p:nvPr/>
          </p:nvSpPr>
          <p:spPr>
            <a:xfrm>
              <a:off x="4455303" y="530852"/>
              <a:ext cx="3079750" cy="692193"/>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Follow a healthy dietary</a:t>
              </a:r>
              <a:endParaRPr dirty="0"/>
            </a:p>
            <a:p>
              <a:pPr marL="0" marR="0" lvl="0" indent="0" algn="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pattern at every life stage.</a:t>
              </a:r>
              <a:endParaRPr dirty="0"/>
            </a:p>
          </p:txBody>
        </p:sp>
        <p:sp>
          <p:nvSpPr>
            <p:cNvPr id="392" name="Google Shape;392;p5"/>
            <p:cNvSpPr txBox="1"/>
            <p:nvPr/>
          </p:nvSpPr>
          <p:spPr>
            <a:xfrm>
              <a:off x="9503242" y="1436949"/>
              <a:ext cx="1950868" cy="215339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Customize and enjoy nutrient-dense food and beverage choices to reflect personal preferences, cultural traditions, and budgetary considerations.</a:t>
              </a:r>
              <a:endParaRPr dirty="0"/>
            </a:p>
          </p:txBody>
        </p:sp>
        <p:sp>
          <p:nvSpPr>
            <p:cNvPr id="393" name="Google Shape;393;p5"/>
            <p:cNvSpPr txBox="1"/>
            <p:nvPr/>
          </p:nvSpPr>
          <p:spPr>
            <a:xfrm>
              <a:off x="7052141" y="5513831"/>
              <a:ext cx="4115603" cy="1234179"/>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Focus on meeting food group needs with nutrient-dense foods and beverages, and stay within calorie limits. </a:t>
              </a:r>
              <a:endParaRPr dirty="0"/>
            </a:p>
          </p:txBody>
        </p:sp>
        <p:sp>
          <p:nvSpPr>
            <p:cNvPr id="394" name="Google Shape;394;p5"/>
            <p:cNvSpPr txBox="1"/>
            <p:nvPr/>
          </p:nvSpPr>
          <p:spPr>
            <a:xfrm>
              <a:off x="3135542" y="3169991"/>
              <a:ext cx="1950868" cy="1920323"/>
            </a:xfrm>
            <a:prstGeom prst="rect">
              <a:avLst/>
            </a:prstGeom>
            <a:noFill/>
            <a:ln>
              <a:noFill/>
            </a:ln>
          </p:spPr>
          <p:txBody>
            <a:bodyPr spcFirstLastPara="1" wrap="square" lIns="91425" tIns="45700" rIns="91425" bIns="45700" anchor="ctr" anchorCtr="0">
              <a:normAutofit/>
            </a:bodyPr>
            <a:lstStyle/>
            <a:p>
              <a:pPr marL="0" marR="0" lvl="0" indent="0" algn="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Limit foods </a:t>
              </a:r>
              <a:endParaRPr dirty="0"/>
            </a:p>
            <a:p>
              <a:pPr marL="0" marR="0" lvl="0" indent="0" algn="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and beverages higher in </a:t>
              </a:r>
              <a:endParaRPr dirty="0"/>
            </a:p>
            <a:p>
              <a:pPr marL="0" marR="0" lvl="0" indent="0" algn="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added sugars, saturated fat, and sodium, and limit alcoholic</a:t>
              </a:r>
              <a:endParaRPr dirty="0"/>
            </a:p>
            <a:p>
              <a:pPr marL="0" marR="0" lvl="0" indent="0" algn="r"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beverages.</a:t>
              </a:r>
              <a:endParaRPr dirty="0"/>
            </a:p>
          </p:txBody>
        </p:sp>
        <p:pic>
          <p:nvPicPr>
            <p:cNvPr id="395" name="Google Shape;395;p5" descr="Logo, company name&#10;&#10;Description automatically generated"/>
            <p:cNvPicPr preferRelativeResize="0"/>
            <p:nvPr/>
          </p:nvPicPr>
          <p:blipFill rotWithShape="1">
            <a:blip r:embed="rId10">
              <a:alphaModFix/>
            </a:blip>
            <a:srcRect/>
            <a:stretch/>
          </p:blipFill>
          <p:spPr>
            <a:xfrm>
              <a:off x="6950442" y="3244958"/>
              <a:ext cx="637491" cy="372269"/>
            </a:xfrm>
            <a:prstGeom prst="rect">
              <a:avLst/>
            </a:prstGeom>
            <a:noFill/>
            <a:ln>
              <a:noFill/>
            </a:ln>
          </p:spPr>
        </p:pic>
        <p:pic>
          <p:nvPicPr>
            <p:cNvPr id="396" name="Google Shape;396;p5"/>
            <p:cNvPicPr preferRelativeResize="0"/>
            <p:nvPr/>
          </p:nvPicPr>
          <p:blipFill rotWithShape="1">
            <a:blip r:embed="rId11">
              <a:alphaModFix/>
            </a:blip>
            <a:srcRect/>
            <a:stretch/>
          </p:blipFill>
          <p:spPr>
            <a:xfrm>
              <a:off x="7135285" y="1893368"/>
              <a:ext cx="304800" cy="571500"/>
            </a:xfrm>
            <a:prstGeom prst="rect">
              <a:avLst/>
            </a:prstGeom>
            <a:noFill/>
            <a:ln>
              <a:noFill/>
            </a:ln>
          </p:spPr>
        </p:pic>
        <p:pic>
          <p:nvPicPr>
            <p:cNvPr id="397" name="Google Shape;397;p5" descr="Icon&#10;&#10;Description automatically generated"/>
            <p:cNvPicPr preferRelativeResize="0"/>
            <p:nvPr/>
          </p:nvPicPr>
          <p:blipFill rotWithShape="1">
            <a:blip r:embed="rId12">
              <a:alphaModFix/>
            </a:blip>
            <a:srcRect/>
            <a:stretch/>
          </p:blipFill>
          <p:spPr>
            <a:xfrm>
              <a:off x="8301575" y="3136900"/>
              <a:ext cx="381000" cy="584200"/>
            </a:xfrm>
            <a:prstGeom prst="rect">
              <a:avLst/>
            </a:prstGeom>
            <a:noFill/>
            <a:ln>
              <a:noFill/>
            </a:ln>
          </p:spPr>
        </p:pic>
        <p:pic>
          <p:nvPicPr>
            <p:cNvPr id="398" name="Google Shape;398;p5" descr="Icon&#10;&#10;Description automatically generated"/>
            <p:cNvPicPr preferRelativeResize="0"/>
            <p:nvPr/>
          </p:nvPicPr>
          <p:blipFill rotWithShape="1">
            <a:blip r:embed="rId13">
              <a:alphaModFix/>
            </a:blip>
            <a:srcRect/>
            <a:stretch/>
          </p:blipFill>
          <p:spPr>
            <a:xfrm>
              <a:off x="7025947" y="4276174"/>
              <a:ext cx="419100" cy="723900"/>
            </a:xfrm>
            <a:prstGeom prst="rect">
              <a:avLst/>
            </a:prstGeom>
            <a:noFill/>
            <a:ln>
              <a:noFill/>
            </a:ln>
          </p:spPr>
        </p:pic>
        <p:pic>
          <p:nvPicPr>
            <p:cNvPr id="399" name="Google Shape;399;p5" descr="Icon&#10;&#10;Description automatically generated"/>
            <p:cNvPicPr preferRelativeResize="0"/>
            <p:nvPr/>
          </p:nvPicPr>
          <p:blipFill rotWithShape="1">
            <a:blip r:embed="rId14">
              <a:alphaModFix/>
            </a:blip>
            <a:srcRect/>
            <a:stretch/>
          </p:blipFill>
          <p:spPr>
            <a:xfrm>
              <a:off x="5760228" y="3080495"/>
              <a:ext cx="469900" cy="698500"/>
            </a:xfrm>
            <a:prstGeom prst="rect">
              <a:avLst/>
            </a:prstGeom>
            <a:noFill/>
            <a:ln>
              <a:noFill/>
            </a:ln>
          </p:spPr>
        </p:pic>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6"/>
          <p:cNvSpPr txBox="1">
            <a:spLocks noGrp="1"/>
          </p:cNvSpPr>
          <p:nvPr>
            <p:ph type="title"/>
          </p:nvPr>
        </p:nvSpPr>
        <p:spPr>
          <a:xfrm>
            <a:off x="904704" y="365125"/>
            <a:ext cx="9915696"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Healthy Eating Can Promote Health and Reduce Risk of Chronic Disease*</a:t>
            </a:r>
            <a:br>
              <a:rPr lang="en-US" dirty="0">
                <a:latin typeface="Arial"/>
                <a:ea typeface="Arial"/>
                <a:cs typeface="Arial"/>
                <a:sym typeface="Arial"/>
              </a:rPr>
            </a:br>
            <a:endParaRPr dirty="0">
              <a:latin typeface="Arial"/>
              <a:ea typeface="Arial"/>
              <a:cs typeface="Arial"/>
              <a:sym typeface="Arial"/>
            </a:endParaRPr>
          </a:p>
        </p:txBody>
      </p:sp>
      <p:pic>
        <p:nvPicPr>
          <p:cNvPr id="406" name="Google Shape;406;p6" descr="This graphic displays a path through the life stages from infancy through older adulthood. "/>
          <p:cNvPicPr preferRelativeResize="0"/>
          <p:nvPr/>
        </p:nvPicPr>
        <p:blipFill rotWithShape="1">
          <a:blip r:embed="rId3">
            <a:alphaModFix/>
          </a:blip>
          <a:srcRect/>
          <a:stretch/>
        </p:blipFill>
        <p:spPr>
          <a:xfrm>
            <a:off x="2653610" y="2726829"/>
            <a:ext cx="6262730" cy="3471952"/>
          </a:xfrm>
          <a:prstGeom prst="rect">
            <a:avLst/>
          </a:prstGeom>
          <a:noFill/>
          <a:ln>
            <a:noFill/>
          </a:ln>
        </p:spPr>
      </p:pic>
      <p:sp>
        <p:nvSpPr>
          <p:cNvPr id="407" name="Google Shape;407;p6"/>
          <p:cNvSpPr/>
          <p:nvPr/>
        </p:nvSpPr>
        <p:spPr>
          <a:xfrm>
            <a:off x="231306" y="3376707"/>
            <a:ext cx="1570227"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Birth Through</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23 Months </a:t>
            </a:r>
            <a:endParaRPr sz="1400" b="0" i="0" u="none" strike="noStrike" cap="none" dirty="0">
              <a:solidFill>
                <a:srgbClr val="000000"/>
              </a:solidFill>
              <a:latin typeface="Arial"/>
              <a:ea typeface="Arial"/>
              <a:cs typeface="Arial"/>
              <a:sym typeface="Arial"/>
            </a:endParaRPr>
          </a:p>
        </p:txBody>
      </p:sp>
      <p:sp>
        <p:nvSpPr>
          <p:cNvPr id="408" name="Google Shape;408;p6"/>
          <p:cNvSpPr txBox="1"/>
          <p:nvPr/>
        </p:nvSpPr>
        <p:spPr>
          <a:xfrm>
            <a:off x="311095" y="3821449"/>
            <a:ext cx="2443679" cy="20313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overweight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and obesity</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type 1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diabetes</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Adequate iron status and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lower risk of iron deficiency </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peanut allergy</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a:t>
            </a:r>
            <a:r>
              <a:rPr lang="en-US" sz="1400" b="0" i="0" u="none" strike="noStrike" cap="none" dirty="0">
                <a:solidFill>
                  <a:srgbClr val="000000"/>
                </a:solidFill>
                <a:latin typeface="Arial"/>
                <a:ea typeface="Arial"/>
                <a:cs typeface="Arial"/>
                <a:sym typeface="Arial"/>
              </a:rPr>
              <a:t> Lower risk of asthma </a:t>
            </a:r>
            <a:endParaRPr sz="1400" b="0" i="0" u="none" strike="noStrike" cap="none" dirty="0">
              <a:solidFill>
                <a:srgbClr val="000000"/>
              </a:solidFill>
              <a:latin typeface="Arial"/>
              <a:ea typeface="Arial"/>
              <a:cs typeface="Arial"/>
              <a:sym typeface="Arial"/>
            </a:endParaRPr>
          </a:p>
        </p:txBody>
      </p:sp>
      <p:sp>
        <p:nvSpPr>
          <p:cNvPr id="409" name="Google Shape;409;p6"/>
          <p:cNvSpPr/>
          <p:nvPr/>
        </p:nvSpPr>
        <p:spPr>
          <a:xfrm>
            <a:off x="3210065" y="1467780"/>
            <a:ext cx="1747284"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Children and Adolescents</a:t>
            </a:r>
            <a:endParaRPr sz="1400" b="0" i="0" u="none" strike="noStrike" cap="none" dirty="0">
              <a:solidFill>
                <a:srgbClr val="000000"/>
              </a:solidFill>
              <a:latin typeface="Arial"/>
              <a:ea typeface="Arial"/>
              <a:cs typeface="Arial"/>
              <a:sym typeface="Arial"/>
            </a:endParaRPr>
          </a:p>
        </p:txBody>
      </p:sp>
      <p:sp>
        <p:nvSpPr>
          <p:cNvPr id="410" name="Google Shape;410;p6"/>
          <p:cNvSpPr txBox="1"/>
          <p:nvPr/>
        </p:nvSpPr>
        <p:spPr>
          <a:xfrm>
            <a:off x="3300487" y="1895137"/>
            <a:ext cx="3164896" cy="73866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adiposity</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total and low-density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lipoprotein (LDL) cholesterol</a:t>
            </a:r>
            <a:endParaRPr sz="1400" b="0" i="0" u="none" strike="noStrike" cap="none" dirty="0">
              <a:solidFill>
                <a:srgbClr val="000000"/>
              </a:solidFill>
              <a:latin typeface="Arial"/>
              <a:ea typeface="Arial"/>
              <a:cs typeface="Arial"/>
              <a:sym typeface="Arial"/>
            </a:endParaRPr>
          </a:p>
        </p:txBody>
      </p:sp>
      <p:sp>
        <p:nvSpPr>
          <p:cNvPr id="411" name="Google Shape;411;p6"/>
          <p:cNvSpPr/>
          <p:nvPr/>
        </p:nvSpPr>
        <p:spPr>
          <a:xfrm>
            <a:off x="5950708" y="1379415"/>
            <a:ext cx="303901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Women Who Are</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Pregnant or Lactating</a:t>
            </a:r>
            <a:endParaRPr sz="1400" b="0" i="0" u="none" strike="noStrike" cap="none" dirty="0">
              <a:solidFill>
                <a:srgbClr val="000000"/>
              </a:solidFill>
              <a:latin typeface="Arial"/>
              <a:ea typeface="Arial"/>
              <a:cs typeface="Arial"/>
              <a:sym typeface="Arial"/>
            </a:endParaRPr>
          </a:p>
        </p:txBody>
      </p:sp>
      <p:sp>
        <p:nvSpPr>
          <p:cNvPr id="412" name="Google Shape;412;p6"/>
          <p:cNvSpPr txBox="1"/>
          <p:nvPr/>
        </p:nvSpPr>
        <p:spPr>
          <a:xfrm>
            <a:off x="6062516" y="1802756"/>
            <a:ext cx="3769161" cy="95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Favorable cognitive development in the</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child</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Favorable folate status in women during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pregnancy and lactation</a:t>
            </a:r>
            <a:endParaRPr sz="1400" b="0" i="0" u="none" strike="noStrike" cap="none" dirty="0">
              <a:solidFill>
                <a:srgbClr val="000000"/>
              </a:solidFill>
              <a:latin typeface="Arial"/>
              <a:ea typeface="Arial"/>
              <a:cs typeface="Arial"/>
              <a:sym typeface="Arial"/>
            </a:endParaRPr>
          </a:p>
        </p:txBody>
      </p:sp>
      <p:sp>
        <p:nvSpPr>
          <p:cNvPr id="413" name="Google Shape;413;p6"/>
          <p:cNvSpPr/>
          <p:nvPr/>
        </p:nvSpPr>
        <p:spPr>
          <a:xfrm>
            <a:off x="8989726" y="2922305"/>
            <a:ext cx="303901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Adults, Including </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Older Adults</a:t>
            </a:r>
            <a:endParaRPr sz="1400" b="0" i="0" u="none" strike="noStrike" cap="none" dirty="0">
              <a:solidFill>
                <a:srgbClr val="000000"/>
              </a:solidFill>
              <a:latin typeface="Arial"/>
              <a:ea typeface="Arial"/>
              <a:cs typeface="Arial"/>
              <a:sym typeface="Arial"/>
            </a:endParaRPr>
          </a:p>
        </p:txBody>
      </p:sp>
      <p:sp>
        <p:nvSpPr>
          <p:cNvPr id="414" name="Google Shape;414;p6"/>
          <p:cNvSpPr/>
          <p:nvPr/>
        </p:nvSpPr>
        <p:spPr>
          <a:xfrm>
            <a:off x="9112559" y="3350067"/>
            <a:ext cx="3007835" cy="332398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all-cause mortality</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cardiovascular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disease</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cardiovascular</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disease mortality</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total and LDL cholesterol</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blood pressure</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obesity</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body mass index, waist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circumference, and body fat</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type 2 diabetes</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Lower risk of cancers of the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breast, colon, and rectum</a:t>
            </a:r>
            <a:endParaRPr dirty="0"/>
          </a:p>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 </a:t>
            </a:r>
            <a:r>
              <a:rPr lang="en-US" sz="1400" b="0" i="0" u="none" strike="noStrike" cap="none" dirty="0">
                <a:solidFill>
                  <a:srgbClr val="000000"/>
                </a:solidFill>
                <a:latin typeface="Arial"/>
                <a:ea typeface="Arial"/>
                <a:cs typeface="Arial"/>
                <a:sym typeface="Arial"/>
              </a:rPr>
              <a:t>Favorable bone health, including </a:t>
            </a:r>
            <a:endParaRPr dirty="0"/>
          </a:p>
          <a:p>
            <a:pPr marL="0" marR="0" lvl="0" indent="0" algn="l" rtl="0">
              <a:lnSpc>
                <a:spcPct val="100000"/>
              </a:lnSpc>
              <a:spcBef>
                <a:spcPts val="0"/>
              </a:spcBef>
              <a:spcAft>
                <a:spcPts val="0"/>
              </a:spcAft>
              <a:buNone/>
            </a:pPr>
            <a:r>
              <a:rPr lang="en-US" sz="1400" b="0" i="0" u="none" strike="noStrike" cap="none" dirty="0">
                <a:solidFill>
                  <a:srgbClr val="000000"/>
                </a:solidFill>
                <a:latin typeface="Arial"/>
                <a:ea typeface="Arial"/>
                <a:cs typeface="Arial"/>
                <a:sym typeface="Arial"/>
              </a:rPr>
              <a:t>  lower risk of hip fracture </a:t>
            </a:r>
            <a:endParaRPr dirty="0"/>
          </a:p>
        </p:txBody>
      </p:sp>
      <p:sp>
        <p:nvSpPr>
          <p:cNvPr id="415" name="Google Shape;415;p6"/>
          <p:cNvSpPr txBox="1"/>
          <p:nvPr/>
        </p:nvSpPr>
        <p:spPr>
          <a:xfrm>
            <a:off x="3266965" y="6473999"/>
            <a:ext cx="5845594"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000" b="0" i="0" u="none" strike="noStrike" cap="none" dirty="0">
                <a:solidFill>
                  <a:srgbClr val="000000"/>
                </a:solidFill>
                <a:latin typeface="Arial"/>
                <a:ea typeface="Arial"/>
                <a:cs typeface="Arial"/>
                <a:sym typeface="Arial"/>
              </a:rPr>
              <a:t>*See the </a:t>
            </a:r>
            <a:r>
              <a:rPr lang="en-US" sz="1000" b="0" i="1" u="sng" strike="noStrike" cap="none" dirty="0">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Scientific Report of the 2020 Dietary Guidelines Advisory Committee </a:t>
            </a:r>
            <a:r>
              <a:rPr lang="en-US" sz="1000" b="0" i="0" u="none" strike="noStrike" cap="none" dirty="0">
                <a:solidFill>
                  <a:srgbClr val="000000"/>
                </a:solidFill>
                <a:latin typeface="Arial"/>
                <a:ea typeface="Arial"/>
                <a:cs typeface="Arial"/>
                <a:sym typeface="Arial"/>
              </a:rPr>
              <a:t>for more information about the relationships between diet and health examined by the 2020 Dietary Guidelines Advisory Committee.  </a:t>
            </a:r>
            <a:r>
              <a:rPr lang="en-US" sz="1000" b="0" i="1" u="none" strike="noStrike" cap="none" dirty="0">
                <a:solidFill>
                  <a:srgbClr val="000000"/>
                </a:solidFill>
                <a:latin typeface="Arial"/>
                <a:ea typeface="Arial"/>
                <a:cs typeface="Arial"/>
                <a:sym typeface="Arial"/>
              </a:rPr>
              <a:t> </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8"/>
          <p:cNvSpPr txBox="1">
            <a:spLocks noGrp="1"/>
          </p:cNvSpPr>
          <p:nvPr>
            <p:ph type="title"/>
          </p:nvPr>
        </p:nvSpPr>
        <p:spPr>
          <a:xfrm>
            <a:off x="904704" y="15773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Key Dietary Principles </a:t>
            </a:r>
            <a:endParaRPr dirty="0"/>
          </a:p>
        </p:txBody>
      </p:sp>
      <p:sp>
        <p:nvSpPr>
          <p:cNvPr id="422" name="Google Shape;422;p8"/>
          <p:cNvSpPr txBox="1">
            <a:spLocks noGrp="1"/>
          </p:cNvSpPr>
          <p:nvPr>
            <p:ph type="body" idx="1"/>
          </p:nvPr>
        </p:nvSpPr>
        <p:spPr>
          <a:xfrm>
            <a:off x="902942" y="1637085"/>
            <a:ext cx="10450481" cy="4351338"/>
          </a:xfrm>
          <a:prstGeom prst="rect">
            <a:avLst/>
          </a:prstGeom>
          <a:noFill/>
          <a:ln>
            <a:noFill/>
          </a:ln>
        </p:spPr>
        <p:txBody>
          <a:bodyPr spcFirstLastPara="1" wrap="square" lIns="91425" tIns="45700" rIns="91425" bIns="45700" anchor="t" anchorCtr="0">
            <a:normAutofit/>
          </a:bodyPr>
          <a:lstStyle/>
          <a:p>
            <a:pPr marL="228594" lvl="0" indent="-228594" algn="l" rtl="0">
              <a:lnSpc>
                <a:spcPct val="90000"/>
              </a:lnSpc>
              <a:spcBef>
                <a:spcPts val="0"/>
              </a:spcBef>
              <a:spcAft>
                <a:spcPts val="0"/>
              </a:spcAft>
              <a:buSzPts val="2800"/>
              <a:buChar char="•"/>
            </a:pPr>
            <a:r>
              <a:rPr lang="en-US" dirty="0">
                <a:solidFill>
                  <a:schemeClr val="dk1"/>
                </a:solidFill>
                <a:latin typeface="Arial"/>
                <a:ea typeface="Arial"/>
                <a:cs typeface="Arial"/>
                <a:sym typeface="Arial"/>
              </a:rPr>
              <a:t>Meet nutritional needs primarily from foods and beverages</a:t>
            </a:r>
            <a:endParaRPr dirty="0"/>
          </a:p>
          <a:p>
            <a:pPr marL="228594" lvl="0" indent="-228594" algn="l" rtl="0">
              <a:lnSpc>
                <a:spcPct val="90000"/>
              </a:lnSpc>
              <a:spcBef>
                <a:spcPts val="1000"/>
              </a:spcBef>
              <a:spcAft>
                <a:spcPts val="0"/>
              </a:spcAft>
              <a:buSzPts val="2800"/>
              <a:buChar char="•"/>
            </a:pPr>
            <a:r>
              <a:rPr lang="en-US" dirty="0">
                <a:solidFill>
                  <a:schemeClr val="dk1"/>
                </a:solidFill>
                <a:latin typeface="Arial"/>
                <a:ea typeface="Arial"/>
                <a:cs typeface="Arial"/>
                <a:sym typeface="Arial"/>
              </a:rPr>
              <a:t>Choose a variety of options from each food group</a:t>
            </a:r>
            <a:endParaRPr dirty="0"/>
          </a:p>
          <a:p>
            <a:pPr marL="228594" lvl="0" indent="-228594" algn="l" rtl="0">
              <a:lnSpc>
                <a:spcPct val="90000"/>
              </a:lnSpc>
              <a:spcBef>
                <a:spcPts val="1000"/>
              </a:spcBef>
              <a:spcAft>
                <a:spcPts val="0"/>
              </a:spcAft>
              <a:buSzPts val="2800"/>
              <a:buChar char="•"/>
            </a:pPr>
            <a:r>
              <a:rPr lang="en-US" dirty="0">
                <a:solidFill>
                  <a:schemeClr val="dk1"/>
                </a:solidFill>
                <a:latin typeface="Arial"/>
                <a:ea typeface="Arial"/>
                <a:cs typeface="Arial"/>
                <a:sym typeface="Arial"/>
              </a:rPr>
              <a:t>Pay attention to portion size</a:t>
            </a:r>
            <a:endParaRPr dirty="0"/>
          </a:p>
          <a:p>
            <a:pPr marL="228594" lvl="0" indent="-50793" algn="l" rtl="0">
              <a:lnSpc>
                <a:spcPct val="90000"/>
              </a:lnSpc>
              <a:spcBef>
                <a:spcPts val="1000"/>
              </a:spcBef>
              <a:spcAft>
                <a:spcPts val="0"/>
              </a:spcAft>
              <a:buSzPts val="2800"/>
              <a:buNone/>
            </a:pPr>
            <a:endParaRPr dirty="0">
              <a:solidFill>
                <a:schemeClr val="dk1"/>
              </a:solidFill>
              <a:latin typeface="Arial"/>
              <a:ea typeface="Arial"/>
              <a:cs typeface="Arial"/>
              <a:sym typeface="Arial"/>
            </a:endParaRPr>
          </a:p>
        </p:txBody>
      </p:sp>
      <p:pic>
        <p:nvPicPr>
          <p:cNvPr id="423" name="Google Shape;423;p8"/>
          <p:cNvPicPr preferRelativeResize="0"/>
          <p:nvPr/>
        </p:nvPicPr>
        <p:blipFill rotWithShape="1">
          <a:blip r:embed="rId3">
            <a:alphaModFix/>
          </a:blip>
          <a:srcRect l="24607" t="2444" r="7816"/>
          <a:stretch/>
        </p:blipFill>
        <p:spPr>
          <a:xfrm>
            <a:off x="2095500" y="3577490"/>
            <a:ext cx="2159000" cy="2058164"/>
          </a:xfrm>
          <a:prstGeom prst="ellipse">
            <a:avLst/>
          </a:prstGeom>
          <a:noFill/>
          <a:ln>
            <a:noFill/>
          </a:ln>
        </p:spPr>
      </p:pic>
      <p:pic>
        <p:nvPicPr>
          <p:cNvPr id="424" name="Google Shape;424;p8"/>
          <p:cNvPicPr preferRelativeResize="0"/>
          <p:nvPr/>
        </p:nvPicPr>
        <p:blipFill rotWithShape="1">
          <a:blip r:embed="rId4">
            <a:alphaModFix/>
          </a:blip>
          <a:srcRect/>
          <a:stretch/>
        </p:blipFill>
        <p:spPr>
          <a:xfrm>
            <a:off x="5152652" y="3525925"/>
            <a:ext cx="2144214" cy="2108478"/>
          </a:xfrm>
          <a:prstGeom prst="ellipse">
            <a:avLst/>
          </a:prstGeom>
          <a:noFill/>
          <a:ln>
            <a:noFill/>
          </a:ln>
        </p:spPr>
      </p:pic>
      <p:pic>
        <p:nvPicPr>
          <p:cNvPr id="425" name="Google Shape;425;p8"/>
          <p:cNvPicPr preferRelativeResize="0"/>
          <p:nvPr/>
        </p:nvPicPr>
        <p:blipFill rotWithShape="1">
          <a:blip r:embed="rId5">
            <a:alphaModFix/>
          </a:blip>
          <a:srcRect l="3122" t="2585" r="2845"/>
          <a:stretch/>
        </p:blipFill>
        <p:spPr>
          <a:xfrm>
            <a:off x="8195019" y="3525925"/>
            <a:ext cx="2189684" cy="2209854"/>
          </a:xfrm>
          <a:prstGeom prst="flowChartConnector">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9"/>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What is a Dietary Pattern?</a:t>
            </a:r>
            <a:endParaRPr dirty="0"/>
          </a:p>
        </p:txBody>
      </p:sp>
      <p:sp>
        <p:nvSpPr>
          <p:cNvPr id="432" name="Google Shape;432;p9"/>
          <p:cNvSpPr txBox="1">
            <a:spLocks noGrp="1"/>
          </p:cNvSpPr>
          <p:nvPr>
            <p:ph type="body" idx="1"/>
          </p:nvPr>
        </p:nvSpPr>
        <p:spPr>
          <a:xfrm>
            <a:off x="904706" y="1637085"/>
            <a:ext cx="10701140" cy="4351338"/>
          </a:xfrm>
          <a:prstGeom prst="rect">
            <a:avLst/>
          </a:prstGeom>
          <a:noFill/>
          <a:ln>
            <a:noFill/>
          </a:ln>
        </p:spPr>
        <p:txBody>
          <a:bodyPr spcFirstLastPara="1" wrap="square" lIns="91425" tIns="45700" rIns="91425" bIns="45700" anchor="t" anchorCtr="0">
            <a:normAutofit/>
          </a:bodyPr>
          <a:lstStyle/>
          <a:p>
            <a:pPr marL="228594" lvl="0" indent="-228594" algn="l" rtl="0">
              <a:lnSpc>
                <a:spcPct val="90000"/>
              </a:lnSpc>
              <a:spcBef>
                <a:spcPts val="0"/>
              </a:spcBef>
              <a:spcAft>
                <a:spcPts val="0"/>
              </a:spcAft>
              <a:buSzPts val="2600"/>
              <a:buChar char="•"/>
            </a:pPr>
            <a:r>
              <a:rPr lang="en-US" sz="2600" dirty="0">
                <a:solidFill>
                  <a:schemeClr val="dk1"/>
                </a:solidFill>
                <a:latin typeface="Arial"/>
                <a:ea typeface="Arial"/>
                <a:cs typeface="Arial"/>
                <a:sym typeface="Arial"/>
              </a:rPr>
              <a:t>Represents the totality of what individuals habitually eat and drink.</a:t>
            </a:r>
            <a:endParaRPr dirty="0"/>
          </a:p>
          <a:p>
            <a:pPr marL="228594" lvl="0" indent="-228594" algn="l" rtl="0">
              <a:lnSpc>
                <a:spcPct val="90000"/>
              </a:lnSpc>
              <a:spcBef>
                <a:spcPts val="1600"/>
              </a:spcBef>
              <a:spcAft>
                <a:spcPts val="0"/>
              </a:spcAft>
              <a:buSzPts val="2600"/>
              <a:buChar char="•"/>
            </a:pPr>
            <a:r>
              <a:rPr lang="en-US" sz="2600" dirty="0">
                <a:solidFill>
                  <a:schemeClr val="dk1"/>
                </a:solidFill>
                <a:latin typeface="Arial"/>
                <a:ea typeface="Arial"/>
                <a:cs typeface="Arial"/>
                <a:sym typeface="Arial"/>
              </a:rPr>
              <a:t>The parts of the pattern act synergistically to affect health. </a:t>
            </a:r>
            <a:endParaRPr dirty="0"/>
          </a:p>
          <a:p>
            <a:pPr marL="228594" lvl="0" indent="-228594" algn="l" rtl="0">
              <a:lnSpc>
                <a:spcPct val="90000"/>
              </a:lnSpc>
              <a:spcBef>
                <a:spcPts val="1600"/>
              </a:spcBef>
              <a:spcAft>
                <a:spcPts val="0"/>
              </a:spcAft>
              <a:buSzPts val="2600"/>
              <a:buChar char="•"/>
            </a:pPr>
            <a:r>
              <a:rPr lang="en-US" sz="2600" dirty="0">
                <a:solidFill>
                  <a:schemeClr val="dk1"/>
                </a:solidFill>
                <a:latin typeface="Arial"/>
                <a:ea typeface="Arial"/>
                <a:cs typeface="Arial"/>
                <a:sym typeface="Arial"/>
              </a:rPr>
              <a:t>May better predict overall health status and disease risk than individual foods or nutrients.</a:t>
            </a:r>
            <a:endParaRPr dirty="0"/>
          </a:p>
          <a:p>
            <a:pPr marL="228594" lvl="0" indent="-228594" algn="l" rtl="0">
              <a:lnSpc>
                <a:spcPct val="90000"/>
              </a:lnSpc>
              <a:spcBef>
                <a:spcPts val="1600"/>
              </a:spcBef>
              <a:spcAft>
                <a:spcPts val="0"/>
              </a:spcAft>
              <a:buSzPts val="2600"/>
              <a:buChar char="•"/>
            </a:pPr>
            <a:r>
              <a:rPr lang="en-US" sz="2600" dirty="0">
                <a:solidFill>
                  <a:schemeClr val="dk1"/>
                </a:solidFill>
                <a:latin typeface="Arial"/>
                <a:ea typeface="Arial"/>
                <a:cs typeface="Arial"/>
                <a:sym typeface="Arial"/>
              </a:rPr>
              <a:t>A healthy dietary pattern consists of nutrient-dense forms of foods and beverages across all food groups, in recommended amounts, and within calorie limits.</a:t>
            </a:r>
            <a:endParaRPr dirty="0"/>
          </a:p>
          <a:p>
            <a:pPr marL="0" lvl="0" indent="0" algn="l" rtl="0">
              <a:lnSpc>
                <a:spcPct val="90000"/>
              </a:lnSpc>
              <a:spcBef>
                <a:spcPts val="1000"/>
              </a:spcBef>
              <a:spcAft>
                <a:spcPts val="0"/>
              </a:spcAft>
              <a:buSzPts val="2800"/>
              <a:buNone/>
            </a:pPr>
            <a:endParaRPr dirty="0">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10"/>
          <p:cNvSpPr txBox="1">
            <a:spLocks noGrp="1"/>
          </p:cNvSpPr>
          <p:nvPr>
            <p:ph type="title"/>
          </p:nvPr>
        </p:nvSpPr>
        <p:spPr>
          <a:xfrm>
            <a:off x="904704" y="155448"/>
            <a:ext cx="980683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A Healthy Dietary Pattern Supports Appropriate Calorie Levels</a:t>
            </a:r>
            <a:endParaRPr dirty="0"/>
          </a:p>
        </p:txBody>
      </p:sp>
      <p:sp>
        <p:nvSpPr>
          <p:cNvPr id="439" name="Google Shape;439;p10"/>
          <p:cNvSpPr txBox="1">
            <a:spLocks noGrp="1"/>
          </p:cNvSpPr>
          <p:nvPr>
            <p:ph type="body" idx="1"/>
          </p:nvPr>
        </p:nvSpPr>
        <p:spPr>
          <a:xfrm>
            <a:off x="904706" y="1636776"/>
            <a:ext cx="10450481" cy="4351338"/>
          </a:xfrm>
          <a:prstGeom prst="rect">
            <a:avLst/>
          </a:prstGeom>
          <a:noFill/>
          <a:ln>
            <a:noFill/>
          </a:ln>
        </p:spPr>
        <p:txBody>
          <a:bodyPr spcFirstLastPara="1" wrap="square" lIns="91425" tIns="45700" rIns="91425" bIns="45700" anchor="t" anchorCtr="0">
            <a:normAutofit/>
          </a:bodyPr>
          <a:lstStyle/>
          <a:p>
            <a:pPr marL="228594" lvl="0" indent="-228594" algn="l" rtl="0">
              <a:lnSpc>
                <a:spcPct val="90000"/>
              </a:lnSpc>
              <a:spcBef>
                <a:spcPts val="0"/>
              </a:spcBef>
              <a:spcAft>
                <a:spcPts val="0"/>
              </a:spcAft>
              <a:buSzPts val="2600"/>
              <a:buChar char="•"/>
            </a:pPr>
            <a:r>
              <a:rPr lang="en-US" sz="2600" dirty="0">
                <a:solidFill>
                  <a:schemeClr val="dk1"/>
                </a:solidFill>
                <a:latin typeface="Arial"/>
                <a:ea typeface="Arial"/>
                <a:cs typeface="Arial"/>
                <a:sym typeface="Arial"/>
              </a:rPr>
              <a:t>The total number of calories a person needs each day varies depending on a number of factors.</a:t>
            </a:r>
            <a:endParaRPr dirty="0"/>
          </a:p>
          <a:p>
            <a:pPr marL="228594" lvl="0" indent="-228594" algn="l" rtl="0">
              <a:lnSpc>
                <a:spcPct val="90000"/>
              </a:lnSpc>
              <a:spcBef>
                <a:spcPts val="1000"/>
              </a:spcBef>
              <a:spcAft>
                <a:spcPts val="0"/>
              </a:spcAft>
              <a:buSzPts val="2600"/>
              <a:buChar char="•"/>
            </a:pPr>
            <a:r>
              <a:rPr lang="en-US" sz="2600" dirty="0">
                <a:solidFill>
                  <a:schemeClr val="dk1"/>
                </a:solidFill>
                <a:latin typeface="Arial"/>
                <a:ea typeface="Arial"/>
                <a:cs typeface="Arial"/>
                <a:sym typeface="Arial"/>
              </a:rPr>
              <a:t>Calorie needs generally decrease for adults as they age.</a:t>
            </a:r>
            <a:endParaRPr dirty="0"/>
          </a:p>
          <a:p>
            <a:pPr marL="228594" lvl="0" indent="-228594" algn="l" rtl="0">
              <a:lnSpc>
                <a:spcPct val="90000"/>
              </a:lnSpc>
              <a:spcBef>
                <a:spcPts val="1000"/>
              </a:spcBef>
              <a:spcAft>
                <a:spcPts val="0"/>
              </a:spcAft>
              <a:buSzPts val="2600"/>
              <a:buChar char="•"/>
            </a:pPr>
            <a:r>
              <a:rPr lang="en-US" sz="2600" dirty="0">
                <a:solidFill>
                  <a:schemeClr val="dk1"/>
                </a:solidFill>
                <a:latin typeface="Arial"/>
                <a:ea typeface="Arial"/>
                <a:cs typeface="Arial"/>
                <a:sym typeface="Arial"/>
              </a:rPr>
              <a:t>A need to lose, gain, or maintain weight affects how many calories should be consumed.</a:t>
            </a:r>
            <a:endParaRPr dirty="0"/>
          </a:p>
          <a:p>
            <a:pPr marL="228594" lvl="0" indent="-228594" algn="l" rtl="0">
              <a:lnSpc>
                <a:spcPct val="90000"/>
              </a:lnSpc>
              <a:spcBef>
                <a:spcPts val="1000"/>
              </a:spcBef>
              <a:spcAft>
                <a:spcPts val="0"/>
              </a:spcAft>
              <a:buSzPts val="2600"/>
              <a:buChar char="•"/>
            </a:pPr>
            <a:r>
              <a:rPr lang="en-US" sz="2600" dirty="0">
                <a:solidFill>
                  <a:schemeClr val="dk1"/>
                </a:solidFill>
                <a:latin typeface="Arial"/>
                <a:ea typeface="Arial"/>
                <a:cs typeface="Arial"/>
                <a:sym typeface="Arial"/>
              </a:rPr>
              <a:t>The best way to evaluate calorie intake, in comparison to calorie needs, is by measuring body weight status.</a:t>
            </a:r>
            <a:endParaRPr dirty="0"/>
          </a:p>
          <a:p>
            <a:pPr marL="228594" lvl="0" indent="-63493" algn="l" rtl="0">
              <a:lnSpc>
                <a:spcPct val="90000"/>
              </a:lnSpc>
              <a:spcBef>
                <a:spcPts val="1000"/>
              </a:spcBef>
              <a:spcAft>
                <a:spcPts val="0"/>
              </a:spcAft>
              <a:buSzPts val="2600"/>
              <a:buNone/>
            </a:pPr>
            <a:endParaRPr sz="2600" dirty="0">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11"/>
          <p:cNvSpPr txBox="1">
            <a:spLocks noGrp="1"/>
          </p:cNvSpPr>
          <p:nvPr>
            <p:ph type="title"/>
          </p:nvPr>
        </p:nvSpPr>
        <p:spPr>
          <a:xfrm>
            <a:off x="904704" y="343384"/>
            <a:ext cx="10515600" cy="1373109"/>
          </a:xfrm>
          <a:prstGeom prst="rect">
            <a:avLst/>
          </a:prstGeom>
          <a:noFill/>
          <a:ln>
            <a:noFill/>
          </a:ln>
        </p:spPr>
        <p:txBody>
          <a:bodyPr spcFirstLastPara="1" wrap="square" lIns="91425" tIns="45700" rIns="91425" bIns="45700" anchor="t" anchorCtr="0">
            <a:normAutofit fontScale="90000"/>
          </a:bodyPr>
          <a:lstStyle/>
          <a:p>
            <a:pPr marL="0" lvl="0" indent="0" algn="l" rtl="0">
              <a:lnSpc>
                <a:spcPct val="90000"/>
              </a:lnSpc>
              <a:spcBef>
                <a:spcPts val="0"/>
              </a:spcBef>
              <a:spcAft>
                <a:spcPts val="0"/>
              </a:spcAft>
              <a:buClr>
                <a:schemeClr val="dk1"/>
              </a:buClr>
              <a:buSzPct val="100000"/>
              <a:buFont typeface="Arial"/>
              <a:buNone/>
            </a:pPr>
            <a:r>
              <a:rPr lang="en-US" dirty="0">
                <a:latin typeface="Arial"/>
                <a:ea typeface="Arial"/>
                <a:cs typeface="Arial"/>
                <a:sym typeface="Arial"/>
              </a:rPr>
              <a:t>Making Nutrient-Dense Choices: </a:t>
            </a:r>
            <a:br>
              <a:rPr lang="en-US" dirty="0">
                <a:latin typeface="Arial"/>
                <a:ea typeface="Arial"/>
                <a:cs typeface="Arial"/>
                <a:sym typeface="Arial"/>
              </a:rPr>
            </a:br>
            <a:r>
              <a:rPr lang="en-US" dirty="0">
                <a:latin typeface="Arial"/>
                <a:ea typeface="Arial"/>
                <a:cs typeface="Arial"/>
                <a:sym typeface="Arial"/>
              </a:rPr>
              <a:t>One Food or Beverage At a Time</a:t>
            </a:r>
            <a:br>
              <a:rPr lang="en-US" dirty="0">
                <a:latin typeface="Arial"/>
                <a:ea typeface="Arial"/>
                <a:cs typeface="Arial"/>
                <a:sym typeface="Arial"/>
              </a:rPr>
            </a:br>
            <a:endParaRPr dirty="0">
              <a:latin typeface="Arial"/>
              <a:ea typeface="Arial"/>
              <a:cs typeface="Arial"/>
              <a:sym typeface="Arial"/>
            </a:endParaRPr>
          </a:p>
        </p:txBody>
      </p:sp>
      <p:sp>
        <p:nvSpPr>
          <p:cNvPr id="446" name="Google Shape;446;p11"/>
          <p:cNvSpPr txBox="1"/>
          <p:nvPr/>
        </p:nvSpPr>
        <p:spPr>
          <a:xfrm>
            <a:off x="972589" y="1783812"/>
            <a:ext cx="2633195" cy="4351338"/>
          </a:xfrm>
          <a:prstGeom prst="rect">
            <a:avLst/>
          </a:prstGeom>
          <a:noFill/>
          <a:ln>
            <a:noFill/>
          </a:ln>
        </p:spPr>
        <p:txBody>
          <a:bodyPr spcFirstLastPara="1" wrap="square" lIns="91425" tIns="45700" rIns="91425" bIns="45700" anchor="t" anchorCtr="0">
            <a:normAutofit fontScale="62500" lnSpcReduction="20000"/>
          </a:bodyPr>
          <a:lstStyle/>
          <a:p>
            <a:pPr marL="0" marR="0" lvl="0" indent="0" algn="l" rtl="0">
              <a:lnSpc>
                <a:spcPct val="120000"/>
              </a:lnSpc>
              <a:spcBef>
                <a:spcPts val="0"/>
              </a:spcBef>
              <a:spcAft>
                <a:spcPts val="0"/>
              </a:spcAft>
              <a:buClr>
                <a:srgbClr val="F17442"/>
              </a:buClr>
              <a:buSzPct val="100000"/>
              <a:buFont typeface="Arial"/>
              <a:buNone/>
            </a:pPr>
            <a:r>
              <a:rPr lang="en-US" sz="2800" b="0" i="0" u="none" strike="noStrike" cap="none" dirty="0">
                <a:solidFill>
                  <a:schemeClr val="dk1"/>
                </a:solidFill>
                <a:latin typeface="Arial"/>
                <a:ea typeface="Arial"/>
                <a:cs typeface="Arial"/>
                <a:sym typeface="Arial"/>
              </a:rPr>
              <a:t>Every food and beverage choice is an opportunity to move toward a healthy dietary pattern. Small changes in single choices add up and can make a big difference. These are a few examples of realistic, small changes to nutrient-dense choices that can help people adopt healthy dietary patterns.</a:t>
            </a:r>
            <a:endParaRPr dirty="0"/>
          </a:p>
        </p:txBody>
      </p:sp>
      <p:pic>
        <p:nvPicPr>
          <p:cNvPr id="447" name="Google Shape;447;p11" descr="This graphic displays examples of nutrient dense choices such as plain shredded wheat, versus typical choices such as frosted shredded wheat. Other examples include plain, low-fat yogurt with fruit versus full-fat yogurt with added sugars. Low-sodium black beans versus regular canned black beans. Vegetable oil versus butter. And finally, sparkling water versus soda. "/>
          <p:cNvPicPr preferRelativeResize="0"/>
          <p:nvPr/>
        </p:nvPicPr>
        <p:blipFill rotWithShape="1">
          <a:blip r:embed="rId3">
            <a:alphaModFix/>
          </a:blip>
          <a:srcRect/>
          <a:stretch/>
        </p:blipFill>
        <p:spPr>
          <a:xfrm>
            <a:off x="3994484" y="1716494"/>
            <a:ext cx="7808495" cy="479812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12"/>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000"/>
              <a:buFont typeface="Arial"/>
              <a:buNone/>
            </a:pPr>
            <a:r>
              <a:rPr lang="en-US" sz="3000" dirty="0">
                <a:latin typeface="Arial"/>
                <a:ea typeface="Arial"/>
                <a:cs typeface="Arial"/>
                <a:sym typeface="Arial"/>
              </a:rPr>
              <a:t>Focus on meeting food group needs with </a:t>
            </a:r>
            <a:br>
              <a:rPr lang="en-US" sz="3000" dirty="0">
                <a:latin typeface="Arial"/>
                <a:ea typeface="Arial"/>
                <a:cs typeface="Arial"/>
                <a:sym typeface="Arial"/>
              </a:rPr>
            </a:br>
            <a:r>
              <a:rPr lang="en-US" sz="3000" dirty="0">
                <a:latin typeface="Arial"/>
                <a:ea typeface="Arial"/>
                <a:cs typeface="Arial"/>
                <a:sym typeface="Arial"/>
              </a:rPr>
              <a:t>nutrient-dense foods and beverages, </a:t>
            </a:r>
            <a:br>
              <a:rPr lang="en-US" sz="3000" dirty="0">
                <a:latin typeface="Arial"/>
                <a:ea typeface="Arial"/>
                <a:cs typeface="Arial"/>
                <a:sym typeface="Arial"/>
              </a:rPr>
            </a:br>
            <a:r>
              <a:rPr lang="en-US" sz="3000" dirty="0">
                <a:latin typeface="Arial"/>
                <a:ea typeface="Arial"/>
                <a:cs typeface="Arial"/>
                <a:sym typeface="Arial"/>
              </a:rPr>
              <a:t>and stay within calorie limits </a:t>
            </a:r>
            <a:endParaRPr dirty="0"/>
          </a:p>
        </p:txBody>
      </p:sp>
      <p:sp>
        <p:nvSpPr>
          <p:cNvPr id="454" name="Google Shape;454;p12"/>
          <p:cNvSpPr txBox="1"/>
          <p:nvPr/>
        </p:nvSpPr>
        <p:spPr>
          <a:xfrm>
            <a:off x="972589" y="1559757"/>
            <a:ext cx="4729942" cy="4351338"/>
          </a:xfrm>
          <a:prstGeom prst="rect">
            <a:avLst/>
          </a:prstGeom>
          <a:noFill/>
          <a:ln>
            <a:noFill/>
          </a:ln>
        </p:spPr>
        <p:txBody>
          <a:bodyPr spcFirstLastPara="1" wrap="square" lIns="91425" tIns="45700" rIns="91425" bIns="45700" anchor="t" anchorCtr="0">
            <a:normAutofit fontScale="62500" lnSpcReduction="20000"/>
          </a:bodyPr>
          <a:lstStyle/>
          <a:p>
            <a:pPr marL="0" marR="0" lvl="0" indent="0" algn="l" rtl="0">
              <a:lnSpc>
                <a:spcPct val="120000"/>
              </a:lnSpc>
              <a:spcBef>
                <a:spcPts val="0"/>
              </a:spcBef>
              <a:spcAft>
                <a:spcPts val="0"/>
              </a:spcAft>
              <a:buClr>
                <a:srgbClr val="F17442"/>
              </a:buClr>
              <a:buSzPct val="100000"/>
              <a:buFont typeface="Arial"/>
              <a:buNone/>
            </a:pPr>
            <a:r>
              <a:rPr lang="en-US" sz="2800" b="0" i="0" u="none" strike="noStrike" cap="none" dirty="0">
                <a:solidFill>
                  <a:schemeClr val="dk1"/>
                </a:solidFill>
                <a:latin typeface="Arial"/>
                <a:ea typeface="Arial"/>
                <a:cs typeface="Arial"/>
                <a:sym typeface="Arial"/>
              </a:rPr>
              <a:t>An underlying premise of the </a:t>
            </a:r>
            <a:r>
              <a:rPr lang="en-US" sz="2800" b="0" i="1" u="none" strike="noStrike" cap="none" dirty="0">
                <a:solidFill>
                  <a:schemeClr val="dk1"/>
                </a:solidFill>
                <a:latin typeface="Arial"/>
                <a:ea typeface="Arial"/>
                <a:cs typeface="Arial"/>
                <a:sym typeface="Arial"/>
              </a:rPr>
              <a:t>Dietary Guidelines</a:t>
            </a:r>
            <a:r>
              <a:rPr lang="en-US" sz="2800" b="0" i="0" u="none" strike="noStrike" cap="none" dirty="0">
                <a:solidFill>
                  <a:schemeClr val="dk1"/>
                </a:solidFill>
                <a:latin typeface="Arial"/>
                <a:ea typeface="Arial"/>
                <a:cs typeface="Arial"/>
                <a:sym typeface="Arial"/>
              </a:rPr>
              <a:t> is that nutritional needs should be met primarily from foods and beverages—specifically, nutrient-dense foods and beverages. Nutrient-dense foods provide vitamins, minerals, and other health-promoting components and have no or little added sugars, saturated fat, and sodium. </a:t>
            </a:r>
            <a:br>
              <a:rPr lang="en-US" sz="2800" b="0" i="0" u="none" strike="noStrike" cap="none" dirty="0">
                <a:solidFill>
                  <a:schemeClr val="dk1"/>
                </a:solidFill>
                <a:latin typeface="Arial"/>
                <a:ea typeface="Arial"/>
                <a:cs typeface="Arial"/>
                <a:sym typeface="Arial"/>
              </a:rPr>
            </a:br>
            <a:r>
              <a:rPr lang="en-US" sz="2800" b="0" i="0" u="none" strike="noStrike" cap="none" dirty="0">
                <a:solidFill>
                  <a:schemeClr val="dk1"/>
                </a:solidFill>
                <a:latin typeface="Arial"/>
                <a:ea typeface="Arial"/>
                <a:cs typeface="Arial"/>
                <a:sym typeface="Arial"/>
              </a:rPr>
              <a:t>A healthy dietary pattern consists of nutrient-dense forms of foods and beverages across all food groups, in recommended amounts, and within calorie limits.</a:t>
            </a:r>
            <a:endParaRPr dirty="0"/>
          </a:p>
        </p:txBody>
      </p:sp>
      <p:sp>
        <p:nvSpPr>
          <p:cNvPr id="455" name="Google Shape;455;p12"/>
          <p:cNvSpPr txBox="1">
            <a:spLocks noGrp="1"/>
          </p:cNvSpPr>
          <p:nvPr>
            <p:ph type="body" idx="1"/>
          </p:nvPr>
        </p:nvSpPr>
        <p:spPr>
          <a:xfrm>
            <a:off x="5848835" y="1583118"/>
            <a:ext cx="5902036" cy="5197863"/>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20000"/>
              </a:lnSpc>
              <a:spcBef>
                <a:spcPts val="0"/>
              </a:spcBef>
              <a:spcAft>
                <a:spcPts val="0"/>
              </a:spcAft>
              <a:buSzPct val="100000"/>
              <a:buNone/>
            </a:pPr>
            <a:r>
              <a:rPr lang="en-US" dirty="0">
                <a:solidFill>
                  <a:schemeClr val="dk1"/>
                </a:solidFill>
                <a:latin typeface="Arial"/>
                <a:ea typeface="Arial"/>
                <a:cs typeface="Arial"/>
                <a:sym typeface="Arial"/>
              </a:rPr>
              <a:t>The core elements that make up a healthy dietary pattern include: </a:t>
            </a:r>
            <a:endParaRPr dirty="0"/>
          </a:p>
          <a:p>
            <a:pPr marL="228594" lvl="0" indent="-228594" algn="l" rtl="0">
              <a:lnSpc>
                <a:spcPct val="120000"/>
              </a:lnSpc>
              <a:spcBef>
                <a:spcPts val="1000"/>
              </a:spcBef>
              <a:spcAft>
                <a:spcPts val="0"/>
              </a:spcAft>
              <a:buSzPct val="100000"/>
              <a:buChar char="•"/>
            </a:pPr>
            <a:r>
              <a:rPr lang="en-US" dirty="0">
                <a:solidFill>
                  <a:schemeClr val="dk1"/>
                </a:solidFill>
                <a:latin typeface="Arial"/>
                <a:ea typeface="Arial"/>
                <a:cs typeface="Arial"/>
                <a:sym typeface="Arial"/>
              </a:rPr>
              <a:t>Vegetables of all types—dark green; red and orange; beans, peas, and lentils; starchy; and other vegetables</a:t>
            </a:r>
            <a:endParaRPr dirty="0"/>
          </a:p>
          <a:p>
            <a:pPr marL="228594" lvl="0" indent="-228594" algn="l" rtl="0">
              <a:lnSpc>
                <a:spcPct val="120000"/>
              </a:lnSpc>
              <a:spcBef>
                <a:spcPts val="1000"/>
              </a:spcBef>
              <a:spcAft>
                <a:spcPts val="0"/>
              </a:spcAft>
              <a:buSzPct val="100000"/>
              <a:buChar char="•"/>
            </a:pPr>
            <a:r>
              <a:rPr lang="en-US" dirty="0">
                <a:solidFill>
                  <a:schemeClr val="dk1"/>
                </a:solidFill>
                <a:latin typeface="Arial"/>
                <a:ea typeface="Arial"/>
                <a:cs typeface="Arial"/>
                <a:sym typeface="Arial"/>
              </a:rPr>
              <a:t>Fruits, especially whole fruit</a:t>
            </a:r>
            <a:endParaRPr dirty="0"/>
          </a:p>
          <a:p>
            <a:pPr marL="228594" lvl="0" indent="-228594" algn="l" rtl="0">
              <a:lnSpc>
                <a:spcPct val="120000"/>
              </a:lnSpc>
              <a:spcBef>
                <a:spcPts val="1000"/>
              </a:spcBef>
              <a:spcAft>
                <a:spcPts val="0"/>
              </a:spcAft>
              <a:buSzPct val="100000"/>
              <a:buChar char="•"/>
            </a:pPr>
            <a:r>
              <a:rPr lang="en-US" dirty="0">
                <a:solidFill>
                  <a:schemeClr val="dk1"/>
                </a:solidFill>
                <a:latin typeface="Arial"/>
                <a:ea typeface="Arial"/>
                <a:cs typeface="Arial"/>
                <a:sym typeface="Arial"/>
              </a:rPr>
              <a:t>Grains, at least half of which are whole grain </a:t>
            </a:r>
            <a:endParaRPr dirty="0"/>
          </a:p>
          <a:p>
            <a:pPr marL="228594" lvl="0" indent="-228594" algn="l" rtl="0">
              <a:lnSpc>
                <a:spcPct val="120000"/>
              </a:lnSpc>
              <a:spcBef>
                <a:spcPts val="1000"/>
              </a:spcBef>
              <a:spcAft>
                <a:spcPts val="0"/>
              </a:spcAft>
              <a:buSzPct val="100000"/>
              <a:buChar char="•"/>
            </a:pPr>
            <a:r>
              <a:rPr lang="en-US" dirty="0">
                <a:solidFill>
                  <a:schemeClr val="dk1"/>
                </a:solidFill>
                <a:latin typeface="Arial"/>
                <a:ea typeface="Arial"/>
                <a:cs typeface="Arial"/>
                <a:sym typeface="Arial"/>
              </a:rPr>
              <a:t>Dairy, including fat-free or low-fat milk, yogurt, and cheese, and/or lactose-free versions and fortified soy beverages and yogurt as alternatives</a:t>
            </a:r>
            <a:endParaRPr dirty="0"/>
          </a:p>
          <a:p>
            <a:pPr marL="228594" lvl="0" indent="-228594" algn="l" rtl="0">
              <a:lnSpc>
                <a:spcPct val="120000"/>
              </a:lnSpc>
              <a:spcBef>
                <a:spcPts val="1000"/>
              </a:spcBef>
              <a:spcAft>
                <a:spcPts val="0"/>
              </a:spcAft>
              <a:buSzPct val="100000"/>
              <a:buChar char="•"/>
            </a:pPr>
            <a:r>
              <a:rPr lang="en-US" dirty="0">
                <a:solidFill>
                  <a:schemeClr val="dk1"/>
                </a:solidFill>
                <a:latin typeface="Arial"/>
                <a:ea typeface="Arial"/>
                <a:cs typeface="Arial"/>
                <a:sym typeface="Arial"/>
              </a:rPr>
              <a:t>Protein foods, including lean meats, poultry, and eggs; seafood; beans, peas, and lentils; and nuts, seeds, and soy products</a:t>
            </a:r>
            <a:endParaRPr dirty="0"/>
          </a:p>
          <a:p>
            <a:pPr marL="228594" lvl="0" indent="-228594" algn="l" rtl="0">
              <a:lnSpc>
                <a:spcPct val="120000"/>
              </a:lnSpc>
              <a:spcBef>
                <a:spcPts val="1000"/>
              </a:spcBef>
              <a:spcAft>
                <a:spcPts val="0"/>
              </a:spcAft>
              <a:buSzPct val="100000"/>
              <a:buChar char="•"/>
            </a:pPr>
            <a:r>
              <a:rPr lang="en-US" dirty="0">
                <a:solidFill>
                  <a:schemeClr val="dk1"/>
                </a:solidFill>
                <a:latin typeface="Arial"/>
                <a:ea typeface="Arial"/>
                <a:cs typeface="Arial"/>
                <a:sym typeface="Arial"/>
              </a:rPr>
              <a:t>Oils, including vegetable oils and oils in food, such as seafood and nuts</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4"/>
          <p:cNvSpPr txBox="1">
            <a:spLocks noGrp="1"/>
          </p:cNvSpPr>
          <p:nvPr>
            <p:ph type="title"/>
          </p:nvPr>
        </p:nvSpPr>
        <p:spPr>
          <a:xfrm>
            <a:off x="904703" y="155448"/>
            <a:ext cx="10947328"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200"/>
              <a:buFont typeface="Arial"/>
              <a:buNone/>
            </a:pPr>
            <a:r>
              <a:rPr lang="en-US" sz="3200" dirty="0">
                <a:latin typeface="Arial"/>
                <a:ea typeface="Arial"/>
                <a:cs typeface="Arial"/>
                <a:sym typeface="Arial"/>
              </a:rPr>
              <a:t>Dietary Intakes Compared to Recommendations</a:t>
            </a:r>
            <a:endParaRPr dirty="0"/>
          </a:p>
        </p:txBody>
      </p:sp>
      <p:pic>
        <p:nvPicPr>
          <p:cNvPr id="462" name="Google Shape;462;p14" descr="The Bar Chart shows on average 80 percent or more of the population ages 1 year and older have intakes below recommendations for vegetables, fruit, and dairy. For grains, most of the population meets or exceeds refined grain recommendations while falling below recommendations for whole grains. More than 50 percent of the population meets or exceeds recommendations for total protein foods, but many do not meet recommendations for the subgroups of seafood and nuts, seeds, and soy."/>
          <p:cNvPicPr preferRelativeResize="0"/>
          <p:nvPr/>
        </p:nvPicPr>
        <p:blipFill rotWithShape="1">
          <a:blip r:embed="rId3">
            <a:alphaModFix/>
          </a:blip>
          <a:srcRect/>
          <a:stretch/>
        </p:blipFill>
        <p:spPr>
          <a:xfrm>
            <a:off x="2284880" y="1155763"/>
            <a:ext cx="7873851" cy="5054119"/>
          </a:xfrm>
          <a:prstGeom prst="rect">
            <a:avLst/>
          </a:prstGeom>
          <a:noFill/>
          <a:ln>
            <a:noFill/>
          </a:ln>
        </p:spPr>
      </p:pic>
      <p:sp>
        <p:nvSpPr>
          <p:cNvPr id="463" name="Google Shape;463;p14"/>
          <p:cNvSpPr txBox="1"/>
          <p:nvPr/>
        </p:nvSpPr>
        <p:spPr>
          <a:xfrm>
            <a:off x="2985949" y="6209883"/>
            <a:ext cx="6987795" cy="663394"/>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90000"/>
              </a:lnSpc>
              <a:spcBef>
                <a:spcPts val="0"/>
              </a:spcBef>
              <a:spcAft>
                <a:spcPts val="0"/>
              </a:spcAft>
              <a:buClr>
                <a:srgbClr val="F17442"/>
              </a:buClr>
              <a:buSzPts val="900"/>
              <a:buFont typeface="Arial"/>
              <a:buNone/>
            </a:pPr>
            <a:r>
              <a:rPr lang="en-US" sz="900" b="1" i="0" u="none" strike="noStrike" cap="none" dirty="0">
                <a:solidFill>
                  <a:srgbClr val="414444"/>
                </a:solidFill>
                <a:latin typeface="Roboto"/>
                <a:ea typeface="Roboto"/>
                <a:cs typeface="Roboto"/>
                <a:sym typeface="Roboto"/>
              </a:rPr>
              <a:t>NOTE: </a:t>
            </a:r>
            <a:r>
              <a:rPr lang="en-US" sz="900" b="0" i="0" u="none" strike="noStrike" cap="none" dirty="0">
                <a:solidFill>
                  <a:srgbClr val="414444"/>
                </a:solidFill>
                <a:latin typeface="Roboto Light"/>
                <a:ea typeface="Roboto Light"/>
                <a:cs typeface="Roboto Light"/>
                <a:sym typeface="Roboto Light"/>
              </a:rPr>
              <a:t>Recommended daily intake of whole grains is to be at least half of total grain consumption, and the limit for refined grains is to be no more than half of total grain consumption.</a:t>
            </a:r>
            <a:endParaRPr dirty="0"/>
          </a:p>
          <a:p>
            <a:pPr marL="0" marR="0" lvl="0" indent="0" algn="l" rtl="0">
              <a:lnSpc>
                <a:spcPct val="90000"/>
              </a:lnSpc>
              <a:spcBef>
                <a:spcPts val="1000"/>
              </a:spcBef>
              <a:spcAft>
                <a:spcPts val="0"/>
              </a:spcAft>
              <a:buClr>
                <a:srgbClr val="F17442"/>
              </a:buClr>
              <a:buSzPts val="900"/>
              <a:buFont typeface="Arial"/>
              <a:buNone/>
            </a:pPr>
            <a:r>
              <a:rPr lang="en-US" sz="900" b="1" i="0" u="none" strike="noStrike" cap="none" dirty="0">
                <a:solidFill>
                  <a:srgbClr val="414444"/>
                </a:solidFill>
                <a:latin typeface="Roboto"/>
                <a:ea typeface="Roboto"/>
                <a:cs typeface="Roboto"/>
                <a:sym typeface="Roboto"/>
              </a:rPr>
              <a:t>Data Source: </a:t>
            </a:r>
            <a:r>
              <a:rPr lang="en-US" sz="900" b="0" i="0" u="none" strike="noStrike" cap="none" dirty="0">
                <a:solidFill>
                  <a:srgbClr val="414444"/>
                </a:solidFill>
                <a:latin typeface="Roboto Light"/>
                <a:ea typeface="Roboto Light"/>
                <a:cs typeface="Roboto Light"/>
                <a:sym typeface="Roboto Light"/>
              </a:rPr>
              <a:t>Analysis of What We Eat in America, NHANES 2013-2016, ages 1 and older, 2 days dietary intake data, weighted. Recommended Intake Ranges: Healthy U.S.-Style Dietary Patterns </a:t>
            </a:r>
            <a:endParaRPr dirty="0"/>
          </a:p>
        </p:txBody>
      </p:sp>
      <p:sp>
        <p:nvSpPr>
          <p:cNvPr id="464" name="Google Shape;464;p14"/>
          <p:cNvSpPr txBox="1"/>
          <p:nvPr/>
        </p:nvSpPr>
        <p:spPr>
          <a:xfrm>
            <a:off x="2890256" y="6170008"/>
            <a:ext cx="19138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F98057"/>
                </a:solidFill>
                <a:latin typeface="Arial"/>
                <a:ea typeface="Arial"/>
                <a:cs typeface="Arial"/>
                <a:sym typeface="Arial"/>
              </a:rPr>
              <a:t>*</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15"/>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Vegetables</a:t>
            </a:r>
            <a:endParaRPr dirty="0"/>
          </a:p>
        </p:txBody>
      </p:sp>
      <p:sp>
        <p:nvSpPr>
          <p:cNvPr id="471" name="Google Shape;471;p15"/>
          <p:cNvSpPr txBox="1">
            <a:spLocks noGrp="1"/>
          </p:cNvSpPr>
          <p:nvPr>
            <p:ph type="body" idx="1"/>
          </p:nvPr>
        </p:nvSpPr>
        <p:spPr>
          <a:xfrm>
            <a:off x="2210765" y="1614241"/>
            <a:ext cx="7106855" cy="5130760"/>
          </a:xfrm>
          <a:prstGeom prst="rect">
            <a:avLst/>
          </a:prstGeom>
          <a:noFill/>
          <a:ln>
            <a:noFill/>
          </a:ln>
        </p:spPr>
        <p:txBody>
          <a:bodyPr spcFirstLastPara="1" wrap="square" lIns="91425" tIns="45700" rIns="91425" bIns="45700" anchor="t" anchorCtr="0">
            <a:noAutofit/>
          </a:bodyPr>
          <a:lstStyle/>
          <a:p>
            <a:pPr marL="228594" lvl="0" indent="-228594" algn="l" rtl="0">
              <a:lnSpc>
                <a:spcPct val="120000"/>
              </a:lnSpc>
              <a:spcBef>
                <a:spcPts val="0"/>
              </a:spcBef>
              <a:spcAft>
                <a:spcPts val="0"/>
              </a:spcAft>
              <a:buSzPts val="1600"/>
              <a:buChar char="•"/>
            </a:pPr>
            <a:r>
              <a:rPr lang="en-US" sz="1600" dirty="0">
                <a:solidFill>
                  <a:schemeClr val="dk1"/>
                </a:solidFill>
                <a:latin typeface="Arial"/>
                <a:ea typeface="Arial"/>
                <a:cs typeface="Arial"/>
                <a:sym typeface="Arial"/>
              </a:rPr>
              <a:t>Healthy dietary patterns include a variety of vegetables from all five vegetable subgroups. </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Includes all fresh, frozen, canned, and dried options in cooked or raw forms, including 100% vegetable juices.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Nutrient-dense forms have limited additions such as salt, butter, or creamy sauces.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Almost 90% of Americans do not meet the recommendation for vegetables.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Most people need to increase total vegetable intake and intake from all vegetable subgroups, shift to nutrient-dense forms, and increase the variety of different vegetables consumed over time.</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Strategies to increase vegetable intake include increasing the vegetable content of mixed dishes and eating more vegetables as side dishes or snacks—keeping these nutrient-dense.</a:t>
            </a:r>
            <a:endParaRPr dirty="0"/>
          </a:p>
          <a:p>
            <a:pPr marL="228594" lvl="0" indent="-126993" algn="l" rtl="0">
              <a:lnSpc>
                <a:spcPct val="120000"/>
              </a:lnSpc>
              <a:spcBef>
                <a:spcPts val="1000"/>
              </a:spcBef>
              <a:spcAft>
                <a:spcPts val="0"/>
              </a:spcAft>
              <a:buSzPts val="1600"/>
              <a:buNone/>
            </a:pPr>
            <a:endParaRPr sz="1600" dirty="0">
              <a:solidFill>
                <a:schemeClr val="dk1"/>
              </a:solidFill>
              <a:latin typeface="Arial"/>
              <a:ea typeface="Arial"/>
              <a:cs typeface="Arial"/>
              <a:sym typeface="Arial"/>
            </a:endParaRPr>
          </a:p>
        </p:txBody>
      </p:sp>
      <p:grpSp>
        <p:nvGrpSpPr>
          <p:cNvPr id="472" name="Google Shape;472;p15"/>
          <p:cNvGrpSpPr/>
          <p:nvPr/>
        </p:nvGrpSpPr>
        <p:grpSpPr>
          <a:xfrm>
            <a:off x="9689566" y="1321721"/>
            <a:ext cx="2502434" cy="5081719"/>
            <a:chOff x="9690100" y="1322805"/>
            <a:chExt cx="2501900" cy="5080634"/>
          </a:xfrm>
        </p:grpSpPr>
        <p:pic>
          <p:nvPicPr>
            <p:cNvPr id="473" name="Google Shape;473;p15"/>
            <p:cNvPicPr preferRelativeResize="0"/>
            <p:nvPr/>
          </p:nvPicPr>
          <p:blipFill rotWithShape="1">
            <a:blip r:embed="rId3">
              <a:alphaModFix/>
            </a:blip>
            <a:srcRect/>
            <a:stretch/>
          </p:blipFill>
          <p:spPr>
            <a:xfrm>
              <a:off x="9690100" y="1322805"/>
              <a:ext cx="2501900" cy="1676400"/>
            </a:xfrm>
            <a:prstGeom prst="rect">
              <a:avLst/>
            </a:prstGeom>
            <a:noFill/>
            <a:ln>
              <a:noFill/>
            </a:ln>
          </p:spPr>
        </p:pic>
        <p:pic>
          <p:nvPicPr>
            <p:cNvPr id="474" name="Google Shape;474;p15"/>
            <p:cNvPicPr preferRelativeResize="0"/>
            <p:nvPr/>
          </p:nvPicPr>
          <p:blipFill rotWithShape="1">
            <a:blip r:embed="rId4">
              <a:alphaModFix/>
            </a:blip>
            <a:srcRect/>
            <a:stretch/>
          </p:blipFill>
          <p:spPr>
            <a:xfrm>
              <a:off x="9690100" y="3028280"/>
              <a:ext cx="2501900" cy="1676400"/>
            </a:xfrm>
            <a:prstGeom prst="rect">
              <a:avLst/>
            </a:prstGeom>
            <a:noFill/>
            <a:ln>
              <a:noFill/>
            </a:ln>
          </p:spPr>
        </p:pic>
        <p:pic>
          <p:nvPicPr>
            <p:cNvPr id="475" name="Google Shape;475;p15"/>
            <p:cNvPicPr preferRelativeResize="0"/>
            <p:nvPr/>
          </p:nvPicPr>
          <p:blipFill rotWithShape="1">
            <a:blip r:embed="rId5">
              <a:alphaModFix/>
            </a:blip>
            <a:srcRect/>
            <a:stretch/>
          </p:blipFill>
          <p:spPr>
            <a:xfrm>
              <a:off x="9690100" y="4727039"/>
              <a:ext cx="2501900" cy="1676400"/>
            </a:xfrm>
            <a:prstGeom prst="rect">
              <a:avLst/>
            </a:prstGeom>
            <a:noFill/>
            <a:ln>
              <a:noFill/>
            </a:ln>
          </p:spPr>
        </p:pic>
      </p:grpSp>
      <p:pic>
        <p:nvPicPr>
          <p:cNvPr id="476" name="Google Shape;476;p15"/>
          <p:cNvPicPr preferRelativeResize="0"/>
          <p:nvPr/>
        </p:nvPicPr>
        <p:blipFill rotWithShape="1">
          <a:blip r:embed="rId6">
            <a:alphaModFix/>
          </a:blip>
          <a:srcRect/>
          <a:stretch/>
        </p:blipFill>
        <p:spPr>
          <a:xfrm>
            <a:off x="1009617" y="1617416"/>
            <a:ext cx="687997" cy="10541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18"/>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Fruits</a:t>
            </a:r>
            <a:endParaRPr dirty="0"/>
          </a:p>
        </p:txBody>
      </p:sp>
      <p:pic>
        <p:nvPicPr>
          <p:cNvPr id="482" name="Google Shape;482;p18"/>
          <p:cNvPicPr preferRelativeResize="0"/>
          <p:nvPr/>
        </p:nvPicPr>
        <p:blipFill rotWithShape="1">
          <a:blip r:embed="rId3">
            <a:alphaModFix/>
          </a:blip>
          <a:srcRect/>
          <a:stretch/>
        </p:blipFill>
        <p:spPr>
          <a:xfrm>
            <a:off x="8667591" y="1690688"/>
            <a:ext cx="3520440" cy="2358874"/>
          </a:xfrm>
          <a:prstGeom prst="rect">
            <a:avLst/>
          </a:prstGeom>
          <a:noFill/>
          <a:ln>
            <a:noFill/>
          </a:ln>
        </p:spPr>
      </p:pic>
      <p:sp>
        <p:nvSpPr>
          <p:cNvPr id="483" name="Google Shape;483;p18"/>
          <p:cNvSpPr txBox="1">
            <a:spLocks noGrp="1"/>
          </p:cNvSpPr>
          <p:nvPr>
            <p:ph type="body" idx="1"/>
          </p:nvPr>
        </p:nvSpPr>
        <p:spPr>
          <a:xfrm>
            <a:off x="2210765" y="1535603"/>
            <a:ext cx="6456826" cy="4876117"/>
          </a:xfrm>
          <a:prstGeom prst="rect">
            <a:avLst/>
          </a:prstGeom>
          <a:noFill/>
          <a:ln>
            <a:noFill/>
          </a:ln>
        </p:spPr>
        <p:txBody>
          <a:bodyPr spcFirstLastPara="1" wrap="square" lIns="91425" tIns="45700" rIns="91425" bIns="45700" anchor="t" anchorCtr="0">
            <a:normAutofit/>
          </a:bodyPr>
          <a:lstStyle/>
          <a:p>
            <a:pPr marL="228594" lvl="0" indent="-228594" algn="l" rtl="0">
              <a:lnSpc>
                <a:spcPct val="120000"/>
              </a:lnSpc>
              <a:spcBef>
                <a:spcPts val="0"/>
              </a:spcBef>
              <a:spcAft>
                <a:spcPts val="0"/>
              </a:spcAft>
              <a:buSzPts val="1600"/>
              <a:buChar char="•"/>
            </a:pPr>
            <a:r>
              <a:rPr lang="en-US" sz="1600" dirty="0">
                <a:solidFill>
                  <a:schemeClr val="dk1"/>
                </a:solidFill>
                <a:latin typeface="Arial"/>
                <a:ea typeface="Arial"/>
                <a:cs typeface="Arial"/>
                <a:sym typeface="Arial"/>
              </a:rPr>
              <a:t>Includes whole fruits and 100% fruit juice.</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At least half should come from whole fruit (fresh, canned, frozen, and dried forms).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Juice should be 100% juice and always pasteurized or 100% juice diluted with water (without added sugars).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When selecting canned fruit, choose options that are canned with 100% juice or options lowest in added sugars.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About 80% of Americans do not meet fruit recommendations.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Most people would benefit from increasing their intake of fruit, mostly as whole fruits in nutrient-dense forms.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Strategies to increase fruit intake include choosing more whole fruits as snacks and including them in meals.</a:t>
            </a:r>
            <a:endParaRPr dirty="0"/>
          </a:p>
          <a:p>
            <a:pPr marL="228594" lvl="0" indent="-126993" algn="l" rtl="0">
              <a:lnSpc>
                <a:spcPct val="120000"/>
              </a:lnSpc>
              <a:spcBef>
                <a:spcPts val="1000"/>
              </a:spcBef>
              <a:spcAft>
                <a:spcPts val="0"/>
              </a:spcAft>
              <a:buSzPts val="1600"/>
              <a:buNone/>
            </a:pPr>
            <a:endParaRPr sz="1600" dirty="0">
              <a:solidFill>
                <a:schemeClr val="dk1"/>
              </a:solidFill>
              <a:latin typeface="Arial"/>
              <a:ea typeface="Arial"/>
              <a:cs typeface="Arial"/>
              <a:sym typeface="Arial"/>
            </a:endParaRPr>
          </a:p>
        </p:txBody>
      </p:sp>
      <p:pic>
        <p:nvPicPr>
          <p:cNvPr id="484" name="Google Shape;484;p18"/>
          <p:cNvPicPr preferRelativeResize="0"/>
          <p:nvPr/>
        </p:nvPicPr>
        <p:blipFill rotWithShape="1">
          <a:blip r:embed="rId4">
            <a:alphaModFix/>
          </a:blip>
          <a:srcRect/>
          <a:stretch/>
        </p:blipFill>
        <p:spPr>
          <a:xfrm>
            <a:off x="1022728" y="1618488"/>
            <a:ext cx="675364" cy="104966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43A9D-6782-25EA-F622-BAE4D34A965F}"/>
            </a:ext>
          </a:extLst>
        </p:cNvPr>
        <p:cNvGrpSpPr/>
        <p:nvPr/>
      </p:nvGrpSpPr>
      <p:grpSpPr>
        <a:xfrm>
          <a:off x="0" y="0"/>
          <a:ext cx="0" cy="0"/>
          <a:chOff x="0" y="0"/>
          <a:chExt cx="0" cy="0"/>
        </a:xfrm>
      </p:grpSpPr>
      <p:pic>
        <p:nvPicPr>
          <p:cNvPr id="3" name="Graphic 2">
            <a:extLst>
              <a:ext uri="{FF2B5EF4-FFF2-40B4-BE49-F238E27FC236}">
                <a16:creationId xmlns:a16="http://schemas.microsoft.com/office/drawing/2014/main" id="{78C49495-9A0C-72F1-B996-D69723FBB7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sp>
        <p:nvSpPr>
          <p:cNvPr id="6" name="TextBox 5">
            <a:extLst>
              <a:ext uri="{FF2B5EF4-FFF2-40B4-BE49-F238E27FC236}">
                <a16:creationId xmlns:a16="http://schemas.microsoft.com/office/drawing/2014/main" id="{DFD1D542-F656-A059-2F8E-706D09A4C6D7}"/>
              </a:ext>
            </a:extLst>
          </p:cNvPr>
          <p:cNvSpPr txBox="1"/>
          <p:nvPr/>
        </p:nvSpPr>
        <p:spPr>
          <a:xfrm>
            <a:off x="338345" y="636926"/>
            <a:ext cx="9208085" cy="1015663"/>
          </a:xfrm>
          <a:prstGeom prst="rect">
            <a:avLst/>
          </a:prstGeom>
          <a:noFill/>
        </p:spPr>
        <p:txBody>
          <a:bodyPr wrap="square" rtlCol="0">
            <a:spAutoFit/>
          </a:bodyPr>
          <a:lstStyle/>
          <a:p>
            <a:r>
              <a:rPr lang="en-US" sz="6000" dirty="0">
                <a:latin typeface="Alice" pitchFamily="2" charset="0"/>
                <a:ea typeface="Alice" pitchFamily="2" charset="0"/>
              </a:rPr>
              <a:t>Mushroom </a:t>
            </a:r>
            <a:r>
              <a:rPr lang="en-US" sz="6000" dirty="0">
                <a:solidFill>
                  <a:srgbClr val="B31F3A"/>
                </a:solidFill>
                <a:latin typeface="Alice" pitchFamily="2" charset="0"/>
                <a:ea typeface="Alice" pitchFamily="2" charset="0"/>
              </a:rPr>
              <a:t>Varieties</a:t>
            </a:r>
          </a:p>
        </p:txBody>
      </p:sp>
      <p:pic>
        <p:nvPicPr>
          <p:cNvPr id="13" name="Picture 12" descr="A group of mushrooms on a black background&#10;&#10;Description automatically generated">
            <a:extLst>
              <a:ext uri="{FF2B5EF4-FFF2-40B4-BE49-F238E27FC236}">
                <a16:creationId xmlns:a16="http://schemas.microsoft.com/office/drawing/2014/main" id="{BE8AADB2-EC8D-B12F-EF35-1C0A2AB0C9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5869" y="2459037"/>
            <a:ext cx="2760561" cy="2760561"/>
          </a:xfrm>
          <a:prstGeom prst="rect">
            <a:avLst/>
          </a:prstGeom>
        </p:spPr>
      </p:pic>
      <p:pic>
        <p:nvPicPr>
          <p:cNvPr id="15" name="Picture 14" descr="A group of mushrooms on a black background&#10;&#10;Description automatically generated">
            <a:extLst>
              <a:ext uri="{FF2B5EF4-FFF2-40B4-BE49-F238E27FC236}">
                <a16:creationId xmlns:a16="http://schemas.microsoft.com/office/drawing/2014/main" id="{C2633DA9-47F4-E281-D395-E6A78B6E21C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05839" y="2035309"/>
            <a:ext cx="3153805" cy="3153805"/>
          </a:xfrm>
          <a:prstGeom prst="rect">
            <a:avLst/>
          </a:prstGeom>
        </p:spPr>
      </p:pic>
      <p:pic>
        <p:nvPicPr>
          <p:cNvPr id="17" name="Picture 16" descr="A close up of mushrooms&#10;&#10;Description automatically generated">
            <a:extLst>
              <a:ext uri="{FF2B5EF4-FFF2-40B4-BE49-F238E27FC236}">
                <a16:creationId xmlns:a16="http://schemas.microsoft.com/office/drawing/2014/main" id="{70C9162C-7219-7B69-2A16-12A526369B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92865" y="3271696"/>
            <a:ext cx="2934180" cy="2934180"/>
          </a:xfrm>
          <a:prstGeom prst="rect">
            <a:avLst/>
          </a:prstGeom>
        </p:spPr>
      </p:pic>
      <p:pic>
        <p:nvPicPr>
          <p:cNvPr id="19" name="Picture 18" descr="A close up of a mushroom&#10;&#10;Description automatically generated">
            <a:extLst>
              <a:ext uri="{FF2B5EF4-FFF2-40B4-BE49-F238E27FC236}">
                <a16:creationId xmlns:a16="http://schemas.microsoft.com/office/drawing/2014/main" id="{743D73DD-3ABA-6C8E-14DD-CE0BAC774EA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2795" y="2526562"/>
            <a:ext cx="2479183" cy="2383830"/>
          </a:xfrm>
          <a:prstGeom prst="rect">
            <a:avLst/>
          </a:prstGeom>
        </p:spPr>
      </p:pic>
      <p:pic>
        <p:nvPicPr>
          <p:cNvPr id="21" name="Picture 20" descr="A group of mushrooms on a black background&#10;&#10;Description automatically generated">
            <a:extLst>
              <a:ext uri="{FF2B5EF4-FFF2-40B4-BE49-F238E27FC236}">
                <a16:creationId xmlns:a16="http://schemas.microsoft.com/office/drawing/2014/main" id="{0A867279-51C9-44D6-E642-4F44B96A1B2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43346" y="3271696"/>
            <a:ext cx="3246699" cy="3246699"/>
          </a:xfrm>
          <a:prstGeom prst="rect">
            <a:avLst/>
          </a:prstGeom>
        </p:spPr>
      </p:pic>
      <p:pic>
        <p:nvPicPr>
          <p:cNvPr id="23" name="Picture 22" descr="A close up of mushrooms&#10;&#10;Description automatically generated">
            <a:extLst>
              <a:ext uri="{FF2B5EF4-FFF2-40B4-BE49-F238E27FC236}">
                <a16:creationId xmlns:a16="http://schemas.microsoft.com/office/drawing/2014/main" id="{00ADFCDE-3906-1317-0A2B-2A767CC3B94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44841" y="2650952"/>
            <a:ext cx="3227951" cy="2934180"/>
          </a:xfrm>
          <a:prstGeom prst="rect">
            <a:avLst/>
          </a:prstGeom>
        </p:spPr>
      </p:pic>
      <p:pic>
        <p:nvPicPr>
          <p:cNvPr id="25" name="Picture 24" descr="A group of mushrooms on a black background&#10;&#10;Description automatically generated">
            <a:extLst>
              <a:ext uri="{FF2B5EF4-FFF2-40B4-BE49-F238E27FC236}">
                <a16:creationId xmlns:a16="http://schemas.microsoft.com/office/drawing/2014/main" id="{1BE3AD78-B9BE-396C-8651-7C3925FCC5B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731763" y="3274965"/>
            <a:ext cx="3012747" cy="3012747"/>
          </a:xfrm>
          <a:prstGeom prst="rect">
            <a:avLst/>
          </a:prstGeom>
        </p:spPr>
      </p:pic>
      <p:pic>
        <p:nvPicPr>
          <p:cNvPr id="27" name="Picture 26" descr="A group of mushrooms on a black background&#10;&#10;Description automatically generated">
            <a:extLst>
              <a:ext uri="{FF2B5EF4-FFF2-40B4-BE49-F238E27FC236}">
                <a16:creationId xmlns:a16="http://schemas.microsoft.com/office/drawing/2014/main" id="{AEC7FA1C-CF2D-008E-93F4-3C64CF4A942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792982" y="3713082"/>
            <a:ext cx="2894608" cy="2894608"/>
          </a:xfrm>
          <a:prstGeom prst="rect">
            <a:avLst/>
          </a:prstGeom>
        </p:spPr>
      </p:pic>
      <p:pic>
        <p:nvPicPr>
          <p:cNvPr id="2" name="Picture 1">
            <a:extLst>
              <a:ext uri="{FF2B5EF4-FFF2-40B4-BE49-F238E27FC236}">
                <a16:creationId xmlns:a16="http://schemas.microsoft.com/office/drawing/2014/main" id="{A3DE47CF-48A9-EBCE-91F1-05363F7B1F6A}"/>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2223180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22"/>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Grains</a:t>
            </a:r>
            <a:endParaRPr dirty="0"/>
          </a:p>
        </p:txBody>
      </p:sp>
      <p:pic>
        <p:nvPicPr>
          <p:cNvPr id="490" name="Google Shape;490;p22"/>
          <p:cNvPicPr preferRelativeResize="0"/>
          <p:nvPr/>
        </p:nvPicPr>
        <p:blipFill rotWithShape="1">
          <a:blip r:embed="rId3">
            <a:alphaModFix/>
          </a:blip>
          <a:srcRect/>
          <a:stretch/>
        </p:blipFill>
        <p:spPr>
          <a:xfrm>
            <a:off x="8690261" y="1618488"/>
            <a:ext cx="3520440" cy="2358873"/>
          </a:xfrm>
          <a:prstGeom prst="rect">
            <a:avLst/>
          </a:prstGeom>
          <a:noFill/>
          <a:ln>
            <a:noFill/>
          </a:ln>
        </p:spPr>
      </p:pic>
      <p:sp>
        <p:nvSpPr>
          <p:cNvPr id="491" name="Google Shape;491;p22"/>
          <p:cNvSpPr txBox="1">
            <a:spLocks noGrp="1"/>
          </p:cNvSpPr>
          <p:nvPr>
            <p:ph type="body" idx="1"/>
          </p:nvPr>
        </p:nvSpPr>
        <p:spPr>
          <a:xfrm>
            <a:off x="2210765" y="1593174"/>
            <a:ext cx="6296627" cy="5246507"/>
          </a:xfrm>
          <a:prstGeom prst="rect">
            <a:avLst/>
          </a:prstGeom>
          <a:noFill/>
          <a:ln>
            <a:noFill/>
          </a:ln>
        </p:spPr>
        <p:txBody>
          <a:bodyPr spcFirstLastPara="1" wrap="square" lIns="91425" tIns="45700" rIns="91425" bIns="45700" anchor="t" anchorCtr="0">
            <a:normAutofit/>
          </a:bodyPr>
          <a:lstStyle/>
          <a:p>
            <a:pPr marL="228594" lvl="0" indent="-228594" algn="l" rtl="0">
              <a:lnSpc>
                <a:spcPct val="120000"/>
              </a:lnSpc>
              <a:spcBef>
                <a:spcPts val="0"/>
              </a:spcBef>
              <a:spcAft>
                <a:spcPts val="0"/>
              </a:spcAft>
              <a:buSzPts val="1600"/>
              <a:buChar char="•"/>
            </a:pPr>
            <a:r>
              <a:rPr lang="en-US" sz="1600" dirty="0">
                <a:solidFill>
                  <a:schemeClr val="dk1"/>
                </a:solidFill>
                <a:latin typeface="Arial"/>
                <a:ea typeface="Arial"/>
                <a:cs typeface="Arial"/>
                <a:sym typeface="Arial"/>
              </a:rPr>
              <a:t>Healthy dietary patterns include whole grains and limit refined grains.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At least half of total grains should be whole grains.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Individuals who eat refined grains should choose enriched grains.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Individuals who consume all of their grains as whole grains should include some that have been fortified with folic acid.</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98% of Americans fall below recommendations for whole grains and 74% exceed limits for refined grains.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Strategies to improve intake include shifting from refined to whole-grain versions of commonly consumed foods, shifting to more nutrient-dense forms of grains, and reducing intake of cakes, cookies, and other grain desserts.</a:t>
            </a:r>
            <a:endParaRPr dirty="0"/>
          </a:p>
        </p:txBody>
      </p:sp>
      <p:pic>
        <p:nvPicPr>
          <p:cNvPr id="492" name="Google Shape;492;p22"/>
          <p:cNvPicPr preferRelativeResize="0"/>
          <p:nvPr/>
        </p:nvPicPr>
        <p:blipFill rotWithShape="1">
          <a:blip r:embed="rId4">
            <a:alphaModFix/>
          </a:blip>
          <a:srcRect/>
          <a:stretch/>
        </p:blipFill>
        <p:spPr>
          <a:xfrm>
            <a:off x="1031740" y="1627198"/>
            <a:ext cx="689805" cy="105410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23"/>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Dairy and Fortified Soy Alternatives</a:t>
            </a:r>
            <a:endParaRPr dirty="0"/>
          </a:p>
        </p:txBody>
      </p:sp>
      <p:pic>
        <p:nvPicPr>
          <p:cNvPr id="499" name="Google Shape;499;p23"/>
          <p:cNvPicPr preferRelativeResize="0"/>
          <p:nvPr/>
        </p:nvPicPr>
        <p:blipFill rotWithShape="1">
          <a:blip r:embed="rId3">
            <a:alphaModFix/>
          </a:blip>
          <a:srcRect/>
          <a:stretch/>
        </p:blipFill>
        <p:spPr>
          <a:xfrm>
            <a:off x="8668999" y="1690688"/>
            <a:ext cx="3520440" cy="2358874"/>
          </a:xfrm>
          <a:prstGeom prst="rect">
            <a:avLst/>
          </a:prstGeom>
          <a:noFill/>
          <a:ln>
            <a:noFill/>
          </a:ln>
        </p:spPr>
      </p:pic>
      <p:sp>
        <p:nvSpPr>
          <p:cNvPr id="500" name="Google Shape;500;p23"/>
          <p:cNvSpPr txBox="1">
            <a:spLocks noGrp="1"/>
          </p:cNvSpPr>
          <p:nvPr>
            <p:ph type="body" idx="1"/>
          </p:nvPr>
        </p:nvSpPr>
        <p:spPr>
          <a:xfrm>
            <a:off x="1961164" y="1583711"/>
            <a:ext cx="6458234" cy="5269656"/>
          </a:xfrm>
          <a:prstGeom prst="rect">
            <a:avLst/>
          </a:prstGeom>
          <a:noFill/>
          <a:ln>
            <a:noFill/>
          </a:ln>
        </p:spPr>
        <p:txBody>
          <a:bodyPr spcFirstLastPara="1" wrap="square" lIns="91425" tIns="45700" rIns="91425" bIns="45700" anchor="t" anchorCtr="0">
            <a:noAutofit/>
          </a:bodyPr>
          <a:lstStyle/>
          <a:p>
            <a:pPr marL="228594" lvl="0" indent="-228594" algn="l" rtl="0">
              <a:lnSpc>
                <a:spcPct val="100000"/>
              </a:lnSpc>
              <a:spcBef>
                <a:spcPts val="0"/>
              </a:spcBef>
              <a:spcAft>
                <a:spcPts val="0"/>
              </a:spcAft>
              <a:buSzPts val="1600"/>
              <a:buChar char="•"/>
            </a:pPr>
            <a:r>
              <a:rPr lang="en-US" sz="1600" dirty="0">
                <a:solidFill>
                  <a:schemeClr val="dk1"/>
                </a:solidFill>
                <a:latin typeface="Arial"/>
                <a:ea typeface="Arial"/>
                <a:cs typeface="Arial"/>
                <a:sym typeface="Arial"/>
              </a:rPr>
              <a:t>Healthy dietary patterns feature dairy, including fat-free and low-fat (1%) milk, yogurt, and cheese.</a:t>
            </a:r>
            <a:endParaRPr dirty="0"/>
          </a:p>
          <a:p>
            <a:pPr marL="228594" lvl="0" indent="-228594" algn="l" rtl="0">
              <a:lnSpc>
                <a:spcPct val="100000"/>
              </a:lnSpc>
              <a:spcBef>
                <a:spcPts val="1000"/>
              </a:spcBef>
              <a:spcAft>
                <a:spcPts val="0"/>
              </a:spcAft>
              <a:buSzPts val="1600"/>
              <a:buChar char="•"/>
            </a:pPr>
            <a:r>
              <a:rPr lang="en-US" sz="1600" dirty="0">
                <a:solidFill>
                  <a:schemeClr val="dk1"/>
                </a:solidFill>
                <a:latin typeface="Arial"/>
                <a:ea typeface="Arial"/>
                <a:cs typeface="Arial"/>
                <a:sym typeface="Arial"/>
              </a:rPr>
              <a:t>Individuals who are lactose intolerant can choose low-lactose and lactose-free dairy products.</a:t>
            </a:r>
            <a:endParaRPr dirty="0"/>
          </a:p>
          <a:p>
            <a:pPr marL="228594" lvl="0" indent="-228594" algn="l" rtl="0">
              <a:lnSpc>
                <a:spcPct val="100000"/>
              </a:lnSpc>
              <a:spcBef>
                <a:spcPts val="1000"/>
              </a:spcBef>
              <a:spcAft>
                <a:spcPts val="0"/>
              </a:spcAft>
              <a:buSzPts val="1600"/>
              <a:buChar char="•"/>
            </a:pPr>
            <a:r>
              <a:rPr lang="en-US" sz="1600" dirty="0">
                <a:solidFill>
                  <a:schemeClr val="dk1"/>
                </a:solidFill>
                <a:latin typeface="Arial"/>
                <a:ea typeface="Arial"/>
                <a:cs typeface="Arial"/>
                <a:sym typeface="Arial"/>
              </a:rPr>
              <a:t>Fortified soy beverages (commonly known as “soy milk”) and soy yogurt are included as part of the dairy group. </a:t>
            </a:r>
            <a:endParaRPr dirty="0"/>
          </a:p>
          <a:p>
            <a:pPr marL="228594" lvl="0" indent="-228594" algn="l" rtl="0">
              <a:lnSpc>
                <a:spcPct val="100000"/>
              </a:lnSpc>
              <a:spcBef>
                <a:spcPts val="1000"/>
              </a:spcBef>
              <a:spcAft>
                <a:spcPts val="0"/>
              </a:spcAft>
              <a:buSzPts val="1600"/>
              <a:buChar char="•"/>
            </a:pPr>
            <a:r>
              <a:rPr lang="en-US" sz="1600" dirty="0">
                <a:solidFill>
                  <a:schemeClr val="dk1"/>
                </a:solidFill>
                <a:latin typeface="Arial"/>
                <a:ea typeface="Arial"/>
                <a:cs typeface="Arial"/>
                <a:sym typeface="Arial"/>
              </a:rPr>
              <a:t>Other products sold as “milks” but made from plants (e.g., almond, rice, oat “milks”) are not included as part of the dairy group because their overall nutritional content is not similar to dairy milk and fortified soy beverages. </a:t>
            </a:r>
            <a:endParaRPr dirty="0"/>
          </a:p>
          <a:p>
            <a:pPr marL="228594" lvl="0" indent="-228594" algn="l" rtl="0">
              <a:lnSpc>
                <a:spcPct val="100000"/>
              </a:lnSpc>
              <a:spcBef>
                <a:spcPts val="1000"/>
              </a:spcBef>
              <a:spcAft>
                <a:spcPts val="0"/>
              </a:spcAft>
              <a:buSzPts val="1600"/>
              <a:buChar char="•"/>
            </a:pPr>
            <a:r>
              <a:rPr lang="en-US" sz="1600" dirty="0">
                <a:solidFill>
                  <a:schemeClr val="dk1"/>
                </a:solidFill>
                <a:latin typeface="Arial"/>
                <a:ea typeface="Arial"/>
                <a:cs typeface="Arial"/>
                <a:sym typeface="Arial"/>
              </a:rPr>
              <a:t>About 90% of Americans do not meet dairy recommendations.</a:t>
            </a:r>
            <a:endParaRPr dirty="0"/>
          </a:p>
          <a:p>
            <a:pPr marL="685783" lvl="1" indent="-228594" algn="l" rtl="0">
              <a:lnSpc>
                <a:spcPct val="100000"/>
              </a:lnSpc>
              <a:spcBef>
                <a:spcPts val="500"/>
              </a:spcBef>
              <a:spcAft>
                <a:spcPts val="0"/>
              </a:spcAft>
              <a:buSzPts val="1600"/>
              <a:buChar char="»"/>
            </a:pPr>
            <a:r>
              <a:rPr lang="en-US" sz="1600" dirty="0">
                <a:solidFill>
                  <a:schemeClr val="dk1"/>
                </a:solidFill>
                <a:latin typeface="Arial"/>
                <a:ea typeface="Arial"/>
                <a:cs typeface="Arial"/>
                <a:sym typeface="Arial"/>
              </a:rPr>
              <a:t>Dairy is generally consumed in forms with higher amounts of sodium or saturated fat and can be a source of added sugars.</a:t>
            </a:r>
            <a:endParaRPr dirty="0"/>
          </a:p>
          <a:p>
            <a:pPr marL="228594" lvl="0" indent="-228594" algn="l" rtl="0">
              <a:lnSpc>
                <a:spcPct val="100000"/>
              </a:lnSpc>
              <a:spcBef>
                <a:spcPts val="1000"/>
              </a:spcBef>
              <a:spcAft>
                <a:spcPts val="0"/>
              </a:spcAft>
              <a:buSzPts val="1600"/>
              <a:buChar char="•"/>
            </a:pPr>
            <a:r>
              <a:rPr lang="en-US" sz="1600" dirty="0">
                <a:solidFill>
                  <a:schemeClr val="dk1"/>
                </a:solidFill>
                <a:latin typeface="Arial"/>
                <a:ea typeface="Arial"/>
                <a:cs typeface="Arial"/>
                <a:sym typeface="Arial"/>
              </a:rPr>
              <a:t>Strategies to increase dairy intake include drinking fat-free or low-fat milk or a fortified soy beverage with meals or incorporating unsweetened fat-free or low-fat yogurt into breakfast or snacks.</a:t>
            </a:r>
            <a:endParaRPr dirty="0"/>
          </a:p>
        </p:txBody>
      </p:sp>
      <p:pic>
        <p:nvPicPr>
          <p:cNvPr id="501" name="Google Shape;501;p23"/>
          <p:cNvPicPr preferRelativeResize="0"/>
          <p:nvPr/>
        </p:nvPicPr>
        <p:blipFill rotWithShape="1">
          <a:blip r:embed="rId4">
            <a:alphaModFix/>
          </a:blip>
          <a:srcRect/>
          <a:stretch/>
        </p:blipFill>
        <p:spPr>
          <a:xfrm>
            <a:off x="1022663" y="1618489"/>
            <a:ext cx="688900" cy="10541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25"/>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Protein Foods</a:t>
            </a:r>
            <a:endParaRPr dirty="0"/>
          </a:p>
        </p:txBody>
      </p:sp>
      <p:grpSp>
        <p:nvGrpSpPr>
          <p:cNvPr id="508" name="Google Shape;508;p25"/>
          <p:cNvGrpSpPr/>
          <p:nvPr/>
        </p:nvGrpSpPr>
        <p:grpSpPr>
          <a:xfrm>
            <a:off x="9151684" y="1618487"/>
            <a:ext cx="3035808" cy="4237305"/>
            <a:chOff x="9690100" y="1618488"/>
            <a:chExt cx="2501900" cy="3486912"/>
          </a:xfrm>
        </p:grpSpPr>
        <p:pic>
          <p:nvPicPr>
            <p:cNvPr id="509" name="Google Shape;509;p25"/>
            <p:cNvPicPr preferRelativeResize="0"/>
            <p:nvPr/>
          </p:nvPicPr>
          <p:blipFill rotWithShape="1">
            <a:blip r:embed="rId3">
              <a:alphaModFix/>
            </a:blip>
            <a:srcRect/>
            <a:stretch/>
          </p:blipFill>
          <p:spPr>
            <a:xfrm>
              <a:off x="9690100" y="1618488"/>
              <a:ext cx="2501900" cy="1676400"/>
            </a:xfrm>
            <a:prstGeom prst="rect">
              <a:avLst/>
            </a:prstGeom>
            <a:noFill/>
            <a:ln>
              <a:noFill/>
            </a:ln>
          </p:spPr>
        </p:pic>
        <p:pic>
          <p:nvPicPr>
            <p:cNvPr id="510" name="Google Shape;510;p25"/>
            <p:cNvPicPr preferRelativeResize="0"/>
            <p:nvPr/>
          </p:nvPicPr>
          <p:blipFill rotWithShape="1">
            <a:blip r:embed="rId4">
              <a:alphaModFix/>
            </a:blip>
            <a:srcRect/>
            <a:stretch/>
          </p:blipFill>
          <p:spPr>
            <a:xfrm>
              <a:off x="9690100" y="3429000"/>
              <a:ext cx="2501900" cy="1676400"/>
            </a:xfrm>
            <a:prstGeom prst="rect">
              <a:avLst/>
            </a:prstGeom>
            <a:noFill/>
            <a:ln>
              <a:noFill/>
            </a:ln>
          </p:spPr>
        </p:pic>
      </p:grpSp>
      <p:sp>
        <p:nvSpPr>
          <p:cNvPr id="511" name="Google Shape;511;p25"/>
          <p:cNvSpPr txBox="1">
            <a:spLocks noGrp="1"/>
          </p:cNvSpPr>
          <p:nvPr>
            <p:ph type="body" idx="1"/>
          </p:nvPr>
        </p:nvSpPr>
        <p:spPr>
          <a:xfrm>
            <a:off x="2210765" y="1603843"/>
            <a:ext cx="6794339" cy="5130760"/>
          </a:xfrm>
          <a:prstGeom prst="rect">
            <a:avLst/>
          </a:prstGeom>
          <a:noFill/>
          <a:ln>
            <a:noFill/>
          </a:ln>
        </p:spPr>
        <p:txBody>
          <a:bodyPr spcFirstLastPara="1" wrap="square" lIns="91425" tIns="45700" rIns="91425" bIns="45700" anchor="t" anchorCtr="0">
            <a:noAutofit/>
          </a:bodyPr>
          <a:lstStyle/>
          <a:p>
            <a:pPr marL="228594" lvl="0" indent="-228594" algn="l" rtl="0">
              <a:lnSpc>
                <a:spcPct val="120000"/>
              </a:lnSpc>
              <a:spcBef>
                <a:spcPts val="0"/>
              </a:spcBef>
              <a:spcAft>
                <a:spcPts val="0"/>
              </a:spcAft>
              <a:buSzPts val="1600"/>
              <a:buChar char="•"/>
            </a:pPr>
            <a:r>
              <a:rPr lang="en-US" sz="1600" dirty="0">
                <a:solidFill>
                  <a:schemeClr val="dk1"/>
                </a:solidFill>
                <a:latin typeface="Arial"/>
                <a:ea typeface="Arial"/>
                <a:cs typeface="Arial"/>
                <a:sym typeface="Arial"/>
              </a:rPr>
              <a:t>Healthy dietary patterns include a variety of protein foods in nutrient-dense forms.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Subgroups include:</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Meats, poultry, and eggs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Seafood</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Nuts, seeds, and soy products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Beans, peas, and lentils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Most intake of meats and poultry should be from fresh, frozen, or canned, and in lean forms versus processed meats </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A healthy vegetarian dietary pattern can be achieved by incorporating protein foods from plants.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Seafood provides beneficial fatty acids (e.g. EPA and DHA).</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Choices higher in EPA and DHA and lower in methylmercury are encouraged.</a:t>
            </a:r>
            <a:endParaRPr dirty="0"/>
          </a:p>
        </p:txBody>
      </p:sp>
      <p:pic>
        <p:nvPicPr>
          <p:cNvPr id="512" name="Google Shape;512;p25"/>
          <p:cNvPicPr preferRelativeResize="0"/>
          <p:nvPr/>
        </p:nvPicPr>
        <p:blipFill rotWithShape="1">
          <a:blip r:embed="rId5">
            <a:alphaModFix/>
          </a:blip>
          <a:srcRect/>
          <a:stretch/>
        </p:blipFill>
        <p:spPr>
          <a:xfrm>
            <a:off x="1026749" y="1618487"/>
            <a:ext cx="687097" cy="105410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27"/>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Protein Foods (continued)</a:t>
            </a:r>
            <a:endParaRPr dirty="0"/>
          </a:p>
        </p:txBody>
      </p:sp>
      <p:grpSp>
        <p:nvGrpSpPr>
          <p:cNvPr id="519" name="Google Shape;519;p27"/>
          <p:cNvGrpSpPr/>
          <p:nvPr/>
        </p:nvGrpSpPr>
        <p:grpSpPr>
          <a:xfrm>
            <a:off x="9151684" y="1618487"/>
            <a:ext cx="3035808" cy="4237305"/>
            <a:chOff x="9690100" y="1618488"/>
            <a:chExt cx="2501900" cy="3486912"/>
          </a:xfrm>
        </p:grpSpPr>
        <p:pic>
          <p:nvPicPr>
            <p:cNvPr id="520" name="Google Shape;520;p27"/>
            <p:cNvPicPr preferRelativeResize="0"/>
            <p:nvPr/>
          </p:nvPicPr>
          <p:blipFill rotWithShape="1">
            <a:blip r:embed="rId3">
              <a:alphaModFix/>
            </a:blip>
            <a:srcRect/>
            <a:stretch/>
          </p:blipFill>
          <p:spPr>
            <a:xfrm>
              <a:off x="9690100" y="1618488"/>
              <a:ext cx="2501900" cy="1676400"/>
            </a:xfrm>
            <a:prstGeom prst="rect">
              <a:avLst/>
            </a:prstGeom>
            <a:noFill/>
            <a:ln>
              <a:noFill/>
            </a:ln>
          </p:spPr>
        </p:pic>
        <p:pic>
          <p:nvPicPr>
            <p:cNvPr id="521" name="Google Shape;521;p27"/>
            <p:cNvPicPr preferRelativeResize="0"/>
            <p:nvPr/>
          </p:nvPicPr>
          <p:blipFill rotWithShape="1">
            <a:blip r:embed="rId4">
              <a:alphaModFix/>
            </a:blip>
            <a:srcRect/>
            <a:stretch/>
          </p:blipFill>
          <p:spPr>
            <a:xfrm>
              <a:off x="9690100" y="3429000"/>
              <a:ext cx="2501900" cy="1676400"/>
            </a:xfrm>
            <a:prstGeom prst="rect">
              <a:avLst/>
            </a:prstGeom>
            <a:noFill/>
            <a:ln>
              <a:noFill/>
            </a:ln>
          </p:spPr>
        </p:pic>
      </p:grpSp>
      <p:sp>
        <p:nvSpPr>
          <p:cNvPr id="522" name="Google Shape;522;p27"/>
          <p:cNvSpPr txBox="1">
            <a:spLocks noGrp="1"/>
          </p:cNvSpPr>
          <p:nvPr>
            <p:ph type="body" idx="1"/>
          </p:nvPr>
        </p:nvSpPr>
        <p:spPr>
          <a:xfrm>
            <a:off x="2142525" y="1626537"/>
            <a:ext cx="6794339" cy="5130760"/>
          </a:xfrm>
          <a:prstGeom prst="rect">
            <a:avLst/>
          </a:prstGeom>
          <a:noFill/>
          <a:ln>
            <a:noFill/>
          </a:ln>
        </p:spPr>
        <p:txBody>
          <a:bodyPr spcFirstLastPara="1" wrap="square" lIns="91425" tIns="45700" rIns="91425" bIns="45700" anchor="t" anchorCtr="0">
            <a:normAutofit/>
          </a:bodyPr>
          <a:lstStyle/>
          <a:p>
            <a:pPr marL="228594" lvl="0" indent="-228594" algn="l" rtl="0">
              <a:lnSpc>
                <a:spcPct val="120000"/>
              </a:lnSpc>
              <a:spcBef>
                <a:spcPts val="0"/>
              </a:spcBef>
              <a:spcAft>
                <a:spcPts val="0"/>
              </a:spcAft>
              <a:buSzPts val="1600"/>
              <a:buChar char="•"/>
            </a:pPr>
            <a:r>
              <a:rPr lang="en-US" sz="1600" dirty="0">
                <a:solidFill>
                  <a:schemeClr val="dk1"/>
                </a:solidFill>
                <a:latin typeface="Arial"/>
                <a:ea typeface="Arial"/>
                <a:cs typeface="Arial"/>
                <a:sym typeface="Arial"/>
              </a:rPr>
              <a:t>Intakes of protein foods are close to the target amounts, but many Americans do not meet recommendations for specific subgroups.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Meet or exceed the recommendation for meats, poultry, and eggs.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Do not meet the recommendation for seafood or nuts, seeds, and soy products.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Protein foods are generally consumed in forms with higher amounts of saturated fat or sodium and often part of mixed dishes that include other ingredients that are not in nutrient-dense forms.</a:t>
            </a:r>
            <a:endParaRPr dirty="0"/>
          </a:p>
          <a:p>
            <a:pPr marL="228594" lvl="0" indent="-228594" algn="l" rtl="0">
              <a:lnSpc>
                <a:spcPct val="120000"/>
              </a:lnSpc>
              <a:spcBef>
                <a:spcPts val="1000"/>
              </a:spcBef>
              <a:spcAft>
                <a:spcPts val="0"/>
              </a:spcAft>
              <a:buSzPts val="1600"/>
              <a:buChar char="•"/>
            </a:pPr>
            <a:r>
              <a:rPr lang="en-US" sz="1600" dirty="0">
                <a:solidFill>
                  <a:schemeClr val="dk1"/>
                </a:solidFill>
                <a:latin typeface="Arial"/>
                <a:ea typeface="Arial"/>
                <a:cs typeface="Arial"/>
                <a:sym typeface="Arial"/>
              </a:rPr>
              <a:t>Shifts are needed to add variety to protein subgroup intakes.</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Selecting from the seafood or beans, peas, and lentils subgroups more often.</a:t>
            </a:r>
            <a:endParaRPr dirty="0"/>
          </a:p>
          <a:p>
            <a:pPr marL="685783" lvl="1" indent="-228594" algn="l" rtl="0">
              <a:lnSpc>
                <a:spcPct val="120000"/>
              </a:lnSpc>
              <a:spcBef>
                <a:spcPts val="500"/>
              </a:spcBef>
              <a:spcAft>
                <a:spcPts val="0"/>
              </a:spcAft>
              <a:buSzPts val="1600"/>
              <a:buChar char="»"/>
            </a:pPr>
            <a:r>
              <a:rPr lang="en-US" sz="1600" dirty="0">
                <a:solidFill>
                  <a:schemeClr val="dk1"/>
                </a:solidFill>
                <a:latin typeface="Arial"/>
                <a:ea typeface="Arial"/>
                <a:cs typeface="Arial"/>
                <a:sym typeface="Arial"/>
              </a:rPr>
              <a:t>Replacing processed or high fat meats with these subgroups.</a:t>
            </a:r>
            <a:endParaRPr dirty="0"/>
          </a:p>
        </p:txBody>
      </p:sp>
      <p:pic>
        <p:nvPicPr>
          <p:cNvPr id="523" name="Google Shape;523;p27"/>
          <p:cNvPicPr preferRelativeResize="0"/>
          <p:nvPr/>
        </p:nvPicPr>
        <p:blipFill rotWithShape="1">
          <a:blip r:embed="rId5">
            <a:alphaModFix/>
          </a:blip>
          <a:srcRect/>
          <a:stretch/>
        </p:blipFill>
        <p:spPr>
          <a:xfrm>
            <a:off x="1026749" y="1618487"/>
            <a:ext cx="687097" cy="105410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28"/>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Beverages</a:t>
            </a:r>
            <a:endParaRPr dirty="0"/>
          </a:p>
        </p:txBody>
      </p:sp>
      <p:sp>
        <p:nvSpPr>
          <p:cNvPr id="530" name="Google Shape;530;p28"/>
          <p:cNvSpPr txBox="1">
            <a:spLocks noGrp="1"/>
          </p:cNvSpPr>
          <p:nvPr>
            <p:ph type="body" idx="1"/>
          </p:nvPr>
        </p:nvSpPr>
        <p:spPr>
          <a:xfrm>
            <a:off x="904707" y="1636776"/>
            <a:ext cx="7185998" cy="4351338"/>
          </a:xfrm>
          <a:prstGeom prst="rect">
            <a:avLst/>
          </a:prstGeom>
          <a:noFill/>
          <a:ln>
            <a:noFill/>
          </a:ln>
        </p:spPr>
        <p:txBody>
          <a:bodyPr spcFirstLastPara="1" wrap="square" lIns="91425" tIns="45700" rIns="91425" bIns="45700" anchor="t" anchorCtr="0">
            <a:normAutofit/>
          </a:bodyPr>
          <a:lstStyle/>
          <a:p>
            <a:pPr marL="228594" lvl="0" indent="-228594" algn="l" rtl="0">
              <a:lnSpc>
                <a:spcPct val="90000"/>
              </a:lnSpc>
              <a:spcBef>
                <a:spcPts val="0"/>
              </a:spcBef>
              <a:spcAft>
                <a:spcPts val="0"/>
              </a:spcAft>
              <a:buClr>
                <a:srgbClr val="F17442"/>
              </a:buClr>
              <a:buSzPts val="2000"/>
              <a:buChar char="•"/>
            </a:pPr>
            <a:r>
              <a:rPr lang="en-US" sz="2000" dirty="0">
                <a:solidFill>
                  <a:schemeClr val="dk1"/>
                </a:solidFill>
                <a:latin typeface="Arial"/>
                <a:ea typeface="Arial"/>
                <a:cs typeface="Arial"/>
                <a:sym typeface="Arial"/>
              </a:rPr>
              <a:t>When choosing beverages in a healthy dietary pattern, both the calories and nutrients that they provide are important considerations.</a:t>
            </a:r>
            <a:endParaRPr dirty="0"/>
          </a:p>
          <a:p>
            <a:pPr marL="228594" lvl="0" indent="-228594" algn="l" rtl="0">
              <a:lnSpc>
                <a:spcPct val="90000"/>
              </a:lnSpc>
              <a:spcBef>
                <a:spcPts val="1000"/>
              </a:spcBef>
              <a:spcAft>
                <a:spcPts val="0"/>
              </a:spcAft>
              <a:buClr>
                <a:srgbClr val="F17442"/>
              </a:buClr>
              <a:buSzPts val="2000"/>
              <a:buChar char="•"/>
            </a:pPr>
            <a:r>
              <a:rPr lang="en-US" sz="2000" dirty="0">
                <a:solidFill>
                  <a:schemeClr val="dk1"/>
                </a:solidFill>
                <a:latin typeface="Arial"/>
                <a:ea typeface="Arial"/>
                <a:cs typeface="Arial"/>
                <a:sym typeface="Arial"/>
              </a:rPr>
              <a:t>Beverages that are calorie-free—especially water—or that contribute beneficial nutrients, such as fat-free and low-fat milk and 100% juice, should be the primary beverages consumed.</a:t>
            </a:r>
            <a:endParaRPr dirty="0"/>
          </a:p>
          <a:p>
            <a:pPr marL="228594" lvl="0" indent="-228594" algn="l" rtl="0">
              <a:lnSpc>
                <a:spcPct val="90000"/>
              </a:lnSpc>
              <a:spcBef>
                <a:spcPts val="1000"/>
              </a:spcBef>
              <a:spcAft>
                <a:spcPts val="0"/>
              </a:spcAft>
              <a:buClr>
                <a:srgbClr val="F17442"/>
              </a:buClr>
              <a:buSzPts val="2000"/>
              <a:buChar char="•"/>
            </a:pPr>
            <a:r>
              <a:rPr lang="en-US" sz="2000" dirty="0">
                <a:solidFill>
                  <a:schemeClr val="dk1"/>
                </a:solidFill>
                <a:latin typeface="Arial"/>
                <a:ea typeface="Arial"/>
                <a:cs typeface="Arial"/>
                <a:sym typeface="Arial"/>
              </a:rPr>
              <a:t>Coffee, tea, and flavored waters also are options, but the most nutrient-dense options for these beverages include little, if any, sweeteners or cream.</a:t>
            </a:r>
            <a:endParaRPr dirty="0"/>
          </a:p>
          <a:p>
            <a:pPr marL="228594" lvl="0" indent="-228594" algn="l" rtl="0">
              <a:lnSpc>
                <a:spcPct val="120000"/>
              </a:lnSpc>
              <a:spcBef>
                <a:spcPts val="1000"/>
              </a:spcBef>
              <a:spcAft>
                <a:spcPts val="0"/>
              </a:spcAft>
              <a:buSzPts val="2000"/>
              <a:buChar char="•"/>
            </a:pPr>
            <a:r>
              <a:rPr lang="en-US" sz="2000" dirty="0">
                <a:solidFill>
                  <a:schemeClr val="dk1"/>
                </a:solidFill>
                <a:latin typeface="Arial"/>
                <a:ea typeface="Arial"/>
                <a:cs typeface="Arial"/>
                <a:sym typeface="Arial"/>
              </a:rPr>
              <a:t>Sugar-sweetened beverages and alcohol should be limited (see Guideline 4).</a:t>
            </a:r>
            <a:endParaRPr dirty="0"/>
          </a:p>
        </p:txBody>
      </p:sp>
      <p:pic>
        <p:nvPicPr>
          <p:cNvPr id="531" name="Google Shape;531;p28"/>
          <p:cNvPicPr preferRelativeResize="0"/>
          <p:nvPr/>
        </p:nvPicPr>
        <p:blipFill rotWithShape="1">
          <a:blip r:embed="rId3">
            <a:alphaModFix/>
          </a:blip>
          <a:srcRect l="1761" t="2468" r="1"/>
          <a:stretch/>
        </p:blipFill>
        <p:spPr>
          <a:xfrm>
            <a:off x="8345347" y="4109013"/>
            <a:ext cx="2928817" cy="2368892"/>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29"/>
          <p:cNvSpPr txBox="1">
            <a:spLocks noGrp="1"/>
          </p:cNvSpPr>
          <p:nvPr>
            <p:ph type="title"/>
          </p:nvPr>
        </p:nvSpPr>
        <p:spPr>
          <a:xfrm>
            <a:off x="904704" y="1000295"/>
            <a:ext cx="4095004" cy="2658090"/>
          </a:xfrm>
          <a:prstGeom prst="rect">
            <a:avLst/>
          </a:prstGeom>
          <a:noFill/>
          <a:ln>
            <a:noFill/>
          </a:ln>
        </p:spPr>
        <p:txBody>
          <a:bodyPr spcFirstLastPara="1" wrap="square" lIns="91425" tIns="45700" rIns="91425" bIns="45700" anchor="ctr" anchorCtr="0">
            <a:noAutofit/>
          </a:bodyPr>
          <a:lstStyle/>
          <a:p>
            <a:pPr marL="0" lvl="0" indent="0" algn="l" rtl="0">
              <a:lnSpc>
                <a:spcPct val="110000"/>
              </a:lnSpc>
              <a:spcBef>
                <a:spcPts val="0"/>
              </a:spcBef>
              <a:spcAft>
                <a:spcPts val="0"/>
              </a:spcAft>
              <a:buClr>
                <a:schemeClr val="dk1"/>
              </a:buClr>
              <a:buSzPts val="3600"/>
              <a:buFont typeface="Arial"/>
              <a:buNone/>
            </a:pPr>
            <a:r>
              <a:rPr lang="en-US" dirty="0">
                <a:latin typeface="Arial"/>
                <a:ea typeface="Arial"/>
                <a:cs typeface="Arial"/>
                <a:sym typeface="Arial"/>
              </a:rPr>
              <a:t>Top Sources and Average Intakes</a:t>
            </a:r>
            <a:br>
              <a:rPr lang="en-US" dirty="0">
                <a:latin typeface="Arial"/>
                <a:ea typeface="Arial"/>
                <a:cs typeface="Arial"/>
                <a:sym typeface="Arial"/>
              </a:rPr>
            </a:br>
            <a:r>
              <a:rPr lang="en-US" dirty="0">
                <a:latin typeface="Arial"/>
                <a:ea typeface="Arial"/>
                <a:cs typeface="Arial"/>
                <a:sym typeface="Arial"/>
              </a:rPr>
              <a:t>of Added Sugars</a:t>
            </a:r>
            <a:endParaRPr dirty="0"/>
          </a:p>
        </p:txBody>
      </p:sp>
      <p:pic>
        <p:nvPicPr>
          <p:cNvPr id="538" name="Google Shape;538;p29" descr="The Figure shows an average intake of added sugars of 266 calories a day for ages 1 year and older.  About a quarter of these calories comes from sugar-sweetened beverages, a majority of which come from soft drinks. Other top source contributions are 19% from desserts and sweet snacks, 11% coffee and tea, 9% from candy and sugars, 7% from breakfast cereals and bars, 7% from sandwiches, and 4% from higher fat milk/yogurt."/>
          <p:cNvPicPr preferRelativeResize="0"/>
          <p:nvPr/>
        </p:nvPicPr>
        <p:blipFill rotWithShape="1">
          <a:blip r:embed="rId3">
            <a:alphaModFix/>
          </a:blip>
          <a:srcRect/>
          <a:stretch/>
        </p:blipFill>
        <p:spPr>
          <a:xfrm rot="-5400000">
            <a:off x="4754880" y="432575"/>
            <a:ext cx="6233188" cy="5743531"/>
          </a:xfrm>
          <a:prstGeom prst="rect">
            <a:avLst/>
          </a:prstGeom>
          <a:noFill/>
          <a:ln>
            <a:noFill/>
          </a:ln>
        </p:spPr>
      </p:pic>
      <p:sp>
        <p:nvSpPr>
          <p:cNvPr id="539" name="Google Shape;539;p29"/>
          <p:cNvSpPr txBox="1"/>
          <p:nvPr/>
        </p:nvSpPr>
        <p:spPr>
          <a:xfrm>
            <a:off x="5120210" y="6458725"/>
            <a:ext cx="4695084" cy="62270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F17442"/>
              </a:buClr>
              <a:buSzPts val="900"/>
              <a:buFont typeface="Arial"/>
              <a:buNone/>
            </a:pPr>
            <a:r>
              <a:rPr lang="en-US" sz="900" b="1" i="0" u="none" strike="noStrike" cap="none" dirty="0">
                <a:solidFill>
                  <a:srgbClr val="414444"/>
                </a:solidFill>
                <a:latin typeface="Arial"/>
                <a:ea typeface="Arial"/>
                <a:cs typeface="Arial"/>
                <a:sym typeface="Arial"/>
              </a:rPr>
              <a:t>Data Source: </a:t>
            </a:r>
            <a:r>
              <a:rPr lang="en-US" sz="900" b="0" i="0" u="none" strike="noStrike" cap="none" dirty="0">
                <a:solidFill>
                  <a:srgbClr val="414444"/>
                </a:solidFill>
                <a:latin typeface="Arial"/>
                <a:ea typeface="Arial"/>
                <a:cs typeface="Arial"/>
                <a:sym typeface="Arial"/>
              </a:rPr>
              <a:t>Analysis of What We Eat in America, NHANES 2013-2016, ages 1 and older, 2 days dietary intake data, weighted. </a:t>
            </a:r>
            <a:endParaRP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30" descr="The Figure shows an average intake of 239 calories from saturated fat for ages 1 year and older.  The top source is sandwiches, which provide 19% of saturated fat; desserts and sweet snacks contribute 11% and a variety of other sources contribute between 3 and 7% each. "/>
          <p:cNvSpPr txBox="1">
            <a:spLocks noGrp="1"/>
          </p:cNvSpPr>
          <p:nvPr>
            <p:ph type="title"/>
          </p:nvPr>
        </p:nvSpPr>
        <p:spPr>
          <a:xfrm>
            <a:off x="904704" y="420624"/>
            <a:ext cx="4054158" cy="221847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10000"/>
              </a:lnSpc>
              <a:spcBef>
                <a:spcPts val="0"/>
              </a:spcBef>
              <a:spcAft>
                <a:spcPts val="0"/>
              </a:spcAft>
              <a:buClr>
                <a:schemeClr val="dk1"/>
              </a:buClr>
              <a:buSzPts val="3600"/>
              <a:buFont typeface="Arial"/>
              <a:buNone/>
            </a:pPr>
            <a:r>
              <a:rPr lang="en-US" dirty="0">
                <a:latin typeface="Arial"/>
                <a:ea typeface="Arial"/>
                <a:cs typeface="Arial"/>
                <a:sym typeface="Arial"/>
              </a:rPr>
              <a:t>Top Sources and Average Intakes</a:t>
            </a:r>
            <a:br>
              <a:rPr lang="en-US" dirty="0">
                <a:latin typeface="Arial"/>
                <a:ea typeface="Arial"/>
                <a:cs typeface="Arial"/>
                <a:sym typeface="Arial"/>
              </a:rPr>
            </a:br>
            <a:r>
              <a:rPr lang="en-US" dirty="0">
                <a:latin typeface="Arial"/>
                <a:ea typeface="Arial"/>
                <a:cs typeface="Arial"/>
                <a:sym typeface="Arial"/>
              </a:rPr>
              <a:t>of Saturated Fat</a:t>
            </a:r>
            <a:endParaRPr dirty="0"/>
          </a:p>
        </p:txBody>
      </p:sp>
      <p:pic>
        <p:nvPicPr>
          <p:cNvPr id="546" name="Google Shape;546;p30" descr="The Figure shows an average intake of 239 calories from saturated fat for ages 1 and older.  The top source is sandwiches, which provide 19% of saturated fat; desserts and sweet snacks contribute 11% and a variety of other sources contribute between 3 and 7% each. "/>
          <p:cNvPicPr preferRelativeResize="0"/>
          <p:nvPr/>
        </p:nvPicPr>
        <p:blipFill rotWithShape="1">
          <a:blip r:embed="rId3">
            <a:alphaModFix/>
          </a:blip>
          <a:srcRect/>
          <a:stretch/>
        </p:blipFill>
        <p:spPr>
          <a:xfrm>
            <a:off x="4958862" y="298096"/>
            <a:ext cx="5280569" cy="6073698"/>
          </a:xfrm>
          <a:prstGeom prst="rect">
            <a:avLst/>
          </a:prstGeom>
          <a:noFill/>
          <a:ln>
            <a:noFill/>
          </a:ln>
        </p:spPr>
      </p:pic>
      <p:sp>
        <p:nvSpPr>
          <p:cNvPr id="547" name="Google Shape;547;p30"/>
          <p:cNvSpPr txBox="1"/>
          <p:nvPr/>
        </p:nvSpPr>
        <p:spPr>
          <a:xfrm>
            <a:off x="5132904" y="6492240"/>
            <a:ext cx="4684002" cy="62270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F17442"/>
              </a:buClr>
              <a:buSzPts val="900"/>
              <a:buFont typeface="Arial"/>
              <a:buNone/>
            </a:pPr>
            <a:r>
              <a:rPr lang="en-US" sz="900" b="1" i="0" u="none" strike="noStrike" cap="none" dirty="0">
                <a:solidFill>
                  <a:srgbClr val="414444"/>
                </a:solidFill>
                <a:latin typeface="Arial"/>
                <a:ea typeface="Arial"/>
                <a:cs typeface="Arial"/>
                <a:sym typeface="Arial"/>
              </a:rPr>
              <a:t>Data Source: </a:t>
            </a:r>
            <a:r>
              <a:rPr lang="en-US" sz="900" b="0" i="0" u="none" strike="noStrike" cap="none" dirty="0">
                <a:solidFill>
                  <a:srgbClr val="414444"/>
                </a:solidFill>
                <a:latin typeface="Arial"/>
                <a:ea typeface="Arial"/>
                <a:cs typeface="Arial"/>
                <a:sym typeface="Arial"/>
              </a:rPr>
              <a:t>Analysis of What We Eat in America, NHANES 2013-2016, ages 1 and older, 2 days dietary intake data, weighted. </a:t>
            </a:r>
            <a:endParaRP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31"/>
          <p:cNvSpPr txBox="1">
            <a:spLocks noGrp="1"/>
          </p:cNvSpPr>
          <p:nvPr>
            <p:ph type="title"/>
          </p:nvPr>
        </p:nvSpPr>
        <p:spPr>
          <a:xfrm>
            <a:off x="904704" y="446628"/>
            <a:ext cx="3596958" cy="272842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110000"/>
              </a:lnSpc>
              <a:spcBef>
                <a:spcPts val="0"/>
              </a:spcBef>
              <a:spcAft>
                <a:spcPts val="0"/>
              </a:spcAft>
              <a:buClr>
                <a:schemeClr val="dk1"/>
              </a:buClr>
              <a:buSzPts val="3600"/>
              <a:buFont typeface="Arial"/>
              <a:buNone/>
            </a:pPr>
            <a:r>
              <a:rPr lang="en-US" dirty="0">
                <a:latin typeface="Arial"/>
                <a:ea typeface="Arial"/>
                <a:cs typeface="Arial"/>
                <a:sym typeface="Arial"/>
              </a:rPr>
              <a:t>Top Sources and Average Intakes of Sodium</a:t>
            </a:r>
            <a:endParaRPr dirty="0"/>
          </a:p>
        </p:txBody>
      </p:sp>
      <p:sp>
        <p:nvSpPr>
          <p:cNvPr id="554" name="Google Shape;554;p31"/>
          <p:cNvSpPr txBox="1"/>
          <p:nvPr/>
        </p:nvSpPr>
        <p:spPr>
          <a:xfrm>
            <a:off x="5120640" y="6492240"/>
            <a:ext cx="4694247" cy="62270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F17442"/>
              </a:buClr>
              <a:buSzPts val="900"/>
              <a:buFont typeface="Arial"/>
              <a:buNone/>
            </a:pPr>
            <a:r>
              <a:rPr lang="en-US" sz="900" b="1" i="0" u="none" strike="noStrike" cap="none" dirty="0">
                <a:solidFill>
                  <a:srgbClr val="414444"/>
                </a:solidFill>
                <a:latin typeface="Arial"/>
                <a:ea typeface="Arial"/>
                <a:cs typeface="Arial"/>
                <a:sym typeface="Arial"/>
              </a:rPr>
              <a:t>Data Source: </a:t>
            </a:r>
            <a:r>
              <a:rPr lang="en-US" sz="900" b="0" i="0" u="none" strike="noStrike" cap="none" dirty="0">
                <a:solidFill>
                  <a:srgbClr val="414444"/>
                </a:solidFill>
                <a:latin typeface="Arial"/>
                <a:ea typeface="Arial"/>
                <a:cs typeface="Arial"/>
                <a:sym typeface="Arial"/>
              </a:rPr>
              <a:t>Analysis of What We Eat in America, NHANES 2013-2016, ages 1 and older, 2 days dietary intake data, weighted. </a:t>
            </a:r>
            <a:endParaRPr dirty="0"/>
          </a:p>
        </p:txBody>
      </p:sp>
      <p:pic>
        <p:nvPicPr>
          <p:cNvPr id="555" name="Google Shape;555;p31" descr="The figure shows an average intake of 3,393 milligrams of sodium per day for ages 1 and older.  The top source is sandwiches, which provide 21% of sodium. Rice, pasta, and grain-based mixed dishes contribute 8%. A variety of other sources contribute between 3 and 7% each."/>
          <p:cNvPicPr preferRelativeResize="0"/>
          <p:nvPr/>
        </p:nvPicPr>
        <p:blipFill rotWithShape="1">
          <a:blip r:embed="rId3">
            <a:alphaModFix/>
          </a:blip>
          <a:srcRect/>
          <a:stretch/>
        </p:blipFill>
        <p:spPr>
          <a:xfrm>
            <a:off x="4816217" y="313438"/>
            <a:ext cx="5303092" cy="611627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32"/>
          <p:cNvSpPr txBox="1">
            <a:spLocks noGrp="1"/>
          </p:cNvSpPr>
          <p:nvPr>
            <p:ph type="title"/>
          </p:nvPr>
        </p:nvSpPr>
        <p:spPr>
          <a:xfrm>
            <a:off x="904704" y="155448"/>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000"/>
              <a:buFont typeface="Arial"/>
              <a:buNone/>
            </a:pPr>
            <a:r>
              <a:rPr lang="en-US" sz="3000" dirty="0">
                <a:latin typeface="Arial"/>
                <a:ea typeface="Arial"/>
                <a:cs typeface="Arial"/>
                <a:sym typeface="Arial"/>
              </a:rPr>
              <a:t>Limit foods and beverages higher in </a:t>
            </a:r>
            <a:br>
              <a:rPr lang="en-US" sz="3000" dirty="0">
                <a:latin typeface="Arial"/>
                <a:ea typeface="Arial"/>
                <a:cs typeface="Arial"/>
                <a:sym typeface="Arial"/>
              </a:rPr>
            </a:br>
            <a:r>
              <a:rPr lang="en-US" sz="3000" dirty="0">
                <a:latin typeface="Arial"/>
                <a:ea typeface="Arial"/>
                <a:cs typeface="Arial"/>
                <a:sym typeface="Arial"/>
              </a:rPr>
              <a:t>added sugars, saturated fat, and sodium, </a:t>
            </a:r>
            <a:br>
              <a:rPr lang="en-US" sz="3000" dirty="0">
                <a:latin typeface="Arial"/>
                <a:ea typeface="Arial"/>
                <a:cs typeface="Arial"/>
                <a:sym typeface="Arial"/>
              </a:rPr>
            </a:br>
            <a:r>
              <a:rPr lang="en-US" sz="3000" dirty="0">
                <a:latin typeface="Arial"/>
                <a:ea typeface="Arial"/>
                <a:cs typeface="Arial"/>
                <a:sym typeface="Arial"/>
              </a:rPr>
              <a:t>and limit alcoholic beverages</a:t>
            </a:r>
            <a:endParaRPr dirty="0"/>
          </a:p>
        </p:txBody>
      </p:sp>
      <p:sp>
        <p:nvSpPr>
          <p:cNvPr id="562" name="Google Shape;562;p32"/>
          <p:cNvSpPr txBox="1"/>
          <p:nvPr/>
        </p:nvSpPr>
        <p:spPr>
          <a:xfrm>
            <a:off x="1086346" y="1701589"/>
            <a:ext cx="4636617" cy="4351338"/>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Clr>
                <a:srgbClr val="F17442"/>
              </a:buClr>
              <a:buSzPts val="1600"/>
              <a:buFont typeface="Arial"/>
              <a:buNone/>
            </a:pPr>
            <a:r>
              <a:rPr lang="en-US" sz="1600" b="0" i="0" u="none" strike="noStrike" cap="none" dirty="0">
                <a:solidFill>
                  <a:schemeClr val="dk1"/>
                </a:solidFill>
                <a:latin typeface="Arial"/>
                <a:ea typeface="Arial"/>
                <a:cs typeface="Arial"/>
                <a:sym typeface="Arial"/>
              </a:rPr>
              <a:t>At every life stage, meeting food group recommendations—even with nutrient-dense choices—requires most of a person’s daily calorie needs and sodium limits. A healthy dietary pattern doesn’t have much room for extra added sugars, saturated fat, or sodium—or for alcoholic beverages. A small amount of added sugars, saturated fat, or sodium can be added to nutrient-dense foods and beverages to help meet food group recommendations, but foods and beverages high in these components should be limited. </a:t>
            </a:r>
            <a:endParaRPr sz="1600" b="1" i="0" u="none" strike="noStrike" cap="none" dirty="0">
              <a:solidFill>
                <a:schemeClr val="dk1"/>
              </a:solidFill>
              <a:latin typeface="Arial"/>
              <a:ea typeface="Arial"/>
              <a:cs typeface="Arial"/>
              <a:sym typeface="Arial"/>
            </a:endParaRPr>
          </a:p>
        </p:txBody>
      </p:sp>
      <p:sp>
        <p:nvSpPr>
          <p:cNvPr id="563" name="Google Shape;563;p32"/>
          <p:cNvSpPr txBox="1">
            <a:spLocks noGrp="1"/>
          </p:cNvSpPr>
          <p:nvPr>
            <p:ph type="body" idx="1"/>
          </p:nvPr>
        </p:nvSpPr>
        <p:spPr>
          <a:xfrm>
            <a:off x="5927743" y="1701589"/>
            <a:ext cx="5538118" cy="4351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600"/>
              <a:buNone/>
            </a:pPr>
            <a:r>
              <a:rPr lang="en-US" sz="1600" b="1" dirty="0">
                <a:solidFill>
                  <a:schemeClr val="dk1"/>
                </a:solidFill>
                <a:latin typeface="Arial"/>
                <a:ea typeface="Arial"/>
                <a:cs typeface="Arial"/>
                <a:sym typeface="Arial"/>
              </a:rPr>
              <a:t>Limits are:</a:t>
            </a:r>
            <a:endParaRPr dirty="0"/>
          </a:p>
          <a:p>
            <a:pPr marL="228594" lvl="0" indent="-228594" algn="l" rtl="0">
              <a:lnSpc>
                <a:spcPct val="100000"/>
              </a:lnSpc>
              <a:spcBef>
                <a:spcPts val="1000"/>
              </a:spcBef>
              <a:spcAft>
                <a:spcPts val="0"/>
              </a:spcAft>
              <a:buSzPts val="1600"/>
              <a:buChar char="•"/>
            </a:pPr>
            <a:r>
              <a:rPr lang="en-US" sz="1600" b="1" dirty="0">
                <a:solidFill>
                  <a:schemeClr val="dk1"/>
                </a:solidFill>
                <a:latin typeface="Arial"/>
                <a:ea typeface="Arial"/>
                <a:cs typeface="Arial"/>
                <a:sym typeface="Arial"/>
              </a:rPr>
              <a:t>Added sugars</a:t>
            </a:r>
            <a:r>
              <a:rPr lang="en-US" sz="1600" dirty="0">
                <a:solidFill>
                  <a:schemeClr val="dk1"/>
                </a:solidFill>
                <a:latin typeface="Arial"/>
                <a:ea typeface="Arial"/>
                <a:cs typeface="Arial"/>
                <a:sym typeface="Arial"/>
              </a:rPr>
              <a:t>—Less than 10 percent of calories per day starting at age 2. Avoid foods and beverages with added sugars for those younger than age 2.</a:t>
            </a:r>
            <a:endParaRPr dirty="0"/>
          </a:p>
          <a:p>
            <a:pPr marL="228594" lvl="0" indent="-228594" algn="l" rtl="0">
              <a:lnSpc>
                <a:spcPct val="100000"/>
              </a:lnSpc>
              <a:spcBef>
                <a:spcPts val="1000"/>
              </a:spcBef>
              <a:spcAft>
                <a:spcPts val="0"/>
              </a:spcAft>
              <a:buSzPts val="1600"/>
              <a:buChar char="•"/>
            </a:pPr>
            <a:r>
              <a:rPr lang="en-US" sz="1600" b="1" dirty="0">
                <a:solidFill>
                  <a:schemeClr val="dk1"/>
                </a:solidFill>
                <a:latin typeface="Arial"/>
                <a:ea typeface="Arial"/>
                <a:cs typeface="Arial"/>
                <a:sym typeface="Arial"/>
              </a:rPr>
              <a:t>Saturated fat</a:t>
            </a:r>
            <a:r>
              <a:rPr lang="en-US" sz="1600" dirty="0">
                <a:solidFill>
                  <a:schemeClr val="dk1"/>
                </a:solidFill>
                <a:latin typeface="Arial"/>
                <a:ea typeface="Arial"/>
                <a:cs typeface="Arial"/>
                <a:sym typeface="Arial"/>
              </a:rPr>
              <a:t>—Less than 10 percent of calories per day starting at age 2. </a:t>
            </a:r>
            <a:endParaRPr dirty="0"/>
          </a:p>
          <a:p>
            <a:pPr marL="228594" lvl="0" indent="-228594" algn="l" rtl="0">
              <a:lnSpc>
                <a:spcPct val="100000"/>
              </a:lnSpc>
              <a:spcBef>
                <a:spcPts val="1000"/>
              </a:spcBef>
              <a:spcAft>
                <a:spcPts val="0"/>
              </a:spcAft>
              <a:buSzPts val="1600"/>
              <a:buChar char="•"/>
            </a:pPr>
            <a:r>
              <a:rPr lang="en-US" sz="1600" b="1" dirty="0">
                <a:solidFill>
                  <a:schemeClr val="dk1"/>
                </a:solidFill>
                <a:latin typeface="Arial"/>
                <a:ea typeface="Arial"/>
                <a:cs typeface="Arial"/>
                <a:sym typeface="Arial"/>
              </a:rPr>
              <a:t>Sodium</a:t>
            </a:r>
            <a:r>
              <a:rPr lang="en-US" sz="1600" dirty="0">
                <a:solidFill>
                  <a:schemeClr val="dk1"/>
                </a:solidFill>
                <a:latin typeface="Arial"/>
                <a:ea typeface="Arial"/>
                <a:cs typeface="Arial"/>
                <a:sym typeface="Arial"/>
              </a:rPr>
              <a:t>—Less than 2,300 milligrams per day—and even less for children younger than age 14. </a:t>
            </a:r>
            <a:endParaRPr dirty="0"/>
          </a:p>
          <a:p>
            <a:pPr marL="228594" lvl="0" indent="-228594" algn="l" rtl="0">
              <a:lnSpc>
                <a:spcPct val="100000"/>
              </a:lnSpc>
              <a:spcBef>
                <a:spcPts val="1000"/>
              </a:spcBef>
              <a:spcAft>
                <a:spcPts val="0"/>
              </a:spcAft>
              <a:buSzPts val="1600"/>
              <a:buChar char="•"/>
            </a:pPr>
            <a:r>
              <a:rPr lang="en-US" sz="1600" b="1" dirty="0">
                <a:solidFill>
                  <a:schemeClr val="dk1"/>
                </a:solidFill>
                <a:latin typeface="Arial"/>
                <a:ea typeface="Arial"/>
                <a:cs typeface="Arial"/>
                <a:sym typeface="Arial"/>
              </a:rPr>
              <a:t>Alcoholic beverages</a:t>
            </a:r>
            <a:r>
              <a:rPr lang="en-US" sz="1600" dirty="0">
                <a:solidFill>
                  <a:schemeClr val="dk1"/>
                </a:solidFill>
                <a:latin typeface="Arial"/>
                <a:ea typeface="Arial"/>
                <a:cs typeface="Arial"/>
                <a:sym typeface="Arial"/>
              </a:rPr>
              <a:t>—Adults of legal drinking age can choose not to drink or to drink in moderation by limiting intake to 2 drinks or less in a day for men and </a:t>
            </a:r>
            <a:br>
              <a:rPr lang="en-US" sz="1600" dirty="0">
                <a:solidFill>
                  <a:schemeClr val="dk1"/>
                </a:solidFill>
                <a:latin typeface="Arial"/>
                <a:ea typeface="Arial"/>
                <a:cs typeface="Arial"/>
                <a:sym typeface="Arial"/>
              </a:rPr>
            </a:br>
            <a:r>
              <a:rPr lang="en-US" sz="1600" dirty="0">
                <a:solidFill>
                  <a:schemeClr val="dk1"/>
                </a:solidFill>
                <a:latin typeface="Arial"/>
                <a:ea typeface="Arial"/>
                <a:cs typeface="Arial"/>
                <a:sym typeface="Arial"/>
              </a:rPr>
              <a:t>1 drink or less in a day for women, when alcohol is consumed. Drinking less is better for health than drinking more. There are some adults who should not drink alcohol, such as women who are pregnant.</a:t>
            </a:r>
            <a:endParaRP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45"/>
          <p:cNvSpPr txBox="1">
            <a:spLocks noGrp="1"/>
          </p:cNvSpPr>
          <p:nvPr>
            <p:ph type="title"/>
          </p:nvPr>
        </p:nvSpPr>
        <p:spPr>
          <a:xfrm>
            <a:off x="886268" y="454008"/>
            <a:ext cx="3792657"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000"/>
              <a:buFont typeface="Arial"/>
              <a:buNone/>
            </a:pPr>
            <a:r>
              <a:rPr lang="en-US" sz="3000" dirty="0">
                <a:latin typeface="Arial"/>
                <a:ea typeface="Arial"/>
                <a:cs typeface="Arial"/>
                <a:sym typeface="Arial"/>
              </a:rPr>
              <a:t>Making Nutrient-Dense Choices: </a:t>
            </a:r>
            <a:br>
              <a:rPr lang="en-US" sz="3000" dirty="0">
                <a:latin typeface="Arial"/>
                <a:ea typeface="Arial"/>
                <a:cs typeface="Arial"/>
                <a:sym typeface="Arial"/>
              </a:rPr>
            </a:br>
            <a:r>
              <a:rPr lang="en-US" sz="3000" dirty="0">
                <a:latin typeface="Arial"/>
                <a:ea typeface="Arial"/>
                <a:cs typeface="Arial"/>
                <a:sym typeface="Arial"/>
              </a:rPr>
              <a:t>One Meal At a Time</a:t>
            </a:r>
            <a:endParaRPr dirty="0"/>
          </a:p>
        </p:txBody>
      </p:sp>
      <p:sp>
        <p:nvSpPr>
          <p:cNvPr id="570" name="Google Shape;570;p45"/>
          <p:cNvSpPr txBox="1">
            <a:spLocks noGrp="1"/>
          </p:cNvSpPr>
          <p:nvPr>
            <p:ph type="body" idx="1"/>
          </p:nvPr>
        </p:nvSpPr>
        <p:spPr>
          <a:xfrm>
            <a:off x="902940" y="2087721"/>
            <a:ext cx="3595317" cy="1905934"/>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SzPts val="1400"/>
              <a:buNone/>
            </a:pPr>
            <a:r>
              <a:rPr lang="en-US" sz="1400" dirty="0">
                <a:solidFill>
                  <a:schemeClr val="dk1"/>
                </a:solidFill>
                <a:latin typeface="Arial"/>
                <a:ea typeface="Arial"/>
                <a:cs typeface="Arial"/>
                <a:sym typeface="Arial"/>
              </a:rPr>
              <a:t>Slight changes to individual parts of a meal can make a big difference. This meal shows examples of small shifts to more nutrient-dense choices that significantly improve the nutritional profile of the meal overall while delivering on taste and satisfaction.</a:t>
            </a:r>
            <a:endParaRPr dirty="0"/>
          </a:p>
          <a:p>
            <a:pPr marL="0" lvl="0" indent="0" algn="l" rtl="0">
              <a:lnSpc>
                <a:spcPct val="120000"/>
              </a:lnSpc>
              <a:spcBef>
                <a:spcPts val="1000"/>
              </a:spcBef>
              <a:spcAft>
                <a:spcPts val="0"/>
              </a:spcAft>
              <a:buSzPts val="1400"/>
              <a:buNone/>
            </a:pPr>
            <a:endParaRPr sz="1400" dirty="0">
              <a:solidFill>
                <a:schemeClr val="dk1"/>
              </a:solidFill>
              <a:latin typeface="Arial"/>
              <a:ea typeface="Arial"/>
              <a:cs typeface="Arial"/>
              <a:sym typeface="Arial"/>
            </a:endParaRPr>
          </a:p>
        </p:txBody>
      </p:sp>
      <p:pic>
        <p:nvPicPr>
          <p:cNvPr id="571" name="Google Shape;571;p45" descr="This figure includes images of two attractive burrito bowl meals with iced tea as a beverage. The first image is a typical meal and the second image demonstrates improvements to the meal that improves its nutrient-density. The total calories of the typical meal equal 1,120 and after the shifts the nutrient-dense meal is 715 calories. Shifts include changing white rice to a smaller portion of brown rice, using reduced sodium black beans, increasing the amount of vegetables, and reducing saturated fat through reduced fat shredded cheese and removing the sour cream. Choosing unsweetened iced tea instead of sweetened tea reduces added sugars in this meal."/>
          <p:cNvPicPr preferRelativeResize="0"/>
          <p:nvPr/>
        </p:nvPicPr>
        <p:blipFill rotWithShape="1">
          <a:blip r:embed="rId3">
            <a:alphaModFix/>
          </a:blip>
          <a:srcRect/>
          <a:stretch/>
        </p:blipFill>
        <p:spPr>
          <a:xfrm>
            <a:off x="4859594" y="578981"/>
            <a:ext cx="5923934" cy="2690227"/>
          </a:xfrm>
          <a:prstGeom prst="rect">
            <a:avLst/>
          </a:prstGeom>
          <a:noFill/>
          <a:ln>
            <a:noFill/>
          </a:ln>
        </p:spPr>
      </p:pic>
      <p:graphicFrame>
        <p:nvGraphicFramePr>
          <p:cNvPr id="572" name="Google Shape;572;p45"/>
          <p:cNvGraphicFramePr/>
          <p:nvPr/>
        </p:nvGraphicFramePr>
        <p:xfrm>
          <a:off x="4859593" y="3269208"/>
          <a:ext cx="5923950" cy="3156660"/>
        </p:xfrm>
        <a:graphic>
          <a:graphicData uri="http://schemas.openxmlformats.org/drawingml/2006/table">
            <a:tbl>
              <a:tblPr firstRow="1" bandRow="1">
                <a:noFill/>
              </a:tblPr>
              <a:tblGrid>
                <a:gridCol w="2961975">
                  <a:extLst>
                    <a:ext uri="{9D8B030D-6E8A-4147-A177-3AD203B41FA5}">
                      <a16:colId xmlns:a16="http://schemas.microsoft.com/office/drawing/2014/main" val="20000"/>
                    </a:ext>
                  </a:extLst>
                </a:gridCol>
                <a:gridCol w="2961975">
                  <a:extLst>
                    <a:ext uri="{9D8B030D-6E8A-4147-A177-3AD203B41FA5}">
                      <a16:colId xmlns:a16="http://schemas.microsoft.com/office/drawing/2014/main" val="20001"/>
                    </a:ext>
                  </a:extLst>
                </a:gridCol>
              </a:tblGrid>
              <a:tr h="273850">
                <a:tc>
                  <a:txBody>
                    <a:bodyPr/>
                    <a:lstStyle/>
                    <a:p>
                      <a:pPr marL="0" marR="0" lvl="0" indent="0" algn="ctr" rtl="0">
                        <a:spcBef>
                          <a:spcPts val="0"/>
                        </a:spcBef>
                        <a:spcAft>
                          <a:spcPts val="0"/>
                        </a:spcAft>
                        <a:buNone/>
                      </a:pPr>
                      <a:r>
                        <a:rPr lang="en-US" sz="1200" b="1" u="none" strike="noStrike" cap="none" dirty="0">
                          <a:solidFill>
                            <a:schemeClr val="dk1"/>
                          </a:solidFill>
                          <a:latin typeface="Arial"/>
                          <a:ea typeface="Arial"/>
                          <a:cs typeface="Arial"/>
                          <a:sym typeface="Arial"/>
                        </a:rPr>
                        <a:t>Typical Burrito Bowl </a:t>
                      </a:r>
                      <a:br>
                        <a:rPr lang="en-US" sz="1200" b="1" u="none" strike="noStrike" cap="none" dirty="0">
                          <a:solidFill>
                            <a:schemeClr val="dk1"/>
                          </a:solidFill>
                          <a:latin typeface="Arial"/>
                          <a:ea typeface="Arial"/>
                          <a:cs typeface="Arial"/>
                          <a:sym typeface="Arial"/>
                        </a:rPr>
                      </a:br>
                      <a:r>
                        <a:rPr lang="en-US" sz="1200" b="1" u="none" strike="noStrike" cap="none" dirty="0">
                          <a:solidFill>
                            <a:schemeClr val="dk1"/>
                          </a:solidFill>
                          <a:latin typeface="Arial"/>
                          <a:ea typeface="Arial"/>
                          <a:cs typeface="Arial"/>
                          <a:sym typeface="Arial"/>
                        </a:rPr>
                        <a:t>Total Calories = 1,120</a:t>
                      </a:r>
                      <a:endParaRPr sz="1200" u="none" strike="noStrike" cap="none" dirty="0">
                        <a:solidFill>
                          <a:schemeClr val="dk1"/>
                        </a:solidFill>
                        <a:latin typeface="Arial"/>
                        <a:ea typeface="Arial"/>
                        <a:cs typeface="Arial"/>
                        <a:sym typeface="Arial"/>
                      </a:endParaRPr>
                    </a:p>
                  </a:txBody>
                  <a:tcPr marL="76200" marR="76200" marT="76200" marB="76200" anchor="ctr">
                    <a:solidFill>
                      <a:schemeClr val="accent2"/>
                    </a:solidFill>
                  </a:tcPr>
                </a:tc>
                <a:tc>
                  <a:txBody>
                    <a:bodyPr/>
                    <a:lstStyle/>
                    <a:p>
                      <a:pPr marL="0" marR="0" lvl="0" indent="0" algn="ctr" rtl="0">
                        <a:spcBef>
                          <a:spcPts val="0"/>
                        </a:spcBef>
                        <a:spcAft>
                          <a:spcPts val="0"/>
                        </a:spcAft>
                        <a:buNone/>
                      </a:pPr>
                      <a:r>
                        <a:rPr lang="en-US" sz="1200" b="1" u="none" strike="noStrike" cap="none" dirty="0">
                          <a:solidFill>
                            <a:srgbClr val="FFFFFF"/>
                          </a:solidFill>
                          <a:latin typeface="Arial"/>
                          <a:ea typeface="Arial"/>
                          <a:cs typeface="Arial"/>
                          <a:sym typeface="Arial"/>
                        </a:rPr>
                        <a:t>Nutrient-Dense Burrito Bowl </a:t>
                      </a:r>
                      <a:br>
                        <a:rPr lang="en-US" sz="1200" b="1" u="none" strike="noStrike" cap="none" dirty="0">
                          <a:solidFill>
                            <a:srgbClr val="FFFFFF"/>
                          </a:solidFill>
                          <a:latin typeface="Arial"/>
                          <a:ea typeface="Arial"/>
                          <a:cs typeface="Arial"/>
                          <a:sym typeface="Arial"/>
                        </a:rPr>
                      </a:br>
                      <a:r>
                        <a:rPr lang="en-US" sz="1200" b="1" u="none" strike="noStrike" cap="none" dirty="0">
                          <a:solidFill>
                            <a:srgbClr val="FFFFFF"/>
                          </a:solidFill>
                          <a:latin typeface="Arial"/>
                          <a:ea typeface="Arial"/>
                          <a:cs typeface="Arial"/>
                          <a:sym typeface="Arial"/>
                        </a:rPr>
                        <a:t>Total Calories = 715</a:t>
                      </a:r>
                      <a:endParaRPr sz="1200" u="none" strike="noStrike" cap="none" dirty="0">
                        <a:solidFill>
                          <a:srgbClr val="FFFFFF"/>
                        </a:solidFill>
                        <a:latin typeface="Arial"/>
                        <a:ea typeface="Arial"/>
                        <a:cs typeface="Arial"/>
                        <a:sym typeface="Arial"/>
                      </a:endParaRPr>
                    </a:p>
                  </a:txBody>
                  <a:tcPr marL="76200" marR="76200" marT="76200" marB="76200" anchor="ctr">
                    <a:solidFill>
                      <a:srgbClr val="003F68"/>
                    </a:solidFill>
                  </a:tcPr>
                </a:tc>
                <a:extLst>
                  <a:ext uri="{0D108BD9-81ED-4DB2-BD59-A6C34878D82A}">
                    <a16:rowId xmlns:a16="http://schemas.microsoft.com/office/drawing/2014/main" val="10000"/>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White rice (1½ cups)</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Brown rice (1 cup) + Romaine lettuce (½ cup)</a:t>
                      </a:r>
                      <a:endParaRPr dirty="0"/>
                    </a:p>
                  </a:txBody>
                  <a:tcPr marL="34300" marR="34300" marT="42875" marB="68575" anchor="ctr">
                    <a:solidFill>
                      <a:srgbClr val="F1F8F9"/>
                    </a:solidFill>
                  </a:tcPr>
                </a:tc>
                <a:extLst>
                  <a:ext uri="{0D108BD9-81ED-4DB2-BD59-A6C34878D82A}">
                    <a16:rowId xmlns:a16="http://schemas.microsoft.com/office/drawing/2014/main" val="10001"/>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Black beans (⅓ cup)</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Black beans, reduced sodium (⅓ cup)</a:t>
                      </a:r>
                      <a:endParaRPr dirty="0"/>
                    </a:p>
                  </a:txBody>
                  <a:tcPr marL="34300" marR="34300" marT="42875" marB="68575" anchor="ctr">
                    <a:solidFill>
                      <a:srgbClr val="F1F8F9"/>
                    </a:solidFill>
                  </a:tcPr>
                </a:tc>
                <a:extLst>
                  <a:ext uri="{0D108BD9-81ED-4DB2-BD59-A6C34878D82A}">
                    <a16:rowId xmlns:a16="http://schemas.microsoft.com/office/drawing/2014/main" val="10002"/>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Chicken cooked with sauce (2 ounces)</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Grilled chicken with spice rub (2 ounces)</a:t>
                      </a:r>
                      <a:endParaRPr dirty="0"/>
                    </a:p>
                  </a:txBody>
                  <a:tcPr marL="34300" marR="34300" marT="42875" marB="68575" anchor="ctr">
                    <a:solidFill>
                      <a:srgbClr val="F1F8F9"/>
                    </a:solidFill>
                  </a:tcPr>
                </a:tc>
                <a:extLst>
                  <a:ext uri="{0D108BD9-81ED-4DB2-BD59-A6C34878D82A}">
                    <a16:rowId xmlns:a16="http://schemas.microsoft.com/office/drawing/2014/main" val="10003"/>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No grilled vegetables</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Added grilled vegetables (⅓ cup)</a:t>
                      </a:r>
                      <a:endParaRPr dirty="0"/>
                    </a:p>
                  </a:txBody>
                  <a:tcPr marL="34300" marR="34300" marT="42875" marB="68575" anchor="ctr">
                    <a:solidFill>
                      <a:srgbClr val="F1F8F9"/>
                    </a:solidFill>
                  </a:tcPr>
                </a:tc>
                <a:extLst>
                  <a:ext uri="{0D108BD9-81ED-4DB2-BD59-A6C34878D82A}">
                    <a16:rowId xmlns:a16="http://schemas.microsoft.com/office/drawing/2014/main" val="10004"/>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Guacamole (½ cup)</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Sliced avocado (5 slices)</a:t>
                      </a:r>
                      <a:endParaRPr dirty="0"/>
                    </a:p>
                  </a:txBody>
                  <a:tcPr marL="34300" marR="34300" marT="42875" marB="68575" anchor="ctr">
                    <a:solidFill>
                      <a:srgbClr val="F1F8F9"/>
                    </a:solidFill>
                  </a:tcPr>
                </a:tc>
                <a:extLst>
                  <a:ext uri="{0D108BD9-81ED-4DB2-BD59-A6C34878D82A}">
                    <a16:rowId xmlns:a16="http://schemas.microsoft.com/office/drawing/2014/main" val="10005"/>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Jarred salsa (¼ cup)</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Fresh salsa/pico de gallo (¼ cup)</a:t>
                      </a:r>
                      <a:endParaRPr dirty="0"/>
                    </a:p>
                  </a:txBody>
                  <a:tcPr marL="34300" marR="34300" marT="42875" marB="68575" anchor="ctr">
                    <a:solidFill>
                      <a:srgbClr val="F1F8F9"/>
                    </a:solidFill>
                  </a:tcPr>
                </a:tc>
                <a:extLst>
                  <a:ext uri="{0D108BD9-81ED-4DB2-BD59-A6C34878D82A}">
                    <a16:rowId xmlns:a16="http://schemas.microsoft.com/office/drawing/2014/main" val="10006"/>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Sour cream (¼ cup)</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No sour cream</a:t>
                      </a:r>
                      <a:endParaRPr dirty="0"/>
                    </a:p>
                  </a:txBody>
                  <a:tcPr marL="34300" marR="34300" marT="42875" marB="68575" anchor="ctr">
                    <a:solidFill>
                      <a:srgbClr val="F1F8F9"/>
                    </a:solidFill>
                  </a:tcPr>
                </a:tc>
                <a:extLst>
                  <a:ext uri="{0D108BD9-81ED-4DB2-BD59-A6C34878D82A}">
                    <a16:rowId xmlns:a16="http://schemas.microsoft.com/office/drawing/2014/main" val="10007"/>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Cheese (⅓ cup)</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Reduced-fat cheese (⅓ cup)</a:t>
                      </a:r>
                      <a:endParaRPr dirty="0"/>
                    </a:p>
                  </a:txBody>
                  <a:tcPr marL="34300" marR="34300" marT="42875" marB="68575" anchor="ctr">
                    <a:solidFill>
                      <a:srgbClr val="F1F8F9"/>
                    </a:solidFill>
                  </a:tcPr>
                </a:tc>
                <a:extLst>
                  <a:ext uri="{0D108BD9-81ED-4DB2-BD59-A6C34878D82A}">
                    <a16:rowId xmlns:a16="http://schemas.microsoft.com/office/drawing/2014/main" val="10008"/>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Jalapeño (5 slices)</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Jalapeño (5 slices) </a:t>
                      </a:r>
                      <a:endParaRPr dirty="0"/>
                    </a:p>
                  </a:txBody>
                  <a:tcPr marL="34300" marR="34300" marT="42875" marB="68575" anchor="ctr">
                    <a:solidFill>
                      <a:srgbClr val="F1F8F9"/>
                    </a:solidFill>
                  </a:tcPr>
                </a:tc>
                <a:extLst>
                  <a:ext uri="{0D108BD9-81ED-4DB2-BD59-A6C34878D82A}">
                    <a16:rowId xmlns:a16="http://schemas.microsoft.com/office/drawing/2014/main" val="10009"/>
                  </a:ext>
                </a:extLst>
              </a:tr>
              <a:tr h="200575">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Iced tea with sugar (16 ounces)</a:t>
                      </a:r>
                      <a:endParaRPr dirty="0"/>
                    </a:p>
                  </a:txBody>
                  <a:tcPr marL="34300" marR="34300" marT="34300" marB="68575" anchor="ctr">
                    <a:solidFill>
                      <a:srgbClr val="F2E2D4"/>
                    </a:solidFill>
                  </a:tcPr>
                </a:tc>
                <a:tc>
                  <a:txBody>
                    <a:bodyPr/>
                    <a:lstStyle/>
                    <a:p>
                      <a:pPr marL="0" marR="0" lvl="0" indent="0" algn="ctr" rtl="0">
                        <a:spcBef>
                          <a:spcPts val="0"/>
                        </a:spcBef>
                        <a:spcAft>
                          <a:spcPts val="0"/>
                        </a:spcAft>
                        <a:buNone/>
                      </a:pPr>
                      <a:r>
                        <a:rPr lang="en-US" sz="1000" u="none" strike="noStrike" cap="none" dirty="0">
                          <a:latin typeface="Arial"/>
                          <a:ea typeface="Arial"/>
                          <a:cs typeface="Arial"/>
                          <a:sym typeface="Arial"/>
                        </a:rPr>
                        <a:t>Iced tea, no sugar (16 ounces)</a:t>
                      </a:r>
                      <a:endParaRPr dirty="0"/>
                    </a:p>
                  </a:txBody>
                  <a:tcPr marL="34300" marR="34300" marT="42875" marB="68575" anchor="ctr">
                    <a:solidFill>
                      <a:srgbClr val="F1F8F9"/>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730106-2C43-BE05-A4EA-101AA113FA1F}"/>
              </a:ext>
            </a:extLst>
          </p:cNvPr>
          <p:cNvSpPr/>
          <p:nvPr/>
        </p:nvSpPr>
        <p:spPr>
          <a:xfrm>
            <a:off x="0" y="4875147"/>
            <a:ext cx="4451439" cy="1982853"/>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a:extLst>
              <a:ext uri="{FF2B5EF4-FFF2-40B4-BE49-F238E27FC236}">
                <a16:creationId xmlns:a16="http://schemas.microsoft.com/office/drawing/2014/main" id="{060AFC50-1072-FA73-ED43-53A1C1EFDCEE}"/>
              </a:ext>
            </a:extLst>
          </p:cNvPr>
          <p:cNvCxnSpPr>
            <a:cxnSpLocks/>
          </p:cNvCxnSpPr>
          <p:nvPr/>
        </p:nvCxnSpPr>
        <p:spPr>
          <a:xfrm>
            <a:off x="2534856" y="94219"/>
            <a:ext cx="0" cy="47317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934F76B-5FD7-7B6D-E4B8-D1229B7C3B7B}"/>
              </a:ext>
            </a:extLst>
          </p:cNvPr>
          <p:cNvSpPr txBox="1"/>
          <p:nvPr/>
        </p:nvSpPr>
        <p:spPr>
          <a:xfrm>
            <a:off x="4892040" y="1327534"/>
            <a:ext cx="9208085" cy="1938992"/>
          </a:xfrm>
          <a:prstGeom prst="rect">
            <a:avLst/>
          </a:prstGeom>
          <a:noFill/>
        </p:spPr>
        <p:txBody>
          <a:bodyPr wrap="square" rtlCol="0">
            <a:spAutoFit/>
          </a:bodyPr>
          <a:lstStyle/>
          <a:p>
            <a:r>
              <a:rPr lang="en-US" sz="6000" dirty="0">
                <a:latin typeface="Alice" pitchFamily="2" charset="0"/>
                <a:ea typeface="Alice" pitchFamily="2" charset="0"/>
              </a:rPr>
              <a:t>What is a </a:t>
            </a:r>
          </a:p>
          <a:p>
            <a:r>
              <a:rPr lang="en-US" sz="6000" dirty="0">
                <a:solidFill>
                  <a:srgbClr val="B31F3A"/>
                </a:solidFill>
                <a:latin typeface="Alice" pitchFamily="2" charset="0"/>
                <a:ea typeface="Alice" pitchFamily="2" charset="0"/>
              </a:rPr>
              <a:t>Mushroom?</a:t>
            </a:r>
          </a:p>
        </p:txBody>
      </p:sp>
      <p:pic>
        <p:nvPicPr>
          <p:cNvPr id="12" name="Picture 11">
            <a:extLst>
              <a:ext uri="{FF2B5EF4-FFF2-40B4-BE49-F238E27FC236}">
                <a16:creationId xmlns:a16="http://schemas.microsoft.com/office/drawing/2014/main" id="{2B3FA9B8-A74C-A7F5-599F-F3881F4FD06E}"/>
              </a:ext>
            </a:extLst>
          </p:cNvPr>
          <p:cNvPicPr>
            <a:picLocks noChangeAspect="1"/>
          </p:cNvPicPr>
          <p:nvPr/>
        </p:nvPicPr>
        <p:blipFill>
          <a:blip r:embed="rId3" cstate="screen">
            <a:extLst>
              <a:ext uri="{28A0092B-C50C-407E-A947-70E740481C1C}">
                <a14:useLocalDpi xmlns:a14="http://schemas.microsoft.com/office/drawing/2010/main"/>
              </a:ext>
            </a:extLst>
          </a:blip>
          <a:srcRect l="8626" t="15449" r="4259" b="20947"/>
          <a:stretch/>
        </p:blipFill>
        <p:spPr>
          <a:xfrm>
            <a:off x="-2406" y="0"/>
            <a:ext cx="4456252" cy="4875147"/>
          </a:xfrm>
          <a:prstGeom prst="rect">
            <a:avLst/>
          </a:prstGeom>
          <a:ln>
            <a:noFill/>
          </a:ln>
        </p:spPr>
      </p:pic>
      <p:sp>
        <p:nvSpPr>
          <p:cNvPr id="6" name="TextBox 5">
            <a:extLst>
              <a:ext uri="{FF2B5EF4-FFF2-40B4-BE49-F238E27FC236}">
                <a16:creationId xmlns:a16="http://schemas.microsoft.com/office/drawing/2014/main" id="{2D870E07-E52F-1D5C-92AD-2C2503225031}"/>
              </a:ext>
            </a:extLst>
          </p:cNvPr>
          <p:cNvSpPr txBox="1"/>
          <p:nvPr/>
        </p:nvSpPr>
        <p:spPr>
          <a:xfrm>
            <a:off x="4892040" y="3520440"/>
            <a:ext cx="6555322" cy="235141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A mushroom is a fungi and most closely resembles benefits of vegetables</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Mushrooms are a superfood </a:t>
            </a:r>
          </a:p>
          <a:p>
            <a:pPr marL="285750" indent="-285750">
              <a:lnSpc>
                <a:spcPct val="150000"/>
              </a:lnSpc>
              <a:buFont typeface="Arial" panose="020B0604020202020204" pitchFamily="34" charset="0"/>
              <a:buChar char="•"/>
            </a:pPr>
            <a:r>
              <a:rPr lang="en-US" sz="2000" dirty="0">
                <a:solidFill>
                  <a:srgbClr val="303030"/>
                </a:solidFill>
                <a:effectLst/>
                <a:latin typeface="Open Sans Light" panose="020B0306030504020204" pitchFamily="34" charset="0"/>
                <a:ea typeface="Open Sans Light" panose="020B0306030504020204" pitchFamily="34" charset="0"/>
                <a:cs typeface="Open Sans Light" panose="020B0306030504020204" pitchFamily="34" charset="0"/>
              </a:rPr>
              <a:t>They are fat free, low calorie, nutrient dense, low in sodium and contain natural antioxidants</a:t>
            </a:r>
            <a:endParaRPr lang="en-US" sz="2000" dirty="0">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1" name="Graphic 20">
            <a:extLst>
              <a:ext uri="{FF2B5EF4-FFF2-40B4-BE49-F238E27FC236}">
                <a16:creationId xmlns:a16="http://schemas.microsoft.com/office/drawing/2014/main" id="{8936833C-5171-2B12-4E98-E1A4F55DCECC}"/>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18702"/>
          <a:stretch/>
        </p:blipFill>
        <p:spPr>
          <a:xfrm flipH="1">
            <a:off x="0" y="3873100"/>
            <a:ext cx="12203575" cy="2984900"/>
          </a:xfrm>
          <a:prstGeom prst="rect">
            <a:avLst/>
          </a:prstGeom>
        </p:spPr>
      </p:pic>
      <p:pic>
        <p:nvPicPr>
          <p:cNvPr id="3" name="Picture 2">
            <a:extLst>
              <a:ext uri="{FF2B5EF4-FFF2-40B4-BE49-F238E27FC236}">
                <a16:creationId xmlns:a16="http://schemas.microsoft.com/office/drawing/2014/main" id="{1354CA26-0A42-3CC1-D996-450CD74E5D5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900262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62182-7164-5F67-10D5-1AB751229DDC}"/>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How might you add mushrooms to the example before (the burrito bowl)?</a:t>
            </a:r>
          </a:p>
        </p:txBody>
      </p:sp>
      <p:sp>
        <p:nvSpPr>
          <p:cNvPr id="3" name="Google Shape;158;p58">
            <a:extLst>
              <a:ext uri="{FF2B5EF4-FFF2-40B4-BE49-F238E27FC236}">
                <a16:creationId xmlns:a16="http://schemas.microsoft.com/office/drawing/2014/main" id="{4439F7D5-484B-B145-E1DE-E8D03CC0A09B}"/>
              </a:ext>
            </a:extLst>
          </p:cNvPr>
          <p:cNvSpPr/>
          <p:nvPr/>
        </p:nvSpPr>
        <p:spPr>
          <a:xfrm>
            <a:off x="0" y="3136106"/>
            <a:ext cx="726141" cy="134470"/>
          </a:xfrm>
          <a:prstGeom prst="rect">
            <a:avLst/>
          </a:prstGeom>
          <a:solidFill>
            <a:srgbClr val="F1744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00" b="0" i="0" u="none" strike="noStrike" cap="none" dirty="0">
              <a:solidFill>
                <a:schemeClr val="lt1"/>
              </a:solidFill>
              <a:latin typeface="Arial"/>
              <a:ea typeface="Arial"/>
              <a:cs typeface="Arial"/>
              <a:sym typeface="Arial"/>
            </a:endParaRPr>
          </a:p>
        </p:txBody>
      </p:sp>
      <p:pic>
        <p:nvPicPr>
          <p:cNvPr id="5" name="Google Shape;160;p58" descr="Shape, circle&#10;&#10;Description automatically generated">
            <a:extLst>
              <a:ext uri="{FF2B5EF4-FFF2-40B4-BE49-F238E27FC236}">
                <a16:creationId xmlns:a16="http://schemas.microsoft.com/office/drawing/2014/main" id="{07841DEC-DB40-3971-0FE7-5B7F63941C05}"/>
              </a:ext>
            </a:extLst>
          </p:cNvPr>
          <p:cNvPicPr preferRelativeResize="0"/>
          <p:nvPr/>
        </p:nvPicPr>
        <p:blipFill rotWithShape="1">
          <a:blip r:embed="rId2">
            <a:alphaModFix/>
          </a:blip>
          <a:srcRect l="22073" b="67686"/>
          <a:stretch/>
        </p:blipFill>
        <p:spPr>
          <a:xfrm>
            <a:off x="3" y="5549437"/>
            <a:ext cx="3186735" cy="1325563"/>
          </a:xfrm>
          <a:prstGeom prst="rect">
            <a:avLst/>
          </a:prstGeom>
          <a:noFill/>
          <a:ln>
            <a:noFill/>
          </a:ln>
        </p:spPr>
      </p:pic>
      <p:pic>
        <p:nvPicPr>
          <p:cNvPr id="6" name="Google Shape;161;p58" descr="Shape, circle&#10;&#10;Description automatically generated">
            <a:extLst>
              <a:ext uri="{FF2B5EF4-FFF2-40B4-BE49-F238E27FC236}">
                <a16:creationId xmlns:a16="http://schemas.microsoft.com/office/drawing/2014/main" id="{5BBF9752-4575-40FC-08CC-B313983F20B2}"/>
              </a:ext>
            </a:extLst>
          </p:cNvPr>
          <p:cNvPicPr preferRelativeResize="0"/>
          <p:nvPr/>
        </p:nvPicPr>
        <p:blipFill rotWithShape="1">
          <a:blip r:embed="rId2">
            <a:alphaModFix/>
          </a:blip>
          <a:srcRect l="22073" b="67686"/>
          <a:stretch/>
        </p:blipFill>
        <p:spPr>
          <a:xfrm rot="10800000">
            <a:off x="9076947" y="4"/>
            <a:ext cx="3186735" cy="1325563"/>
          </a:xfrm>
          <a:prstGeom prst="rect">
            <a:avLst/>
          </a:prstGeom>
          <a:noFill/>
          <a:ln>
            <a:noFill/>
          </a:ln>
        </p:spPr>
      </p:pic>
      <p:pic>
        <p:nvPicPr>
          <p:cNvPr id="7" name="Google Shape;162;p58">
            <a:extLst>
              <a:ext uri="{FF2B5EF4-FFF2-40B4-BE49-F238E27FC236}">
                <a16:creationId xmlns:a16="http://schemas.microsoft.com/office/drawing/2014/main" id="{ACFFAD48-E905-E6A3-F65D-632236B73AB8}"/>
              </a:ext>
            </a:extLst>
          </p:cNvPr>
          <p:cNvPicPr preferRelativeResize="0"/>
          <p:nvPr/>
        </p:nvPicPr>
        <p:blipFill rotWithShape="1">
          <a:blip r:embed="rId3">
            <a:alphaModFix/>
          </a:blip>
          <a:srcRect/>
          <a:stretch/>
        </p:blipFill>
        <p:spPr>
          <a:xfrm>
            <a:off x="854785" y="6328256"/>
            <a:ext cx="1624096" cy="369287"/>
          </a:xfrm>
          <a:prstGeom prst="rect">
            <a:avLst/>
          </a:prstGeom>
          <a:noFill/>
          <a:ln>
            <a:noFill/>
          </a:ln>
        </p:spPr>
      </p:pic>
    </p:spTree>
    <p:extLst>
      <p:ext uri="{BB962C8B-B14F-4D97-AF65-F5344CB8AC3E}">
        <p14:creationId xmlns:p14="http://schemas.microsoft.com/office/powerpoint/2010/main" val="41525615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46"/>
          <p:cNvSpPr txBox="1">
            <a:spLocks noGrp="1"/>
          </p:cNvSpPr>
          <p:nvPr>
            <p:ph type="title"/>
          </p:nvPr>
        </p:nvSpPr>
        <p:spPr>
          <a:xfrm>
            <a:off x="904704" y="174629"/>
            <a:ext cx="1020779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Arial"/>
              <a:buNone/>
            </a:pPr>
            <a:r>
              <a:rPr lang="en-US" dirty="0">
                <a:latin typeface="Arial"/>
                <a:ea typeface="Arial"/>
                <a:cs typeface="Arial"/>
                <a:sym typeface="Arial"/>
              </a:rPr>
              <a:t>Dietary Components of Public Health Concern for Underconsumption</a:t>
            </a:r>
            <a:endParaRPr dirty="0">
              <a:latin typeface="Arial"/>
              <a:ea typeface="Arial"/>
              <a:cs typeface="Arial"/>
              <a:sym typeface="Arial"/>
            </a:endParaRPr>
          </a:p>
        </p:txBody>
      </p:sp>
      <p:sp>
        <p:nvSpPr>
          <p:cNvPr id="579" name="Google Shape;579;p46"/>
          <p:cNvSpPr txBox="1">
            <a:spLocks noGrp="1"/>
          </p:cNvSpPr>
          <p:nvPr>
            <p:ph type="body" idx="1"/>
          </p:nvPr>
        </p:nvSpPr>
        <p:spPr>
          <a:xfrm>
            <a:off x="904707" y="1825625"/>
            <a:ext cx="6572540" cy="4351338"/>
          </a:xfrm>
          <a:prstGeom prst="rect">
            <a:avLst/>
          </a:prstGeom>
          <a:noFill/>
          <a:ln>
            <a:noFill/>
          </a:ln>
        </p:spPr>
        <p:txBody>
          <a:bodyPr spcFirstLastPara="1" wrap="square" lIns="91425" tIns="45700" rIns="91425" bIns="45700" anchor="t" anchorCtr="0">
            <a:normAutofit/>
          </a:bodyPr>
          <a:lstStyle/>
          <a:p>
            <a:pPr marL="228594" lvl="0" indent="-228594" algn="l" rtl="0">
              <a:lnSpc>
                <a:spcPct val="90000"/>
              </a:lnSpc>
              <a:spcBef>
                <a:spcPts val="0"/>
              </a:spcBef>
              <a:spcAft>
                <a:spcPts val="0"/>
              </a:spcAft>
              <a:buClr>
                <a:srgbClr val="F17442"/>
              </a:buClr>
              <a:buSzPts val="2000"/>
              <a:buChar char="•"/>
            </a:pPr>
            <a:r>
              <a:rPr lang="en-US" sz="2000" dirty="0">
                <a:solidFill>
                  <a:schemeClr val="dk1"/>
                </a:solidFill>
                <a:latin typeface="Arial"/>
                <a:ea typeface="Arial"/>
                <a:cs typeface="Arial"/>
                <a:sym typeface="Arial"/>
              </a:rPr>
              <a:t>Calcium, potassium, dietary fiber, and vitamin D are considered dietary components of public health concern for the general U.S. population because low intakes are associated with health concerns.</a:t>
            </a:r>
            <a:endParaRPr dirty="0"/>
          </a:p>
          <a:p>
            <a:pPr marL="228594" lvl="0" indent="-228594" algn="l" rtl="0">
              <a:lnSpc>
                <a:spcPct val="90000"/>
              </a:lnSpc>
              <a:spcBef>
                <a:spcPts val="1000"/>
              </a:spcBef>
              <a:spcAft>
                <a:spcPts val="0"/>
              </a:spcAft>
              <a:buClr>
                <a:srgbClr val="F17442"/>
              </a:buClr>
              <a:buSzPts val="2000"/>
              <a:buChar char="•"/>
            </a:pPr>
            <a:r>
              <a:rPr lang="en-US" sz="2000" dirty="0">
                <a:solidFill>
                  <a:schemeClr val="dk1"/>
                </a:solidFill>
                <a:latin typeface="Arial"/>
                <a:ea typeface="Arial"/>
                <a:cs typeface="Arial"/>
                <a:sym typeface="Arial"/>
              </a:rPr>
              <a:t>If a healthy dietary pattern is consumed, amounts of calcium, potassium, and dietary fiber can meet recommendations.</a:t>
            </a:r>
            <a:endParaRPr dirty="0"/>
          </a:p>
          <a:p>
            <a:pPr marL="228594" lvl="0" indent="-228594" algn="l" rtl="0">
              <a:lnSpc>
                <a:spcPct val="90000"/>
              </a:lnSpc>
              <a:spcBef>
                <a:spcPts val="1000"/>
              </a:spcBef>
              <a:spcAft>
                <a:spcPts val="0"/>
              </a:spcAft>
              <a:buClr>
                <a:srgbClr val="F17442"/>
              </a:buClr>
              <a:buSzPts val="2000"/>
              <a:buChar char="•"/>
            </a:pPr>
            <a:r>
              <a:rPr lang="en-US" sz="2000" dirty="0">
                <a:solidFill>
                  <a:schemeClr val="dk1"/>
                </a:solidFill>
                <a:latin typeface="Arial"/>
                <a:ea typeface="Arial"/>
                <a:cs typeface="Arial"/>
                <a:sym typeface="Arial"/>
              </a:rPr>
              <a:t>Vitamin D recommendations are harder to achieve through natural sources from diet alone and would require consuming foods and beverages fortified with vitamin D. In many cases, taking a vitamin D supplement may be appropriate.</a:t>
            </a:r>
            <a:endParaRPr dirty="0"/>
          </a:p>
        </p:txBody>
      </p:sp>
      <p:pic>
        <p:nvPicPr>
          <p:cNvPr id="580" name="Google Shape;580;p46"/>
          <p:cNvPicPr preferRelativeResize="0"/>
          <p:nvPr/>
        </p:nvPicPr>
        <p:blipFill rotWithShape="1">
          <a:blip r:embed="rId3">
            <a:alphaModFix/>
          </a:blip>
          <a:srcRect/>
          <a:stretch/>
        </p:blipFill>
        <p:spPr>
          <a:xfrm>
            <a:off x="7696603" y="3031647"/>
            <a:ext cx="3723701" cy="314531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35183-65CE-084E-69ED-7C762B1E48B5}"/>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74F44B4-721A-69DC-C790-F24B3E27A47A}"/>
              </a:ext>
            </a:extLst>
          </p:cNvPr>
          <p:cNvSpPr/>
          <p:nvPr/>
        </p:nvSpPr>
        <p:spPr>
          <a:xfrm>
            <a:off x="-25958" y="4574"/>
            <a:ext cx="12217958" cy="6853426"/>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FD27C2B2-76D3-9580-031D-22402163C5F3}"/>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4005081"/>
            <a:ext cx="12203575" cy="2984900"/>
          </a:xfrm>
          <a:prstGeom prst="rect">
            <a:avLst/>
          </a:prstGeom>
        </p:spPr>
      </p:pic>
      <p:sp>
        <p:nvSpPr>
          <p:cNvPr id="6" name="TextBox 5">
            <a:extLst>
              <a:ext uri="{FF2B5EF4-FFF2-40B4-BE49-F238E27FC236}">
                <a16:creationId xmlns:a16="http://schemas.microsoft.com/office/drawing/2014/main" id="{79242D77-5A49-E001-F35A-4B9C526A41B9}"/>
              </a:ext>
            </a:extLst>
          </p:cNvPr>
          <p:cNvSpPr txBox="1"/>
          <p:nvPr/>
        </p:nvSpPr>
        <p:spPr>
          <a:xfrm>
            <a:off x="338345" y="636926"/>
            <a:ext cx="10030606" cy="1015663"/>
          </a:xfrm>
          <a:prstGeom prst="rect">
            <a:avLst/>
          </a:prstGeom>
          <a:noFill/>
        </p:spPr>
        <p:txBody>
          <a:bodyPr wrap="square" rtlCol="0">
            <a:spAutoFit/>
          </a:bodyPr>
          <a:lstStyle/>
          <a:p>
            <a:r>
              <a:rPr lang="en-US" sz="6000" dirty="0">
                <a:solidFill>
                  <a:schemeClr val="bg1"/>
                </a:solidFill>
                <a:latin typeface="Alice" pitchFamily="2" charset="0"/>
                <a:ea typeface="Alice" pitchFamily="2" charset="0"/>
              </a:rPr>
              <a:t>What Makes a School Meal?</a:t>
            </a:r>
          </a:p>
        </p:txBody>
      </p:sp>
    </p:spTree>
    <p:extLst>
      <p:ext uri="{BB962C8B-B14F-4D97-AF65-F5344CB8AC3E}">
        <p14:creationId xmlns:p14="http://schemas.microsoft.com/office/powerpoint/2010/main" val="17256293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342C1-E73E-610B-0F1F-2960D0166311}"/>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77493F9-C044-8C0C-5700-16A5CD41BE77}"/>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08C7D93D-5546-2F0D-12D1-78194BBEBC09}"/>
              </a:ext>
            </a:extLst>
          </p:cNvPr>
          <p:cNvSpPr txBox="1"/>
          <p:nvPr/>
        </p:nvSpPr>
        <p:spPr>
          <a:xfrm>
            <a:off x="1185238" y="1169879"/>
            <a:ext cx="8873161" cy="707886"/>
          </a:xfrm>
          <a:prstGeom prst="rect">
            <a:avLst/>
          </a:prstGeom>
          <a:noFill/>
        </p:spPr>
        <p:txBody>
          <a:bodyPr wrap="square" rtlCol="0">
            <a:spAutoFit/>
          </a:bodyPr>
          <a:lstStyle/>
          <a:p>
            <a:r>
              <a:rPr lang="en-US" sz="4000" dirty="0">
                <a:latin typeface="Alice" pitchFamily="2" charset="0"/>
                <a:ea typeface="Alice" pitchFamily="2" charset="0"/>
              </a:rPr>
              <a:t>What do menus need to </a:t>
            </a:r>
            <a:r>
              <a:rPr lang="en-US" sz="4000" dirty="0">
                <a:solidFill>
                  <a:srgbClr val="B31F3A"/>
                </a:solidFill>
                <a:latin typeface="Alice" pitchFamily="2" charset="0"/>
                <a:ea typeface="Alice" pitchFamily="2" charset="0"/>
              </a:rPr>
              <a:t>consider?</a:t>
            </a:r>
          </a:p>
        </p:txBody>
      </p:sp>
      <p:sp>
        <p:nvSpPr>
          <p:cNvPr id="6" name="TextBox 5">
            <a:extLst>
              <a:ext uri="{FF2B5EF4-FFF2-40B4-BE49-F238E27FC236}">
                <a16:creationId xmlns:a16="http://schemas.microsoft.com/office/drawing/2014/main" id="{616B554A-6DC6-D7E4-006B-01C8C48B3695}"/>
              </a:ext>
            </a:extLst>
          </p:cNvPr>
          <p:cNvSpPr txBox="1"/>
          <p:nvPr/>
        </p:nvSpPr>
        <p:spPr>
          <a:xfrm>
            <a:off x="1185238" y="2228163"/>
            <a:ext cx="9597781" cy="3736407"/>
          </a:xfrm>
          <a:prstGeom prst="rect">
            <a:avLst/>
          </a:prstGeom>
          <a:noFill/>
        </p:spPr>
        <p:txBody>
          <a:bodyPr wrap="square" rtlCol="0">
            <a:spAutoFit/>
          </a:bodyPr>
          <a:lstStyle/>
          <a:p>
            <a:pPr marL="0" marR="0" lvl="0" indent="0" algn="l" rtl="0">
              <a:spcBef>
                <a:spcPts val="0"/>
              </a:spcBef>
              <a:spcAft>
                <a:spcPts val="0"/>
              </a:spcAft>
              <a:buClr>
                <a:srgbClr val="000000"/>
              </a:buClr>
              <a:buSzPts val="17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Menus are created on the following criteria.</a:t>
            </a:r>
          </a:p>
          <a:p>
            <a:pPr marL="0" marR="0" lvl="0" indent="0" algn="l" rtl="0">
              <a:spcBef>
                <a:spcPts val="0"/>
              </a:spcBef>
              <a:spcAft>
                <a:spcPts val="0"/>
              </a:spcAft>
              <a:buClr>
                <a:srgbClr val="000000"/>
              </a:buClr>
              <a:buSzPts val="1701"/>
              <a:buFont typeface="Arial"/>
              <a:buNone/>
            </a:pPr>
            <a:endPar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endParaRPr>
          </a:p>
          <a:p>
            <a:pPr marL="0" marR="0" lvl="0" indent="0" algn="l" rtl="0">
              <a:spcBef>
                <a:spcPts val="0"/>
              </a:spcBef>
              <a:spcAft>
                <a:spcPts val="0"/>
              </a:spcAft>
              <a:buClr>
                <a:srgbClr val="000000"/>
              </a:buClr>
              <a:buSzPts val="17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MENU CONSIDERATIONS:</a:t>
            </a:r>
          </a:p>
          <a:p>
            <a:pPr marL="526547" marR="0" lvl="1" indent="-342900" algn="l" rtl="0">
              <a:lnSpc>
                <a:spcPct val="150000"/>
              </a:lnSpc>
              <a:spcBef>
                <a:spcPts val="0"/>
              </a:spcBef>
              <a:spcAft>
                <a:spcPts val="0"/>
              </a:spcAft>
              <a:buClr>
                <a:srgbClr val="084C6E"/>
              </a:buClr>
              <a:buSzPts val="17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Available Products: what items are specific to Child Nutrition</a:t>
            </a:r>
          </a:p>
          <a:p>
            <a:pPr marL="526547" marR="0" lvl="1" indent="-342900" algn="l" rtl="0">
              <a:lnSpc>
                <a:spcPct val="150000"/>
              </a:lnSpc>
              <a:spcBef>
                <a:spcPts val="0"/>
              </a:spcBef>
              <a:spcAft>
                <a:spcPts val="0"/>
              </a:spcAft>
              <a:buClr>
                <a:srgbClr val="084C6E"/>
              </a:buClr>
              <a:buSzPts val="17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Commodity Items: how can they incorporate current commodity items</a:t>
            </a:r>
          </a:p>
          <a:p>
            <a:pPr marL="526547" marR="0" lvl="1" indent="-342900" algn="l" rtl="0">
              <a:lnSpc>
                <a:spcPct val="150000"/>
              </a:lnSpc>
              <a:spcBef>
                <a:spcPts val="0"/>
              </a:spcBef>
              <a:spcAft>
                <a:spcPts val="0"/>
              </a:spcAft>
              <a:buClr>
                <a:srgbClr val="084C6E"/>
              </a:buClr>
              <a:buSzPts val="17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Allergies: can the menu fluctuate for students with allergies</a:t>
            </a:r>
          </a:p>
          <a:p>
            <a:pPr marL="526547" marR="0" lvl="1" indent="-342900" algn="l" rtl="0">
              <a:lnSpc>
                <a:spcPct val="150000"/>
              </a:lnSpc>
              <a:spcBef>
                <a:spcPts val="0"/>
              </a:spcBef>
              <a:spcAft>
                <a:spcPts val="0"/>
              </a:spcAft>
              <a:buClr>
                <a:srgbClr val="084C6E"/>
              </a:buClr>
              <a:buSzPts val="17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Type of Operation: what menu best fits the operation</a:t>
            </a:r>
          </a:p>
          <a:p>
            <a:pPr marL="526547" marR="0" lvl="1" indent="-342900" algn="l" rtl="0">
              <a:lnSpc>
                <a:spcPct val="150000"/>
              </a:lnSpc>
              <a:spcBef>
                <a:spcPts val="0"/>
              </a:spcBef>
              <a:spcAft>
                <a:spcPts val="0"/>
              </a:spcAft>
              <a:buClr>
                <a:srgbClr val="084C6E"/>
              </a:buClr>
              <a:buSzPts val="1701"/>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Compliance: does the menu provide the required food items and nutrition</a:t>
            </a:r>
          </a:p>
          <a:p>
            <a:pPr marL="526547" marR="0" lvl="1" indent="-342900" algn="l" rtl="0">
              <a:lnSpc>
                <a:spcPct val="150000"/>
              </a:lnSpc>
              <a:spcBef>
                <a:spcPts val="0"/>
              </a:spcBef>
              <a:spcAft>
                <a:spcPts val="0"/>
              </a:spcAft>
              <a:buClr>
                <a:srgbClr val="084C6E"/>
              </a:buClr>
              <a:buSzPts val="1701"/>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Cost: does the menu fit within the budget</a:t>
            </a:r>
          </a:p>
        </p:txBody>
      </p:sp>
      <p:pic>
        <p:nvPicPr>
          <p:cNvPr id="4" name="Graphic 3">
            <a:extLst>
              <a:ext uri="{FF2B5EF4-FFF2-40B4-BE49-F238E27FC236}">
                <a16:creationId xmlns:a16="http://schemas.microsoft.com/office/drawing/2014/main" id="{57E4F7C9-9734-597F-C572-1B86A1EEE8B6}"/>
              </a:ext>
            </a:extLst>
          </p:cNvPr>
          <p:cNvPicPr/>
          <p:nvPr/>
        </p:nvPicPr>
        <p:blipFill rotWithShape="1">
          <a:blip r:embed="rId3">
            <a:extLst>
              <a:ext uri="{96DAC541-7B7A-43D3-8B79-37D633B846F1}">
                <asvg:svgBlip xmlns:asvg="http://schemas.microsoft.com/office/drawing/2016/SVG/main" r:embed="rId4"/>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A8ED8EA0-8E26-1F84-14F5-EF900C7B51A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11581900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AF7B1-9665-06A1-C4BC-F8240FA321A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DB99455C-4F97-2B3C-A4EB-7A408ED1EDD6}"/>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31FE7454-E016-6B1D-D6F8-BB23375FD316}"/>
              </a:ext>
            </a:extLst>
          </p:cNvPr>
          <p:cNvSpPr txBox="1"/>
          <p:nvPr/>
        </p:nvSpPr>
        <p:spPr>
          <a:xfrm>
            <a:off x="9403913" y="2142007"/>
            <a:ext cx="2605176" cy="2573985"/>
          </a:xfrm>
          <a:prstGeom prst="rect">
            <a:avLst/>
          </a:prstGeom>
          <a:noFill/>
        </p:spPr>
        <p:txBody>
          <a:bodyPr wrap="square" rtlCol="0">
            <a:spAutoFit/>
          </a:bodyPr>
          <a:lstStyle/>
          <a:p>
            <a:r>
              <a:rPr lang="en-US" sz="4000" dirty="0">
                <a:latin typeface="Alice" pitchFamily="2" charset="0"/>
                <a:ea typeface="Alice" pitchFamily="2" charset="0"/>
              </a:rPr>
              <a:t>School Breakfast </a:t>
            </a:r>
            <a:r>
              <a:rPr lang="en-US" sz="4000" dirty="0">
                <a:solidFill>
                  <a:srgbClr val="B31F3A"/>
                </a:solidFill>
                <a:latin typeface="Alice" pitchFamily="2" charset="0"/>
                <a:ea typeface="Alice" pitchFamily="2" charset="0"/>
              </a:rPr>
              <a:t>Meal Pattern</a:t>
            </a:r>
          </a:p>
        </p:txBody>
      </p:sp>
      <p:pic>
        <p:nvPicPr>
          <p:cNvPr id="4" name="Graphic 3">
            <a:extLst>
              <a:ext uri="{FF2B5EF4-FFF2-40B4-BE49-F238E27FC236}">
                <a16:creationId xmlns:a16="http://schemas.microsoft.com/office/drawing/2014/main" id="{B521F78A-A051-948C-0F6C-76ABE505B7FE}"/>
              </a:ext>
            </a:extLst>
          </p:cNvPr>
          <p:cNvPicPr/>
          <p:nvPr/>
        </p:nvPicPr>
        <p:blipFill rotWithShape="1">
          <a:blip r:embed="rId3">
            <a:extLst>
              <a:ext uri="{96DAC541-7B7A-43D3-8B79-37D633B846F1}">
                <asvg:svgBlip xmlns:asvg="http://schemas.microsoft.com/office/drawing/2016/SVG/main" r:embed="rId4"/>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ABEDEEE5-6400-528C-8708-B5FF9EC000A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2" name="Google Shape;600;p20">
            <a:extLst>
              <a:ext uri="{FF2B5EF4-FFF2-40B4-BE49-F238E27FC236}">
                <a16:creationId xmlns:a16="http://schemas.microsoft.com/office/drawing/2014/main" id="{E50A159E-881E-1B3B-D6AE-055ECA0B66F6}"/>
              </a:ext>
            </a:extLst>
          </p:cNvPr>
          <p:cNvSpPr/>
          <p:nvPr/>
        </p:nvSpPr>
        <p:spPr>
          <a:xfrm>
            <a:off x="1168606" y="280357"/>
            <a:ext cx="7940461" cy="6297283"/>
          </a:xfrm>
          <a:custGeom>
            <a:avLst/>
            <a:gdLst/>
            <a:ahLst/>
            <a:cxnLst/>
            <a:rect l="l" t="t" r="r" b="b"/>
            <a:pathLst>
              <a:path w="12479558" h="10287000" extrusionOk="0">
                <a:moveTo>
                  <a:pt x="0" y="0"/>
                </a:moveTo>
                <a:lnTo>
                  <a:pt x="12479557" y="0"/>
                </a:lnTo>
                <a:lnTo>
                  <a:pt x="12479557" y="10287000"/>
                </a:lnTo>
                <a:lnTo>
                  <a:pt x="0" y="10287000"/>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97146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A1C79-CD1F-6874-E9AE-2D14C7EB9F9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4DEF318-9C20-2D15-E782-86B5CF8D7FF4}"/>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95B78004-48B1-141C-6490-CE7B532F917D}"/>
              </a:ext>
            </a:extLst>
          </p:cNvPr>
          <p:cNvSpPr txBox="1"/>
          <p:nvPr/>
        </p:nvSpPr>
        <p:spPr>
          <a:xfrm>
            <a:off x="1185238" y="1169879"/>
            <a:ext cx="8873161" cy="707886"/>
          </a:xfrm>
          <a:prstGeom prst="rect">
            <a:avLst/>
          </a:prstGeom>
          <a:noFill/>
        </p:spPr>
        <p:txBody>
          <a:bodyPr wrap="square" rtlCol="0">
            <a:spAutoFit/>
          </a:bodyPr>
          <a:lstStyle/>
          <a:p>
            <a:r>
              <a:rPr lang="en-US" sz="4000" dirty="0">
                <a:latin typeface="Alice" pitchFamily="2" charset="0"/>
                <a:ea typeface="Alice" pitchFamily="2" charset="0"/>
              </a:rPr>
              <a:t>Breakfast Changes </a:t>
            </a:r>
            <a:r>
              <a:rPr lang="en-US" sz="4000" dirty="0">
                <a:solidFill>
                  <a:srgbClr val="B31F3A"/>
                </a:solidFill>
                <a:latin typeface="Alice" pitchFamily="2" charset="0"/>
                <a:ea typeface="Alice" pitchFamily="2" charset="0"/>
              </a:rPr>
              <a:t>Lives</a:t>
            </a:r>
          </a:p>
        </p:txBody>
      </p:sp>
      <p:sp>
        <p:nvSpPr>
          <p:cNvPr id="6" name="TextBox 5">
            <a:extLst>
              <a:ext uri="{FF2B5EF4-FFF2-40B4-BE49-F238E27FC236}">
                <a16:creationId xmlns:a16="http://schemas.microsoft.com/office/drawing/2014/main" id="{BEE87CBE-AA49-0116-CA2A-C8CD50D00CE1}"/>
              </a:ext>
            </a:extLst>
          </p:cNvPr>
          <p:cNvSpPr txBox="1"/>
          <p:nvPr/>
        </p:nvSpPr>
        <p:spPr>
          <a:xfrm>
            <a:off x="1185238" y="2228163"/>
            <a:ext cx="9597781" cy="3046219"/>
          </a:xfrm>
          <a:prstGeom prst="rect">
            <a:avLst/>
          </a:prstGeom>
          <a:noFill/>
        </p:spPr>
        <p:txBody>
          <a:bodyPr wrap="square" rtlCol="0">
            <a:spAutoFit/>
          </a:bodyPr>
          <a:lstStyle/>
          <a:p>
            <a:pPr marL="0" marR="0" lvl="0" indent="0" algn="l" rtl="0">
              <a:lnSpc>
                <a:spcPct val="138977"/>
              </a:lnSpc>
              <a:spcBef>
                <a:spcPts val="0"/>
              </a:spcBef>
              <a:spcAft>
                <a:spcPts val="0"/>
              </a:spcAft>
              <a:buClr>
                <a:srgbClr val="000000"/>
              </a:buClr>
              <a:buSzPts val="17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Kids who eat school breakfast…</a:t>
            </a:r>
          </a:p>
          <a:p>
            <a:pPr marL="367296" marR="0" lvl="1" indent="-183649" algn="l" rtl="0">
              <a:lnSpc>
                <a:spcPct val="138977"/>
              </a:lnSpc>
              <a:spcBef>
                <a:spcPts val="0"/>
              </a:spcBef>
              <a:spcAft>
                <a:spcPts val="0"/>
              </a:spcAft>
              <a:buClr>
                <a:srgbClr val="084C6E"/>
              </a:buClr>
              <a:buSzPts val="1701"/>
              <a:buFont typeface="Arial"/>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Miss less school – they attend an average 1.5 more days per year</a:t>
            </a:r>
          </a:p>
          <a:p>
            <a:pPr marL="367296" marR="0" lvl="1" indent="-183649" algn="l" rtl="0">
              <a:lnSpc>
                <a:spcPct val="138977"/>
              </a:lnSpc>
              <a:spcBef>
                <a:spcPts val="0"/>
              </a:spcBef>
              <a:spcAft>
                <a:spcPts val="0"/>
              </a:spcAft>
              <a:buClr>
                <a:srgbClr val="084C6E"/>
              </a:buClr>
              <a:buSzPts val="1701"/>
              <a:buFont typeface="Arial"/>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Do better in math – they average 17.5% higher math test scores</a:t>
            </a:r>
          </a:p>
          <a:p>
            <a:pPr marL="367296" marR="0" lvl="1" indent="-183649" algn="l" rtl="0">
              <a:lnSpc>
                <a:spcPct val="138977"/>
              </a:lnSpc>
              <a:spcBef>
                <a:spcPts val="0"/>
              </a:spcBef>
              <a:spcAft>
                <a:spcPts val="0"/>
              </a:spcAft>
              <a:buClr>
                <a:srgbClr val="084C6E"/>
              </a:buClr>
              <a:buSzPts val="1701"/>
              <a:buFont typeface="Arial"/>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Are 20% more likely to graduate high school</a:t>
            </a:r>
          </a:p>
          <a:p>
            <a:pPr marL="0" marR="0" lvl="0" indent="0" algn="l" rtl="0">
              <a:lnSpc>
                <a:spcPct val="138977"/>
              </a:lnSpc>
              <a:spcBef>
                <a:spcPts val="0"/>
              </a:spcBef>
              <a:spcAft>
                <a:spcPts val="0"/>
              </a:spcAft>
              <a:buClr>
                <a:srgbClr val="000000"/>
              </a:buClr>
              <a:buSzPts val="1701"/>
              <a:buFont typeface="Arial"/>
              <a:buNone/>
            </a:pPr>
            <a:endPar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endParaRPr>
          </a:p>
          <a:p>
            <a:pPr marL="0" marR="0" lvl="0" indent="0" algn="l" rtl="0">
              <a:lnSpc>
                <a:spcPct val="138977"/>
              </a:lnSpc>
              <a:spcBef>
                <a:spcPts val="0"/>
              </a:spcBef>
              <a:spcAft>
                <a:spcPts val="0"/>
              </a:spcAft>
              <a:buClr>
                <a:srgbClr val="000000"/>
              </a:buClr>
              <a:buSzPts val="17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Want more information? Click </a:t>
            </a:r>
            <a:r>
              <a:rPr lang="en-US" sz="2000" u="sng"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hlinkClick r:id="rId3">
                  <a:extLst>
                    <a:ext uri="{A12FA001-AC4F-418D-AE19-62706E023703}">
                      <ahyp:hlinkClr xmlns:ahyp="http://schemas.microsoft.com/office/drawing/2018/hyperlinkcolor" val="tx"/>
                    </a:ext>
                  </a:extLst>
                </a:hlinkClick>
              </a:rPr>
              <a:t>here</a:t>
            </a: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a:t>
            </a:r>
          </a:p>
          <a:p>
            <a:pPr marL="0" marR="0" lvl="0" indent="0" algn="l" rtl="0">
              <a:lnSpc>
                <a:spcPct val="138977"/>
              </a:lnSpc>
              <a:spcBef>
                <a:spcPts val="0"/>
              </a:spcBef>
              <a:spcAft>
                <a:spcPts val="0"/>
              </a:spcAft>
              <a:buClr>
                <a:srgbClr val="000000"/>
              </a:buClr>
              <a:buSzPts val="17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Source: Ending Childhood Hunger: A Social Impact Analysis, Deloitte</a:t>
            </a:r>
          </a:p>
        </p:txBody>
      </p:sp>
      <p:pic>
        <p:nvPicPr>
          <p:cNvPr id="4" name="Graphic 3">
            <a:extLst>
              <a:ext uri="{FF2B5EF4-FFF2-40B4-BE49-F238E27FC236}">
                <a16:creationId xmlns:a16="http://schemas.microsoft.com/office/drawing/2014/main" id="{3F661933-3A7C-F6ED-3212-9F6E4C334AF0}"/>
              </a:ext>
            </a:extLst>
          </p:cNvPr>
          <p:cNvPicPr/>
          <p:nvPr/>
        </p:nvPicPr>
        <p:blipFill rotWithShape="1">
          <a:blip r:embed="rId4">
            <a:extLst>
              <a:ext uri="{96DAC541-7B7A-43D3-8B79-37D633B846F1}">
                <asvg:svgBlip xmlns:asvg="http://schemas.microsoft.com/office/drawing/2016/SVG/main" r:embed="rId5"/>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178AE123-BEC7-4678-D57A-265C1ADCB57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7417331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E41D5-3167-0224-AF3C-8526D5DF12A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07093C7-C785-94B4-325B-C8D4FFFB2D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2" name="Google Shape;616;p17">
            <a:extLst>
              <a:ext uri="{FF2B5EF4-FFF2-40B4-BE49-F238E27FC236}">
                <a16:creationId xmlns:a16="http://schemas.microsoft.com/office/drawing/2014/main" id="{5F30116A-CC05-DE7E-9962-AB989E5D86A2}"/>
              </a:ext>
            </a:extLst>
          </p:cNvPr>
          <p:cNvSpPr/>
          <p:nvPr/>
        </p:nvSpPr>
        <p:spPr>
          <a:xfrm>
            <a:off x="3273207" y="0"/>
            <a:ext cx="5645587" cy="6858000"/>
          </a:xfrm>
          <a:custGeom>
            <a:avLst/>
            <a:gdLst/>
            <a:ahLst/>
            <a:cxnLst/>
            <a:rect l="l" t="t" r="r" b="b"/>
            <a:pathLst>
              <a:path w="8468381" h="10287000" extrusionOk="0">
                <a:moveTo>
                  <a:pt x="0" y="0"/>
                </a:moveTo>
                <a:lnTo>
                  <a:pt x="8468380" y="0"/>
                </a:lnTo>
                <a:lnTo>
                  <a:pt x="8468380" y="10287000"/>
                </a:lnTo>
                <a:lnTo>
                  <a:pt x="0" y="10287000"/>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35958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54B28-09D0-8C5F-B107-EAF273033A1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6573F8D-6615-D4D3-D459-460C8E22FAD7}"/>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1560E391-DC27-6583-FF94-79B316719FD1}"/>
              </a:ext>
            </a:extLst>
          </p:cNvPr>
          <p:cNvSpPr txBox="1"/>
          <p:nvPr/>
        </p:nvSpPr>
        <p:spPr>
          <a:xfrm>
            <a:off x="9403913" y="2142007"/>
            <a:ext cx="2605176" cy="2554545"/>
          </a:xfrm>
          <a:prstGeom prst="rect">
            <a:avLst/>
          </a:prstGeom>
          <a:noFill/>
        </p:spPr>
        <p:txBody>
          <a:bodyPr wrap="square" rtlCol="0">
            <a:spAutoFit/>
          </a:bodyPr>
          <a:lstStyle/>
          <a:p>
            <a:r>
              <a:rPr lang="en-US" sz="4000" dirty="0">
                <a:latin typeface="Alice" pitchFamily="2" charset="0"/>
                <a:ea typeface="Alice" pitchFamily="2" charset="0"/>
              </a:rPr>
              <a:t>School Lunch </a:t>
            </a:r>
            <a:r>
              <a:rPr lang="en-US" sz="4000" dirty="0">
                <a:solidFill>
                  <a:srgbClr val="B31F3A"/>
                </a:solidFill>
                <a:latin typeface="Alice" pitchFamily="2" charset="0"/>
                <a:ea typeface="Alice" pitchFamily="2" charset="0"/>
              </a:rPr>
              <a:t>Meal Pattern</a:t>
            </a:r>
          </a:p>
        </p:txBody>
      </p:sp>
      <p:pic>
        <p:nvPicPr>
          <p:cNvPr id="4" name="Graphic 3">
            <a:extLst>
              <a:ext uri="{FF2B5EF4-FFF2-40B4-BE49-F238E27FC236}">
                <a16:creationId xmlns:a16="http://schemas.microsoft.com/office/drawing/2014/main" id="{C9D07232-6C02-F8CB-1999-901E131BD9B1}"/>
              </a:ext>
            </a:extLst>
          </p:cNvPr>
          <p:cNvPicPr/>
          <p:nvPr/>
        </p:nvPicPr>
        <p:blipFill rotWithShape="1">
          <a:blip r:embed="rId3">
            <a:extLst>
              <a:ext uri="{96DAC541-7B7A-43D3-8B79-37D633B846F1}">
                <asvg:svgBlip xmlns:asvg="http://schemas.microsoft.com/office/drawing/2016/SVG/main" r:embed="rId4"/>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AC2B638D-6901-0194-0182-531FFA1A276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7" name="Google Shape;621;p21">
            <a:extLst>
              <a:ext uri="{FF2B5EF4-FFF2-40B4-BE49-F238E27FC236}">
                <a16:creationId xmlns:a16="http://schemas.microsoft.com/office/drawing/2014/main" id="{48AA15AB-B17D-EA09-DF36-811728EEBDB7}"/>
              </a:ext>
            </a:extLst>
          </p:cNvPr>
          <p:cNvSpPr/>
          <p:nvPr/>
        </p:nvSpPr>
        <p:spPr>
          <a:xfrm>
            <a:off x="2223980" y="155275"/>
            <a:ext cx="6168944" cy="6487066"/>
          </a:xfrm>
          <a:custGeom>
            <a:avLst/>
            <a:gdLst/>
            <a:ahLst/>
            <a:cxnLst/>
            <a:rect l="l" t="t" r="r" b="b"/>
            <a:pathLst>
              <a:path w="9782531" h="10287000" extrusionOk="0">
                <a:moveTo>
                  <a:pt x="0" y="0"/>
                </a:moveTo>
                <a:lnTo>
                  <a:pt x="9782531" y="0"/>
                </a:lnTo>
                <a:lnTo>
                  <a:pt x="9782531" y="10287000"/>
                </a:lnTo>
                <a:lnTo>
                  <a:pt x="0" y="10287000"/>
                </a:lnTo>
                <a:lnTo>
                  <a:pt x="0" y="0"/>
                </a:lnTo>
                <a:close/>
              </a:path>
            </a:pathLst>
          </a:custGeom>
          <a:blipFill rotWithShape="1">
            <a:blip r:embed="rId6">
              <a:alphaModFix/>
            </a:blip>
            <a:stretch>
              <a:fillRect b="-2100"/>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28324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81E12-24E2-9D9A-1E45-64E2B43932E8}"/>
            </a:ext>
          </a:extLst>
        </p:cNvPr>
        <p:cNvGrpSpPr/>
        <p:nvPr/>
      </p:nvGrpSpPr>
      <p:grpSpPr>
        <a:xfrm>
          <a:off x="0" y="0"/>
          <a:ext cx="0" cy="0"/>
          <a:chOff x="0" y="0"/>
          <a:chExt cx="0" cy="0"/>
        </a:xfrm>
      </p:grpSpPr>
      <p:pic>
        <p:nvPicPr>
          <p:cNvPr id="10" name="Google Shape;627;p16">
            <a:extLst>
              <a:ext uri="{FF2B5EF4-FFF2-40B4-BE49-F238E27FC236}">
                <a16:creationId xmlns:a16="http://schemas.microsoft.com/office/drawing/2014/main" id="{B10B8CCD-60B4-B09C-0AF8-A2151322D5B5}"/>
              </a:ext>
            </a:extLst>
          </p:cNvPr>
          <p:cNvPicPr preferRelativeResize="0"/>
          <p:nvPr/>
        </p:nvPicPr>
        <p:blipFill rotWithShape="1">
          <a:blip r:embed="rId3">
            <a:alphaModFix/>
          </a:blip>
          <a:srcRect l="1171" r="1169"/>
          <a:stretch/>
        </p:blipFill>
        <p:spPr>
          <a:xfrm>
            <a:off x="6096000" y="0"/>
            <a:ext cx="6096000" cy="6858000"/>
          </a:xfrm>
          <a:prstGeom prst="rect">
            <a:avLst/>
          </a:prstGeom>
          <a:noFill/>
          <a:ln>
            <a:noFill/>
          </a:ln>
        </p:spPr>
      </p:pic>
      <p:sp>
        <p:nvSpPr>
          <p:cNvPr id="5" name="TextBox 4">
            <a:extLst>
              <a:ext uri="{FF2B5EF4-FFF2-40B4-BE49-F238E27FC236}">
                <a16:creationId xmlns:a16="http://schemas.microsoft.com/office/drawing/2014/main" id="{1FE8C6A2-25F4-33DF-F5DD-77868D7E20B2}"/>
              </a:ext>
            </a:extLst>
          </p:cNvPr>
          <p:cNvSpPr txBox="1"/>
          <p:nvPr/>
        </p:nvSpPr>
        <p:spPr>
          <a:xfrm>
            <a:off x="1390585" y="2687111"/>
            <a:ext cx="5018098" cy="2422151"/>
          </a:xfrm>
          <a:prstGeom prst="rect">
            <a:avLst/>
          </a:prstGeom>
          <a:noFill/>
        </p:spPr>
        <p:txBody>
          <a:bodyPr wrap="square" rtlCol="0">
            <a:noAutofit/>
          </a:bodyPr>
          <a:lstStyle/>
          <a:p>
            <a:pPr marL="302985" marR="0" lvl="1" indent="-151491" algn="l" rtl="0">
              <a:lnSpc>
                <a:spcPct val="169992"/>
              </a:lnSpc>
              <a:spcBef>
                <a:spcPts val="0"/>
              </a:spcBef>
              <a:spcAft>
                <a:spcPts val="0"/>
              </a:spcAft>
              <a:buClr>
                <a:srgbClr val="084C6E"/>
              </a:buClr>
              <a:buSzPts val="1403"/>
              <a:buFont typeface="Arial"/>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History</a:t>
            </a:r>
          </a:p>
          <a:p>
            <a:pPr marL="302985" marR="0" lvl="1" indent="-151490" algn="l" rtl="0">
              <a:lnSpc>
                <a:spcPct val="169992"/>
              </a:lnSpc>
              <a:spcBef>
                <a:spcPts val="0"/>
              </a:spcBef>
              <a:spcAft>
                <a:spcPts val="0"/>
              </a:spcAft>
              <a:buClr>
                <a:srgbClr val="084C6E"/>
              </a:buClr>
              <a:buSzPts val="1403"/>
              <a:buFont typeface="Arial"/>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Provides 2/3 of nutrition</a:t>
            </a:r>
          </a:p>
          <a:p>
            <a:pPr marL="302985" marR="0" lvl="1" indent="-151490" algn="l" rtl="0">
              <a:lnSpc>
                <a:spcPct val="169992"/>
              </a:lnSpc>
              <a:spcBef>
                <a:spcPts val="0"/>
              </a:spcBef>
              <a:spcAft>
                <a:spcPts val="0"/>
              </a:spcAft>
              <a:buClr>
                <a:srgbClr val="084C6E"/>
              </a:buClr>
              <a:buSzPts val="1403"/>
              <a:buFont typeface="Arial"/>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Want more information? Click </a:t>
            </a:r>
            <a:r>
              <a:rPr lang="en-US" sz="2000" u="sng"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hlinkClick r:id="rId4">
                  <a:extLst>
                    <a:ext uri="{A12FA001-AC4F-418D-AE19-62706E023703}">
                      <ahyp:hlinkClr xmlns:ahyp="http://schemas.microsoft.com/office/drawing/2018/hyperlinkcolor" val="tx"/>
                    </a:ext>
                  </a:extLst>
                </a:hlinkClick>
              </a:rPr>
              <a:t>here</a:t>
            </a: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a:t>
            </a:r>
          </a:p>
        </p:txBody>
      </p:sp>
      <p:sp>
        <p:nvSpPr>
          <p:cNvPr id="9" name="Rectangle 8">
            <a:extLst>
              <a:ext uri="{FF2B5EF4-FFF2-40B4-BE49-F238E27FC236}">
                <a16:creationId xmlns:a16="http://schemas.microsoft.com/office/drawing/2014/main" id="{A9766CD8-EA1F-22A9-EBD6-DB5EB874037D}"/>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C1C50A5A-DCAE-F7A1-FCCA-9DE1C694C5E7}"/>
              </a:ext>
            </a:extLst>
          </p:cNvPr>
          <p:cNvPicPr/>
          <p:nvPr/>
        </p:nvPicPr>
        <p:blipFill rotWithShape="1">
          <a:blip r:embed="rId5">
            <a:extLst>
              <a:ext uri="{96DAC541-7B7A-43D3-8B79-37D633B846F1}">
                <asvg:svgBlip xmlns:asvg="http://schemas.microsoft.com/office/drawing/2016/SVG/main" r:embed="rId6"/>
              </a:ext>
            </a:extLst>
          </a:blip>
          <a:srcRect b="55773"/>
          <a:stretch/>
        </p:blipFill>
        <p:spPr>
          <a:xfrm>
            <a:off x="0" y="5235692"/>
            <a:ext cx="12192000" cy="1622306"/>
          </a:xfrm>
          <a:prstGeom prst="rect">
            <a:avLst/>
          </a:prstGeom>
        </p:spPr>
      </p:pic>
      <p:sp>
        <p:nvSpPr>
          <p:cNvPr id="2" name="TextBox 1">
            <a:extLst>
              <a:ext uri="{FF2B5EF4-FFF2-40B4-BE49-F238E27FC236}">
                <a16:creationId xmlns:a16="http://schemas.microsoft.com/office/drawing/2014/main" id="{D75B6065-B5DF-086E-3C82-8E76CDA1BFDE}"/>
              </a:ext>
            </a:extLst>
          </p:cNvPr>
          <p:cNvSpPr txBox="1"/>
          <p:nvPr/>
        </p:nvSpPr>
        <p:spPr>
          <a:xfrm>
            <a:off x="1390585" y="1427787"/>
            <a:ext cx="9208085" cy="707886"/>
          </a:xfrm>
          <a:prstGeom prst="rect">
            <a:avLst/>
          </a:prstGeom>
          <a:noFill/>
        </p:spPr>
        <p:txBody>
          <a:bodyPr wrap="square" rtlCol="0">
            <a:spAutoFit/>
          </a:bodyPr>
          <a:lstStyle/>
          <a:p>
            <a:r>
              <a:rPr lang="en-US" sz="4000" dirty="0">
                <a:latin typeface="Alice" pitchFamily="2" charset="0"/>
                <a:ea typeface="Alice" pitchFamily="2" charset="0"/>
              </a:rPr>
              <a:t>School </a:t>
            </a:r>
            <a:r>
              <a:rPr lang="en-US" sz="4000" dirty="0">
                <a:solidFill>
                  <a:srgbClr val="B31F3A"/>
                </a:solidFill>
                <a:latin typeface="Alice" pitchFamily="2" charset="0"/>
                <a:ea typeface="Alice" pitchFamily="2" charset="0"/>
              </a:rPr>
              <a:t>Lunch</a:t>
            </a:r>
          </a:p>
        </p:txBody>
      </p:sp>
      <p:pic>
        <p:nvPicPr>
          <p:cNvPr id="12" name="Picture 11">
            <a:extLst>
              <a:ext uri="{FF2B5EF4-FFF2-40B4-BE49-F238E27FC236}">
                <a16:creationId xmlns:a16="http://schemas.microsoft.com/office/drawing/2014/main" id="{93CECDAE-39E8-39EA-76E9-98D15D0083F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30647582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BD45E9-AF4A-ABB2-67E6-E764D3EBCD1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5F3185F-00F8-C50B-D8FB-A1B45049CFB3}"/>
              </a:ext>
            </a:extLst>
          </p:cNvPr>
          <p:cNvSpPr/>
          <p:nvPr/>
        </p:nvSpPr>
        <p:spPr>
          <a:xfrm>
            <a:off x="-25958" y="4574"/>
            <a:ext cx="12217958" cy="6853426"/>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a:extLst>
              <a:ext uri="{FF2B5EF4-FFF2-40B4-BE49-F238E27FC236}">
                <a16:creationId xmlns:a16="http://schemas.microsoft.com/office/drawing/2014/main" id="{8A09A291-B3A9-7D77-9359-1EF62BB309C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4005081"/>
            <a:ext cx="12203575" cy="2984900"/>
          </a:xfrm>
          <a:prstGeom prst="rect">
            <a:avLst/>
          </a:prstGeom>
        </p:spPr>
      </p:pic>
      <p:sp>
        <p:nvSpPr>
          <p:cNvPr id="6" name="TextBox 5">
            <a:extLst>
              <a:ext uri="{FF2B5EF4-FFF2-40B4-BE49-F238E27FC236}">
                <a16:creationId xmlns:a16="http://schemas.microsoft.com/office/drawing/2014/main" id="{6014D37C-C720-BA5A-E089-48DA5AD9E5DC}"/>
              </a:ext>
            </a:extLst>
          </p:cNvPr>
          <p:cNvSpPr txBox="1"/>
          <p:nvPr/>
        </p:nvSpPr>
        <p:spPr>
          <a:xfrm>
            <a:off x="338345" y="636926"/>
            <a:ext cx="10030606" cy="1015663"/>
          </a:xfrm>
          <a:prstGeom prst="rect">
            <a:avLst/>
          </a:prstGeom>
          <a:noFill/>
        </p:spPr>
        <p:txBody>
          <a:bodyPr wrap="square" rtlCol="0">
            <a:spAutoFit/>
          </a:bodyPr>
          <a:lstStyle/>
          <a:p>
            <a:r>
              <a:rPr lang="en-US" sz="6000" dirty="0">
                <a:solidFill>
                  <a:schemeClr val="bg1"/>
                </a:solidFill>
                <a:latin typeface="Alice" pitchFamily="2" charset="0"/>
                <a:ea typeface="Alice" pitchFamily="2" charset="0"/>
              </a:rPr>
              <a:t>Recipes</a:t>
            </a:r>
          </a:p>
        </p:txBody>
      </p:sp>
    </p:spTree>
    <p:extLst>
      <p:ext uri="{BB962C8B-B14F-4D97-AF65-F5344CB8AC3E}">
        <p14:creationId xmlns:p14="http://schemas.microsoft.com/office/powerpoint/2010/main" val="1550070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730106-2C43-BE05-A4EA-101AA113FA1F}"/>
              </a:ext>
            </a:extLst>
          </p:cNvPr>
          <p:cNvSpPr/>
          <p:nvPr/>
        </p:nvSpPr>
        <p:spPr>
          <a:xfrm>
            <a:off x="7740561" y="4875147"/>
            <a:ext cx="4451439" cy="1982853"/>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B3FA9B8-A74C-A7F5-599F-F3881F4FD06E}"/>
              </a:ext>
            </a:extLst>
          </p:cNvPr>
          <p:cNvPicPr>
            <a:picLocks noChangeAspect="1"/>
          </p:cNvPicPr>
          <p:nvPr/>
        </p:nvPicPr>
        <p:blipFill>
          <a:blip r:embed="rId3" cstate="screen">
            <a:extLst>
              <a:ext uri="{28A0092B-C50C-407E-A947-70E740481C1C}">
                <a14:useLocalDpi xmlns:a14="http://schemas.microsoft.com/office/drawing/2010/main"/>
              </a:ext>
            </a:extLst>
          </a:blip>
          <a:srcRect l="5874" t="18945" r="5644" b="15145"/>
          <a:stretch/>
        </p:blipFill>
        <p:spPr>
          <a:xfrm>
            <a:off x="7740561" y="0"/>
            <a:ext cx="4463014" cy="4875147"/>
          </a:xfrm>
          <a:prstGeom prst="rect">
            <a:avLst/>
          </a:prstGeom>
          <a:ln>
            <a:noFill/>
          </a:ln>
        </p:spPr>
      </p:pic>
      <p:pic>
        <p:nvPicPr>
          <p:cNvPr id="21" name="Graphic 20">
            <a:extLst>
              <a:ext uri="{FF2B5EF4-FFF2-40B4-BE49-F238E27FC236}">
                <a16:creationId xmlns:a16="http://schemas.microsoft.com/office/drawing/2014/main" id="{8936833C-5171-2B12-4E98-E1A4F55DCECC}"/>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3E232D28-781C-7A30-1D81-E513E1C4AC1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3A32BCF0-CECC-5C39-C7FE-754FC860A1CA}"/>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Mushrooms</a:t>
            </a:r>
            <a:endParaRPr lang="en-US" sz="6000" dirty="0">
              <a:solidFill>
                <a:srgbClr val="B31F3A"/>
              </a:solidFill>
              <a:latin typeface="Alice" pitchFamily="2" charset="0"/>
              <a:ea typeface="Alice" pitchFamily="2" charset="0"/>
            </a:endParaRPr>
          </a:p>
        </p:txBody>
      </p:sp>
      <p:sp>
        <p:nvSpPr>
          <p:cNvPr id="4" name="TextBox 3">
            <a:extLst>
              <a:ext uri="{FF2B5EF4-FFF2-40B4-BE49-F238E27FC236}">
                <a16:creationId xmlns:a16="http://schemas.microsoft.com/office/drawing/2014/main" id="{F7FD4E63-7B20-D95B-84EC-99446A16056A}"/>
              </a:ext>
            </a:extLst>
          </p:cNvPr>
          <p:cNvSpPr txBox="1"/>
          <p:nvPr/>
        </p:nvSpPr>
        <p:spPr>
          <a:xfrm>
            <a:off x="860368" y="2437573"/>
            <a:ext cx="6555322" cy="188974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Mushrooms are nature’s hidden treasure</a:t>
            </a:r>
          </a:p>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Always in season</a:t>
            </a:r>
          </a:p>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Grown year round</a:t>
            </a:r>
          </a:p>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Utilize sustainable practices</a:t>
            </a:r>
          </a:p>
        </p:txBody>
      </p:sp>
    </p:spTree>
    <p:extLst>
      <p:ext uri="{BB962C8B-B14F-4D97-AF65-F5344CB8AC3E}">
        <p14:creationId xmlns:p14="http://schemas.microsoft.com/office/powerpoint/2010/main" val="34575259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C5271-8954-B00A-0167-7B6EA929323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1DFDBA70-C835-1F21-4F72-597D20A7DFBA}"/>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67EC2BE9-8B89-C76D-FCAE-6CC91CDF4AE3}"/>
              </a:ext>
            </a:extLst>
          </p:cNvPr>
          <p:cNvSpPr txBox="1"/>
          <p:nvPr/>
        </p:nvSpPr>
        <p:spPr>
          <a:xfrm>
            <a:off x="1185238" y="1169879"/>
            <a:ext cx="8873161" cy="707886"/>
          </a:xfrm>
          <a:prstGeom prst="rect">
            <a:avLst/>
          </a:prstGeom>
          <a:noFill/>
        </p:spPr>
        <p:txBody>
          <a:bodyPr wrap="square" rtlCol="0">
            <a:spAutoFit/>
          </a:bodyPr>
          <a:lstStyle/>
          <a:p>
            <a:r>
              <a:rPr lang="en-US" sz="4000" dirty="0">
                <a:latin typeface="Alice" pitchFamily="2" charset="0"/>
                <a:ea typeface="Alice" pitchFamily="2" charset="0"/>
              </a:rPr>
              <a:t>What are typical </a:t>
            </a:r>
            <a:r>
              <a:rPr lang="en-US" sz="4000" dirty="0">
                <a:solidFill>
                  <a:srgbClr val="B31F3A"/>
                </a:solidFill>
                <a:latin typeface="Alice" pitchFamily="2" charset="0"/>
                <a:ea typeface="Alice" pitchFamily="2" charset="0"/>
              </a:rPr>
              <a:t>nutrition recipes?</a:t>
            </a:r>
          </a:p>
        </p:txBody>
      </p:sp>
      <p:sp>
        <p:nvSpPr>
          <p:cNvPr id="6" name="TextBox 5">
            <a:extLst>
              <a:ext uri="{FF2B5EF4-FFF2-40B4-BE49-F238E27FC236}">
                <a16:creationId xmlns:a16="http://schemas.microsoft.com/office/drawing/2014/main" id="{D47A2C09-8EF3-97A0-A9A5-5ED6FE69DA73}"/>
              </a:ext>
            </a:extLst>
          </p:cNvPr>
          <p:cNvSpPr txBox="1"/>
          <p:nvPr/>
        </p:nvSpPr>
        <p:spPr>
          <a:xfrm>
            <a:off x="1185238" y="2228163"/>
            <a:ext cx="9235471" cy="3582519"/>
          </a:xfrm>
          <a:prstGeom prst="rect">
            <a:avLst/>
          </a:prstGeom>
          <a:noFill/>
        </p:spPr>
        <p:txBody>
          <a:bodyPr wrap="square" rtlCol="0">
            <a:spAutoFit/>
          </a:bodyPr>
          <a:lstStyle/>
          <a:p>
            <a:pPr marL="0" marR="0" lvl="0" indent="0" algn="l" rtl="0">
              <a:spcBef>
                <a:spcPts val="0"/>
              </a:spcBef>
              <a:spcAft>
                <a:spcPts val="0"/>
              </a:spcAft>
              <a:buClr>
                <a:srgbClr val="000000"/>
              </a:buClr>
              <a:buSzPts val="21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Recipes used in School Nutrition Programs must be standardized and be easy to follow.</a:t>
            </a:r>
          </a:p>
          <a:p>
            <a:pPr marL="0" marR="0" lvl="0" indent="0" algn="l" rtl="0">
              <a:spcBef>
                <a:spcPts val="0"/>
              </a:spcBef>
              <a:spcAft>
                <a:spcPts val="0"/>
              </a:spcAft>
              <a:buClr>
                <a:srgbClr val="000000"/>
              </a:buClr>
              <a:buSzPts val="2101"/>
              <a:buFont typeface="Arial"/>
              <a:buNone/>
            </a:pPr>
            <a:endPar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endParaRPr>
          </a:p>
          <a:p>
            <a:pPr marL="0" marR="0" lvl="0" indent="0" algn="l" rtl="0">
              <a:spcBef>
                <a:spcPts val="0"/>
              </a:spcBef>
              <a:spcAft>
                <a:spcPts val="0"/>
              </a:spcAft>
              <a:buClr>
                <a:srgbClr val="000000"/>
              </a:buClr>
              <a:buSzPts val="21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RECIPE CONSIDERATIONS:</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Easy Calculations: easy to scale the recipe up or down</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Internal Temperatures: list the internal temperature the food must reach to be cooked fully</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Properly identify the products: use ingredients that are easy to identify</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Ideas: Click </a:t>
            </a:r>
            <a:r>
              <a:rPr lang="en-US" sz="2000" u="sng"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hlinkClick r:id="rId3">
                  <a:extLst>
                    <a:ext uri="{A12FA001-AC4F-418D-AE19-62706E023703}">
                      <ahyp:hlinkClr xmlns:ahyp="http://schemas.microsoft.com/office/drawing/2018/hyperlinkcolor" val="tx"/>
                    </a:ext>
                  </a:extLst>
                </a:hlinkClick>
              </a:rPr>
              <a:t>here</a:t>
            </a: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 for recipe ideas.</a:t>
            </a:r>
          </a:p>
        </p:txBody>
      </p:sp>
      <p:pic>
        <p:nvPicPr>
          <p:cNvPr id="4" name="Graphic 3">
            <a:extLst>
              <a:ext uri="{FF2B5EF4-FFF2-40B4-BE49-F238E27FC236}">
                <a16:creationId xmlns:a16="http://schemas.microsoft.com/office/drawing/2014/main" id="{21C3A980-F70F-29DE-1278-77ED368DFB06}"/>
              </a:ext>
            </a:extLst>
          </p:cNvPr>
          <p:cNvPicPr/>
          <p:nvPr/>
        </p:nvPicPr>
        <p:blipFill rotWithShape="1">
          <a:blip r:embed="rId4">
            <a:extLst>
              <a:ext uri="{96DAC541-7B7A-43D3-8B79-37D633B846F1}">
                <asvg:svgBlip xmlns:asvg="http://schemas.microsoft.com/office/drawing/2016/SVG/main" r:embed="rId5"/>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4DB148B5-22DC-ABA5-9CB8-91FA2E908E0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31982297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7028F-3274-8004-6726-F97D6F2D8A3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7BA1ECD-B1D8-05CE-1135-ADA1BFDD1A36}"/>
              </a:ext>
            </a:extLst>
          </p:cNvPr>
          <p:cNvSpPr/>
          <p:nvPr/>
        </p:nvSpPr>
        <p:spPr>
          <a:xfrm>
            <a:off x="1" y="0"/>
            <a:ext cx="873759" cy="6858000"/>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2DBF7FD6-A1D6-1C3E-77EF-7202D36BF183}"/>
              </a:ext>
            </a:extLst>
          </p:cNvPr>
          <p:cNvSpPr txBox="1"/>
          <p:nvPr/>
        </p:nvSpPr>
        <p:spPr>
          <a:xfrm>
            <a:off x="1185238" y="1169879"/>
            <a:ext cx="8873161" cy="707886"/>
          </a:xfrm>
          <a:prstGeom prst="rect">
            <a:avLst/>
          </a:prstGeom>
          <a:noFill/>
        </p:spPr>
        <p:txBody>
          <a:bodyPr wrap="square" rtlCol="0">
            <a:spAutoFit/>
          </a:bodyPr>
          <a:lstStyle/>
          <a:p>
            <a:r>
              <a:rPr lang="en-US" sz="4000" dirty="0">
                <a:latin typeface="Alice" pitchFamily="2" charset="0"/>
                <a:ea typeface="Alice" pitchFamily="2" charset="0"/>
              </a:rPr>
              <a:t>What is </a:t>
            </a:r>
            <a:r>
              <a:rPr lang="en-US" sz="4000" dirty="0">
                <a:solidFill>
                  <a:srgbClr val="B31F3A"/>
                </a:solidFill>
                <a:latin typeface="Alice" pitchFamily="2" charset="0"/>
                <a:ea typeface="Alice" pitchFamily="2" charset="0"/>
              </a:rPr>
              <a:t>Next?</a:t>
            </a:r>
          </a:p>
        </p:txBody>
      </p:sp>
      <p:sp>
        <p:nvSpPr>
          <p:cNvPr id="6" name="TextBox 5">
            <a:extLst>
              <a:ext uri="{FF2B5EF4-FFF2-40B4-BE49-F238E27FC236}">
                <a16:creationId xmlns:a16="http://schemas.microsoft.com/office/drawing/2014/main" id="{531C7E45-FA5B-178C-67DA-21B2A2388AFA}"/>
              </a:ext>
            </a:extLst>
          </p:cNvPr>
          <p:cNvSpPr txBox="1"/>
          <p:nvPr/>
        </p:nvSpPr>
        <p:spPr>
          <a:xfrm>
            <a:off x="1185239" y="2228163"/>
            <a:ext cx="9408000" cy="3274743"/>
          </a:xfrm>
          <a:prstGeom prst="rect">
            <a:avLst/>
          </a:prstGeom>
          <a:noFill/>
        </p:spPr>
        <p:txBody>
          <a:bodyPr wrap="square" rtlCol="0">
            <a:spAutoFit/>
          </a:bodyPr>
          <a:lstStyle/>
          <a:p>
            <a:pPr marL="0" marR="0" lvl="0" indent="0" algn="l" rtl="0">
              <a:spcBef>
                <a:spcPts val="0"/>
              </a:spcBef>
              <a:spcAft>
                <a:spcPts val="0"/>
              </a:spcAft>
              <a:buClr>
                <a:srgbClr val="000000"/>
              </a:buClr>
              <a:buSzPts val="21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Select a recipe used in your School’s Nutrition Program</a:t>
            </a:r>
          </a:p>
          <a:p>
            <a:pPr marL="0" marR="0" lvl="0" indent="0" algn="l" rtl="0">
              <a:spcBef>
                <a:spcPts val="0"/>
              </a:spcBef>
              <a:spcAft>
                <a:spcPts val="0"/>
              </a:spcAft>
              <a:buClr>
                <a:srgbClr val="000000"/>
              </a:buClr>
              <a:buSzPts val="2101"/>
              <a:buFont typeface="Arial"/>
              <a:buNone/>
            </a:pPr>
            <a:endPar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endParaRPr>
          </a:p>
          <a:p>
            <a:pPr marL="0" marR="0" lvl="0" indent="0" algn="l" rtl="0">
              <a:spcBef>
                <a:spcPts val="0"/>
              </a:spcBef>
              <a:spcAft>
                <a:spcPts val="0"/>
              </a:spcAft>
              <a:buClr>
                <a:srgbClr val="000000"/>
              </a:buClr>
              <a:buSzPts val="2101"/>
              <a:buFont typeface="Arial"/>
              <a:buNone/>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RECIPE CONSIDERATIONS:</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Easy Compatibility with Mushrooms: think about flavor and texture that might be compatible with mushrooms</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Easy to Scale : mushrooms would provide a way to scale the recipe up </a:t>
            </a:r>
          </a:p>
          <a:p>
            <a:pPr marL="569731" marR="0" lvl="1" indent="-342900" algn="l" rtl="0">
              <a:lnSpc>
                <a:spcPct val="150000"/>
              </a:lnSpc>
              <a:spcBef>
                <a:spcPts val="0"/>
              </a:spcBef>
              <a:spcAft>
                <a:spcPts val="0"/>
              </a:spcAft>
              <a:buClr>
                <a:srgbClr val="084C6E"/>
              </a:buClr>
              <a:buSzPts val="2101"/>
              <a:buFont typeface="Arial" panose="020B0604020202020204" pitchFamily="34" charset="0"/>
              <a:buChar char="•"/>
            </a:pPr>
            <a:r>
              <a:rPr lang="en-US" sz="2000" u="none" strike="noStrike" cap="none" dirty="0">
                <a:latin typeface="Open Sans Light" panose="020B0306030504020204" pitchFamily="34" charset="0"/>
                <a:ea typeface="Open Sans Light" panose="020B0306030504020204" pitchFamily="34" charset="0"/>
                <a:cs typeface="Open Sans Light" panose="020B0306030504020204" pitchFamily="34" charset="0"/>
                <a:sym typeface="Arial"/>
              </a:rPr>
              <a:t>Make Mushrooms the Feature: use a recipe where mushrooms can be the feature flavor </a:t>
            </a:r>
          </a:p>
        </p:txBody>
      </p:sp>
      <p:pic>
        <p:nvPicPr>
          <p:cNvPr id="4" name="Graphic 3">
            <a:extLst>
              <a:ext uri="{FF2B5EF4-FFF2-40B4-BE49-F238E27FC236}">
                <a16:creationId xmlns:a16="http://schemas.microsoft.com/office/drawing/2014/main" id="{8B7DE3F6-F35A-9A18-0495-D8EF7A7E0AE4}"/>
              </a:ext>
            </a:extLst>
          </p:cNvPr>
          <p:cNvPicPr/>
          <p:nvPr/>
        </p:nvPicPr>
        <p:blipFill rotWithShape="1">
          <a:blip r:embed="rId3">
            <a:extLst>
              <a:ext uri="{96DAC541-7B7A-43D3-8B79-37D633B846F1}">
                <asvg:svgBlip xmlns:asvg="http://schemas.microsoft.com/office/drawing/2016/SVG/main" r:embed="rId4"/>
              </a:ext>
            </a:extLst>
          </a:blip>
          <a:srcRect b="49087"/>
          <a:stretch/>
        </p:blipFill>
        <p:spPr>
          <a:xfrm>
            <a:off x="0" y="4997222"/>
            <a:ext cx="12192000" cy="1867534"/>
          </a:xfrm>
          <a:prstGeom prst="rect">
            <a:avLst/>
          </a:prstGeom>
        </p:spPr>
      </p:pic>
      <p:pic>
        <p:nvPicPr>
          <p:cNvPr id="3" name="Picture 2">
            <a:extLst>
              <a:ext uri="{FF2B5EF4-FFF2-40B4-BE49-F238E27FC236}">
                <a16:creationId xmlns:a16="http://schemas.microsoft.com/office/drawing/2014/main" id="{05FC3E86-ECD8-39B9-3EA8-29FE687F643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Tree>
    <p:extLst>
      <p:ext uri="{BB962C8B-B14F-4D97-AF65-F5344CB8AC3E}">
        <p14:creationId xmlns:p14="http://schemas.microsoft.com/office/powerpoint/2010/main" val="478727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9507B-81E9-2B04-43AE-2DD281501796}"/>
            </a:ext>
          </a:extLst>
        </p:cNvPr>
        <p:cNvGrpSpPr/>
        <p:nvPr/>
      </p:nvGrpSpPr>
      <p:grpSpPr>
        <a:xfrm>
          <a:off x="0" y="0"/>
          <a:ext cx="0" cy="0"/>
          <a:chOff x="0" y="0"/>
          <a:chExt cx="0" cy="0"/>
        </a:xfrm>
      </p:grpSpPr>
      <p:pic>
        <p:nvPicPr>
          <p:cNvPr id="4" name="Graphic 3">
            <a:extLst>
              <a:ext uri="{FF2B5EF4-FFF2-40B4-BE49-F238E27FC236}">
                <a16:creationId xmlns:a16="http://schemas.microsoft.com/office/drawing/2014/main" id="{DC2D2070-8DC6-4FDB-71CE-3642D2C04B6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sp>
        <p:nvSpPr>
          <p:cNvPr id="18" name="TextBox 17">
            <a:extLst>
              <a:ext uri="{FF2B5EF4-FFF2-40B4-BE49-F238E27FC236}">
                <a16:creationId xmlns:a16="http://schemas.microsoft.com/office/drawing/2014/main" id="{3EF8737A-3FEE-082F-B741-9503BFAF6083}"/>
              </a:ext>
            </a:extLst>
          </p:cNvPr>
          <p:cNvSpPr txBox="1"/>
          <p:nvPr/>
        </p:nvSpPr>
        <p:spPr>
          <a:xfrm>
            <a:off x="4892040" y="1327534"/>
            <a:ext cx="9208085" cy="1015663"/>
          </a:xfrm>
          <a:prstGeom prst="rect">
            <a:avLst/>
          </a:prstGeom>
          <a:noFill/>
        </p:spPr>
        <p:txBody>
          <a:bodyPr wrap="square" rtlCol="0">
            <a:spAutoFit/>
          </a:bodyPr>
          <a:lstStyle/>
          <a:p>
            <a:r>
              <a:rPr lang="en-US" sz="6000" dirty="0">
                <a:latin typeface="Alice" pitchFamily="2" charset="0"/>
                <a:ea typeface="Alice" pitchFamily="2" charset="0"/>
              </a:rPr>
              <a:t>Mushrooms</a:t>
            </a:r>
            <a:endParaRPr lang="en-US" sz="6000" dirty="0">
              <a:solidFill>
                <a:srgbClr val="B31F3A"/>
              </a:solidFill>
              <a:latin typeface="Alice" pitchFamily="2" charset="0"/>
              <a:ea typeface="Alice" pitchFamily="2" charset="0"/>
            </a:endParaRPr>
          </a:p>
        </p:txBody>
      </p:sp>
      <p:sp>
        <p:nvSpPr>
          <p:cNvPr id="6" name="TextBox 5">
            <a:extLst>
              <a:ext uri="{FF2B5EF4-FFF2-40B4-BE49-F238E27FC236}">
                <a16:creationId xmlns:a16="http://schemas.microsoft.com/office/drawing/2014/main" id="{DDDB0292-FC06-F5F2-1ED4-EA9CD06A611A}"/>
              </a:ext>
            </a:extLst>
          </p:cNvPr>
          <p:cNvSpPr txBox="1"/>
          <p:nvPr/>
        </p:nvSpPr>
        <p:spPr>
          <a:xfrm>
            <a:off x="5072878" y="2609441"/>
            <a:ext cx="5852160" cy="327474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There are many types of mushrooms</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The types of mushrooms have</a:t>
            </a:r>
          </a:p>
          <a:p>
            <a:pPr marL="742950" lvl="1"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Different uses</a:t>
            </a:r>
          </a:p>
          <a:p>
            <a:pPr marL="742950" lvl="1"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Different tastes</a:t>
            </a:r>
          </a:p>
          <a:p>
            <a:pPr marL="742950" lvl="1"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Different textures</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Explore more about mushrooms to learn which variety is right for you</a:t>
            </a:r>
          </a:p>
        </p:txBody>
      </p:sp>
      <p:pic>
        <p:nvPicPr>
          <p:cNvPr id="3" name="Picture 2">
            <a:extLst>
              <a:ext uri="{FF2B5EF4-FFF2-40B4-BE49-F238E27FC236}">
                <a16:creationId xmlns:a16="http://schemas.microsoft.com/office/drawing/2014/main" id="{19E88079-74BA-1F10-F9EB-03143DFA3D1A}"/>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pic>
        <p:nvPicPr>
          <p:cNvPr id="2" name="Picture 2">
            <a:extLst>
              <a:ext uri="{FF2B5EF4-FFF2-40B4-BE49-F238E27FC236}">
                <a16:creationId xmlns:a16="http://schemas.microsoft.com/office/drawing/2014/main" id="{DE8241DF-3B8B-C160-6D75-F1255531744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056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D4CABE69-0F0C-8516-BC36-5E7AE7DE0934}"/>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55379"/>
          <a:stretch/>
        </p:blipFill>
        <p:spPr>
          <a:xfrm>
            <a:off x="0" y="5224900"/>
            <a:ext cx="12192000" cy="1636764"/>
          </a:xfrm>
          <a:prstGeom prst="rect">
            <a:avLst/>
          </a:prstGeom>
        </p:spPr>
      </p:pic>
      <p:sp>
        <p:nvSpPr>
          <p:cNvPr id="10" name="Rectangle 9">
            <a:extLst>
              <a:ext uri="{FF2B5EF4-FFF2-40B4-BE49-F238E27FC236}">
                <a16:creationId xmlns:a16="http://schemas.microsoft.com/office/drawing/2014/main" id="{FC730106-2C43-BE05-A4EA-101AA113FA1F}"/>
              </a:ext>
            </a:extLst>
          </p:cNvPr>
          <p:cNvSpPr/>
          <p:nvPr/>
        </p:nvSpPr>
        <p:spPr>
          <a:xfrm>
            <a:off x="-25958" y="4574"/>
            <a:ext cx="12229533" cy="1280215"/>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3934F76B-5FD7-7B6D-E4B8-D1229B7C3B7B}"/>
              </a:ext>
            </a:extLst>
          </p:cNvPr>
          <p:cNvSpPr txBox="1"/>
          <p:nvPr/>
        </p:nvSpPr>
        <p:spPr>
          <a:xfrm>
            <a:off x="451412" y="150007"/>
            <a:ext cx="10978588" cy="938719"/>
          </a:xfrm>
          <a:prstGeom prst="rect">
            <a:avLst/>
          </a:prstGeom>
          <a:noFill/>
        </p:spPr>
        <p:txBody>
          <a:bodyPr wrap="square" rtlCol="0">
            <a:spAutoFit/>
          </a:bodyPr>
          <a:lstStyle/>
          <a:p>
            <a:r>
              <a:rPr lang="en-US" sz="5500" dirty="0">
                <a:solidFill>
                  <a:schemeClr val="bg1"/>
                </a:solidFill>
                <a:latin typeface="Alice" pitchFamily="2" charset="0"/>
                <a:ea typeface="Alice" pitchFamily="2" charset="0"/>
              </a:rPr>
              <a:t>Information about Mushrooms</a:t>
            </a:r>
          </a:p>
        </p:txBody>
      </p:sp>
      <p:pic>
        <p:nvPicPr>
          <p:cNvPr id="9" name="Picture 8" descr="A close up of mushrooms&#10;&#10;Description automatically generated">
            <a:extLst>
              <a:ext uri="{FF2B5EF4-FFF2-40B4-BE49-F238E27FC236}">
                <a16:creationId xmlns:a16="http://schemas.microsoft.com/office/drawing/2014/main" id="{2D8C96AC-CED8-B226-376F-92CAD6924A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32510" y="1182233"/>
            <a:ext cx="6059490" cy="5508025"/>
          </a:xfrm>
          <a:prstGeom prst="rect">
            <a:avLst/>
          </a:prstGeom>
        </p:spPr>
      </p:pic>
      <p:pic>
        <p:nvPicPr>
          <p:cNvPr id="11" name="Picture 10">
            <a:extLst>
              <a:ext uri="{FF2B5EF4-FFF2-40B4-BE49-F238E27FC236}">
                <a16:creationId xmlns:a16="http://schemas.microsoft.com/office/drawing/2014/main" id="{B5D02853-1977-46B1-E34C-8B60D523A5AD}"/>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1093409" y="6150429"/>
            <a:ext cx="915680" cy="707571"/>
          </a:xfrm>
          <a:prstGeom prst="rect">
            <a:avLst/>
          </a:prstGeom>
        </p:spPr>
      </p:pic>
      <p:sp>
        <p:nvSpPr>
          <p:cNvPr id="5" name="TextBox 4">
            <a:extLst>
              <a:ext uri="{FF2B5EF4-FFF2-40B4-BE49-F238E27FC236}">
                <a16:creationId xmlns:a16="http://schemas.microsoft.com/office/drawing/2014/main" id="{12B1D999-482E-527B-C10F-6F402D7BFAB0}"/>
              </a:ext>
            </a:extLst>
          </p:cNvPr>
          <p:cNvSpPr txBox="1"/>
          <p:nvPr/>
        </p:nvSpPr>
        <p:spPr>
          <a:xfrm>
            <a:off x="935182" y="2054515"/>
            <a:ext cx="6109854" cy="1889748"/>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Texture</a:t>
            </a:r>
          </a:p>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Flavor</a:t>
            </a:r>
          </a:p>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a:t>
            </a:r>
          </a:p>
          <a:p>
            <a:pPr marL="342900" indent="-34290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Nutritional Content</a:t>
            </a:r>
          </a:p>
        </p:txBody>
      </p:sp>
    </p:spTree>
    <p:extLst>
      <p:ext uri="{BB962C8B-B14F-4D97-AF65-F5344CB8AC3E}">
        <p14:creationId xmlns:p14="http://schemas.microsoft.com/office/powerpoint/2010/main" val="3108319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CA151-3FF1-A1AA-C9DD-3251BA17EBE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45550999-5414-2FA9-1508-B8DDD1E30C51}"/>
              </a:ext>
            </a:extLst>
          </p:cNvPr>
          <p:cNvSpPr/>
          <p:nvPr/>
        </p:nvSpPr>
        <p:spPr>
          <a:xfrm>
            <a:off x="-11573" y="5904698"/>
            <a:ext cx="12203574" cy="953302"/>
          </a:xfrm>
          <a:prstGeom prst="rect">
            <a:avLst/>
          </a:prstGeom>
          <a:solidFill>
            <a:srgbClr val="B31F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a:extLst>
              <a:ext uri="{FF2B5EF4-FFF2-40B4-BE49-F238E27FC236}">
                <a16:creationId xmlns:a16="http://schemas.microsoft.com/office/drawing/2014/main" id="{AD19BDA8-8F00-4F0E-E9BB-571EDAA0577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18702"/>
          <a:stretch/>
        </p:blipFill>
        <p:spPr>
          <a:xfrm flipH="1">
            <a:off x="0" y="3873100"/>
            <a:ext cx="12203575" cy="2984900"/>
          </a:xfrm>
          <a:prstGeom prst="rect">
            <a:avLst/>
          </a:prstGeom>
        </p:spPr>
      </p:pic>
      <p:pic>
        <p:nvPicPr>
          <p:cNvPr id="2" name="Picture 1">
            <a:extLst>
              <a:ext uri="{FF2B5EF4-FFF2-40B4-BE49-F238E27FC236}">
                <a16:creationId xmlns:a16="http://schemas.microsoft.com/office/drawing/2014/main" id="{A8134554-46C8-211F-42EF-1914980FFE9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3409" y="6150429"/>
            <a:ext cx="915680" cy="707570"/>
          </a:xfrm>
          <a:prstGeom prst="rect">
            <a:avLst/>
          </a:prstGeom>
        </p:spPr>
      </p:pic>
      <p:sp>
        <p:nvSpPr>
          <p:cNvPr id="3" name="TextBox 2">
            <a:extLst>
              <a:ext uri="{FF2B5EF4-FFF2-40B4-BE49-F238E27FC236}">
                <a16:creationId xmlns:a16="http://schemas.microsoft.com/office/drawing/2014/main" id="{A0D2D345-6694-FBBF-BB01-4C7033DB68D9}"/>
              </a:ext>
            </a:extLst>
          </p:cNvPr>
          <p:cNvSpPr txBox="1"/>
          <p:nvPr/>
        </p:nvSpPr>
        <p:spPr>
          <a:xfrm>
            <a:off x="860368" y="953302"/>
            <a:ext cx="9208085" cy="1015663"/>
          </a:xfrm>
          <a:prstGeom prst="rect">
            <a:avLst/>
          </a:prstGeom>
          <a:noFill/>
        </p:spPr>
        <p:txBody>
          <a:bodyPr wrap="square" rtlCol="0">
            <a:spAutoFit/>
          </a:bodyPr>
          <a:lstStyle/>
          <a:p>
            <a:r>
              <a:rPr lang="en-US" sz="6000" dirty="0">
                <a:latin typeface="Alice" pitchFamily="2" charset="0"/>
                <a:ea typeface="Alice" pitchFamily="2" charset="0"/>
              </a:rPr>
              <a:t>White Button</a:t>
            </a:r>
            <a:endParaRPr lang="en-US" sz="6000" dirty="0">
              <a:solidFill>
                <a:srgbClr val="B31F3A"/>
              </a:solidFill>
              <a:latin typeface="Alice" pitchFamily="2" charset="0"/>
              <a:ea typeface="Alice" pitchFamily="2" charset="0"/>
            </a:endParaRPr>
          </a:p>
        </p:txBody>
      </p:sp>
      <p:sp>
        <p:nvSpPr>
          <p:cNvPr id="4" name="TextBox 3">
            <a:extLst>
              <a:ext uri="{FF2B5EF4-FFF2-40B4-BE49-F238E27FC236}">
                <a16:creationId xmlns:a16="http://schemas.microsoft.com/office/drawing/2014/main" id="{5E5F0E29-C4F2-27A5-0396-5C69AABA237C}"/>
              </a:ext>
            </a:extLst>
          </p:cNvPr>
          <p:cNvSpPr txBox="1"/>
          <p:nvPr/>
        </p:nvSpPr>
        <p:spPr>
          <a:xfrm>
            <a:off x="1068186" y="2714335"/>
            <a:ext cx="6555322" cy="142808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Mild</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Blends well with other ingredients</a:t>
            </a:r>
          </a:p>
          <a:p>
            <a:pPr marL="285750" indent="-285750">
              <a:lnSpc>
                <a:spcPct val="150000"/>
              </a:lnSpc>
              <a:buFont typeface="Arial" panose="020B0604020202020204" pitchFamily="34" charset="0"/>
              <a:buChar char="•"/>
            </a:pPr>
            <a:r>
              <a:rPr lang="en-US" sz="2000" dirty="0">
                <a:latin typeface="Open Sans Light" panose="020B0306030504020204" pitchFamily="34" charset="0"/>
                <a:ea typeface="Open Sans Light" panose="020B0306030504020204" pitchFamily="34" charset="0"/>
                <a:cs typeface="Open Sans Light" panose="020B0306030504020204" pitchFamily="34" charset="0"/>
              </a:rPr>
              <a:t>Serving Size: 5 medium mushrooms</a:t>
            </a:r>
          </a:p>
        </p:txBody>
      </p:sp>
      <p:pic>
        <p:nvPicPr>
          <p:cNvPr id="5" name="Picture 4">
            <a:extLst>
              <a:ext uri="{FF2B5EF4-FFF2-40B4-BE49-F238E27FC236}">
                <a16:creationId xmlns:a16="http://schemas.microsoft.com/office/drawing/2014/main" id="{075D6D3E-6AC3-8A1C-3D8F-80095509EA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91319" y="567363"/>
            <a:ext cx="3245922" cy="483507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trition facts label for white button mushrooms">
            <a:extLst>
              <a:ext uri="{FF2B5EF4-FFF2-40B4-BE49-F238E27FC236}">
                <a16:creationId xmlns:a16="http://schemas.microsoft.com/office/drawing/2014/main" id="{ED334A47-967C-CA30-8FA9-5850E70BD2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73034" y="401244"/>
            <a:ext cx="2336055" cy="516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3652753"/>
      </p:ext>
    </p:extLst>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0E2841"/>
      </a:dk2>
      <a:lt2>
        <a:srgbClr val="FFFFFF"/>
      </a:lt2>
      <a:accent1>
        <a:srgbClr val="A8263C"/>
      </a:accent1>
      <a:accent2>
        <a:srgbClr val="F2EEEC"/>
      </a:accent2>
      <a:accent3>
        <a:srgbClr val="171717"/>
      </a:accent3>
      <a:accent4>
        <a:srgbClr val="FFFEFE"/>
      </a:accent4>
      <a:accent5>
        <a:srgbClr val="FEFFFF"/>
      </a:accent5>
      <a:accent6>
        <a:srgbClr val="FEFFFF"/>
      </a:accent6>
      <a:hlink>
        <a:srgbClr val="A8263C"/>
      </a:hlink>
      <a:folHlink>
        <a:srgbClr val="FEFFFF"/>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2747</TotalTime>
  <Words>5882</Words>
  <Application>Microsoft Macintosh PowerPoint</Application>
  <PresentationFormat>Widescreen</PresentationFormat>
  <Paragraphs>431</Paragraphs>
  <Slides>61</Slides>
  <Notes>60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61</vt:i4>
      </vt:variant>
    </vt:vector>
  </HeadingPairs>
  <TitlesOfParts>
    <vt:vector size="73" baseType="lpstr">
      <vt:lpstr>Alice</vt:lpstr>
      <vt:lpstr>Aptos</vt:lpstr>
      <vt:lpstr>Arial</vt:lpstr>
      <vt:lpstr>Bahnschrift Light</vt:lpstr>
      <vt:lpstr>Calibri</vt:lpstr>
      <vt:lpstr>Open Sans</vt:lpstr>
      <vt:lpstr>Open Sans Extrabold</vt:lpstr>
      <vt:lpstr>Open Sans Light</vt:lpstr>
      <vt:lpstr>Open Sans Semibold</vt:lpstr>
      <vt:lpstr>Roboto</vt:lpstr>
      <vt:lpstr>Roboto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Introduction</vt:lpstr>
      <vt:lpstr>About the Dietary Guidelines for Americans</vt:lpstr>
      <vt:lpstr>The Guidelines</vt:lpstr>
      <vt:lpstr>Healthy Eating Can Promote Health and Reduce Risk of Chronic Disease* </vt:lpstr>
      <vt:lpstr>Key Dietary Principles </vt:lpstr>
      <vt:lpstr>What is a Dietary Pattern?</vt:lpstr>
      <vt:lpstr>A Healthy Dietary Pattern Supports Appropriate Calorie Levels</vt:lpstr>
      <vt:lpstr>Making Nutrient-Dense Choices:  One Food or Beverage At a Time </vt:lpstr>
      <vt:lpstr>Focus on meeting food group needs with  nutrient-dense foods and beverages,  and stay within calorie limits </vt:lpstr>
      <vt:lpstr>Dietary Intakes Compared to Recommendations</vt:lpstr>
      <vt:lpstr>Vegetables</vt:lpstr>
      <vt:lpstr>Fruits</vt:lpstr>
      <vt:lpstr>Grains</vt:lpstr>
      <vt:lpstr>Dairy and Fortified Soy Alternatives</vt:lpstr>
      <vt:lpstr>Protein Foods</vt:lpstr>
      <vt:lpstr>Protein Foods (continued)</vt:lpstr>
      <vt:lpstr>Beverages</vt:lpstr>
      <vt:lpstr>Top Sources and Average Intakes of Added Sugars</vt:lpstr>
      <vt:lpstr>Top Sources and Average Intakes of Saturated Fat</vt:lpstr>
      <vt:lpstr>Top Sources and Average Intakes of Sodium</vt:lpstr>
      <vt:lpstr>Limit foods and beverages higher in  added sugars, saturated fat, and sodium,  and limit alcoholic beverages</vt:lpstr>
      <vt:lpstr>Making Nutrient-Dense Choices:  One Meal At a Time</vt:lpstr>
      <vt:lpstr>How might you add mushrooms to the example before (the burrito bowl)?</vt:lpstr>
      <vt:lpstr>Dietary Components of Public Health Concern for Underconsumption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Nikki Stager</dc:creator>
  <cp:lastModifiedBy>Kristin Hughes</cp:lastModifiedBy>
  <cp:revision>52</cp:revision>
  <dcterms:created xsi:type="dcterms:W3CDTF">2024-08-13T18:06:30Z</dcterms:created>
  <dcterms:modified xsi:type="dcterms:W3CDTF">2024-12-11T17:09:03Z</dcterms:modified>
</cp:coreProperties>
</file>