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https://www.mushroomcouncil.com/nutrition/benefits-nutrients/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Relationship Id="rId3" Type="http://schemas.openxmlformats.org/officeDocument/2006/relationships/hyperlink" Target="https://www.mushroomcouncil.com/nutrition/benefits-nutrients/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https://www.accessdata.fda.gov/scripts/InteractiveNutritionFactsLabel/assets/InteractiveNFL_UnderstandingTheNFL_October2021.pdf" TargetMode="External"/><Relationship Id="rId3" Type="http://schemas.openxmlformats.org/officeDocument/2006/relationships/hyperlink" Target="https://www.accessdata.fda.gov/scripts/interactivenutritionfactslabel/quiz/" TargetMode="Externa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jpeg"/><Relationship Id="rId3" Type="http://schemas.openxmlformats.org/officeDocument/2006/relationships/image" Target="../media/image12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Relationship Id="rId3" Type="http://schemas.openxmlformats.org/officeDocument/2006/relationships/image" Target="../media/image13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14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jpeg"/><Relationship Id="rId3" Type="http://schemas.openxmlformats.org/officeDocument/2006/relationships/image" Target="../media/image15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8178" y="-2842117"/>
            <a:ext cx="25320356" cy="8224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6695" y="606062"/>
            <a:ext cx="5149958" cy="534066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Varieties"/>
          <p:cNvSpPr txBox="1"/>
          <p:nvPr/>
        </p:nvSpPr>
        <p:spPr>
          <a:xfrm>
            <a:off x="2671595" y="8435397"/>
            <a:ext cx="8247174" cy="3686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algn="l" defTabSz="457200">
              <a:defRPr sz="10900">
                <a:solidFill>
                  <a:srgbClr val="4E98A7"/>
                </a:solidFill>
                <a:latin typeface="Luna"/>
                <a:ea typeface="Luna"/>
                <a:cs typeface="Luna"/>
                <a:sym typeface="Luna"/>
              </a:defRPr>
            </a:pPr>
            <a:r>
              <a:t>Varieties</a:t>
            </a:r>
            <a:r>
              <a:rPr b="1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54" name="Mushroom"/>
          <p:cNvSpPr txBox="1"/>
          <p:nvPr/>
        </p:nvSpPr>
        <p:spPr>
          <a:xfrm>
            <a:off x="937987" y="4968980"/>
            <a:ext cx="12832379" cy="4945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sz="14700">
                <a:solidFill>
                  <a:srgbClr val="4E98A7"/>
                </a:solidFill>
                <a:latin typeface="Luna"/>
                <a:ea typeface="Luna"/>
                <a:cs typeface="Luna"/>
                <a:sym typeface="Luna"/>
              </a:defRPr>
            </a:lvl1pPr>
          </a:lstStyle>
          <a:p>
            <a:pPr/>
            <a:r>
              <a:t>Mushroom</a:t>
            </a:r>
          </a:p>
        </p:txBody>
      </p:sp>
      <p:pic>
        <p:nvPicPr>
          <p:cNvPr id="155" name="Mushrooms-In-Schools.png" descr="Mushrooms-In-Schools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3498" y="13862311"/>
            <a:ext cx="2673850" cy="116634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8" name="Group"/>
          <p:cNvGrpSpPr/>
          <p:nvPr/>
        </p:nvGrpSpPr>
        <p:grpSpPr>
          <a:xfrm>
            <a:off x="1032077" y="12808211"/>
            <a:ext cx="4819195" cy="590691"/>
            <a:chOff x="0" y="0"/>
            <a:chExt cx="4819194" cy="590690"/>
          </a:xfrm>
        </p:grpSpPr>
        <p:pic>
          <p:nvPicPr>
            <p:cNvPr id="15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64662"/>
              <a:ext cx="461366" cy="461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" name="@MushroomsInSchools"/>
            <p:cNvSpPr txBox="1"/>
            <p:nvPr/>
          </p:nvSpPr>
          <p:spPr>
            <a:xfrm>
              <a:off x="511666" y="0"/>
              <a:ext cx="4307529" cy="590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b">
              <a:normAutofit fontScale="100000" lnSpcReduction="0"/>
            </a:bodyPr>
            <a:lstStyle>
              <a:lvl1pPr algn="l" defTabSz="448055">
                <a:defRPr b="1" sz="2842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@MushroomsInSchools</a:t>
              </a:r>
            </a:p>
          </p:txBody>
        </p:sp>
      </p:grpSp>
      <p:pic>
        <p:nvPicPr>
          <p:cNvPr id="1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34774" y="5421722"/>
            <a:ext cx="10139934" cy="7748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776823" y="1262253"/>
            <a:ext cx="4122909" cy="1795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5" name="Crimini"/>
          <p:cNvSpPr txBox="1"/>
          <p:nvPr/>
        </p:nvSpPr>
        <p:spPr>
          <a:xfrm>
            <a:off x="850014" y="3425451"/>
            <a:ext cx="397629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Crimini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26" name="•  Deeper, earthier flavor"/>
          <p:cNvSpPr txBox="1"/>
          <p:nvPr/>
        </p:nvSpPr>
        <p:spPr>
          <a:xfrm>
            <a:off x="2336277" y="5857008"/>
            <a:ext cx="7396957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Deeper, earthier flavor</a:t>
            </a:r>
          </a:p>
        </p:txBody>
      </p:sp>
      <p:pic>
        <p:nvPicPr>
          <p:cNvPr id="22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2538" r="0" b="2538"/>
          <a:stretch>
            <a:fillRect/>
          </a:stretch>
        </p:blipFill>
        <p:spPr>
          <a:xfrm>
            <a:off x="16605415" y="2786522"/>
            <a:ext cx="7396958" cy="10034800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29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0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70797" y="5817312"/>
            <a:ext cx="11978155" cy="7104690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4" name="Lion’s Mane"/>
          <p:cNvSpPr txBox="1"/>
          <p:nvPr/>
        </p:nvSpPr>
        <p:spPr>
          <a:xfrm>
            <a:off x="850014" y="3425451"/>
            <a:ext cx="634563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Lion’s Mane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35" name="•  Similar to crab or lobster…"/>
          <p:cNvSpPr txBox="1"/>
          <p:nvPr/>
        </p:nvSpPr>
        <p:spPr>
          <a:xfrm>
            <a:off x="2260156" y="5857008"/>
            <a:ext cx="10075554" cy="355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Similar to crab or lobster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Once cooked, its slightly chewy, </a:t>
            </a:r>
            <a:br/>
            <a:r>
              <a:t>    tender and juicy</a:t>
            </a:r>
          </a:p>
        </p:txBody>
      </p:sp>
      <p:sp>
        <p:nvSpPr>
          <p:cNvPr id="23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3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98240" y="5955639"/>
            <a:ext cx="12362210" cy="7332487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2" name="Shiitake"/>
          <p:cNvSpPr txBox="1"/>
          <p:nvPr/>
        </p:nvSpPr>
        <p:spPr>
          <a:xfrm>
            <a:off x="850014" y="3425451"/>
            <a:ext cx="445799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Shiitake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43" name="•  Meaty texture…"/>
          <p:cNvSpPr txBox="1"/>
          <p:nvPr/>
        </p:nvSpPr>
        <p:spPr>
          <a:xfrm>
            <a:off x="2234783" y="5805600"/>
            <a:ext cx="9758053" cy="226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Meaty texture</a:t>
            </a:r>
          </a:p>
          <a:p>
            <a: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Rich and woodsy when cooked</a:t>
            </a:r>
          </a:p>
        </p:txBody>
      </p:sp>
      <p:sp>
        <p:nvSpPr>
          <p:cNvPr id="244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45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6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Rectangle"/>
          <p:cNvSpPr/>
          <p:nvPr/>
        </p:nvSpPr>
        <p:spPr>
          <a:xfrm>
            <a:off x="-30340" y="-8166"/>
            <a:ext cx="24384001" cy="1373233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9" name="Nutrition of Mushrooms"/>
          <p:cNvSpPr txBox="1"/>
          <p:nvPr/>
        </p:nvSpPr>
        <p:spPr>
          <a:xfrm>
            <a:off x="5757118" y="6115050"/>
            <a:ext cx="1286976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Nutrition of Mushrooms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"/>
          <p:cNvSpPr/>
          <p:nvPr/>
        </p:nvSpPr>
        <p:spPr>
          <a:xfrm>
            <a:off x="-30340" y="-8166"/>
            <a:ext cx="24623089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2" name="Mushrooms are a great food because…"/>
          <p:cNvSpPr txBox="1"/>
          <p:nvPr/>
        </p:nvSpPr>
        <p:spPr>
          <a:xfrm>
            <a:off x="850014" y="3425451"/>
            <a:ext cx="2034053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Mushrooms are a great food because…</a:t>
            </a:r>
          </a:p>
        </p:txBody>
      </p:sp>
      <p:sp>
        <p:nvSpPr>
          <p:cNvPr id="253" name="•  Low-calorie…"/>
          <p:cNvSpPr txBox="1"/>
          <p:nvPr/>
        </p:nvSpPr>
        <p:spPr>
          <a:xfrm>
            <a:off x="2093307" y="5857008"/>
            <a:ext cx="22161680" cy="543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4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Low-calorie</a:t>
            </a:r>
          </a:p>
          <a:p>
            <a:pPr algn="l" defTabSz="457200">
              <a:lnSpc>
                <a:spcPct val="150000"/>
              </a:lnSpc>
              <a:defRPr sz="4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Fat-free</a:t>
            </a:r>
            <a:br/>
            <a:r>
              <a:t>•  Cholesterol-free</a:t>
            </a:r>
            <a:br/>
            <a:r>
              <a:t>•  Contain more than 12 vitamins and minerals</a:t>
            </a:r>
          </a:p>
          <a:p>
            <a:pPr algn="l" defTabSz="457200">
              <a:lnSpc>
                <a:spcPct val="150000"/>
              </a:lnSpc>
              <a:defRPr sz="4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</a:t>
            </a:r>
            <a:r>
              <a:rPr u="sng">
                <a:hlinkClick r:id="rId2" invalidUrl="" action="" tgtFrame="" tooltip="" history="1" highlightClick="0" endSnd="0"/>
              </a:rPr>
              <a:t>Mushroom Benefits &amp; Nutrients | Mushroom Nutrition (mushroomcouncil.com)</a:t>
            </a:r>
          </a:p>
        </p:txBody>
      </p:sp>
      <p:sp>
        <p:nvSpPr>
          <p:cNvPr id="254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55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6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9" name="B Vitamins"/>
          <p:cNvSpPr txBox="1"/>
          <p:nvPr/>
        </p:nvSpPr>
        <p:spPr>
          <a:xfrm>
            <a:off x="850014" y="3425451"/>
            <a:ext cx="580538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B Vitamins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60" name="•  Provide energy and support      metabolism"/>
          <p:cNvSpPr txBox="1"/>
          <p:nvPr/>
        </p:nvSpPr>
        <p:spPr>
          <a:xfrm>
            <a:off x="2575907" y="5857008"/>
            <a:ext cx="12315700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Provide energy and support </a:t>
            </a:r>
            <a:br/>
            <a:r>
              <a:t>    metabolism</a:t>
            </a:r>
          </a:p>
        </p:txBody>
      </p:sp>
      <p:sp>
        <p:nvSpPr>
          <p:cNvPr id="261" name="Circle"/>
          <p:cNvSpPr/>
          <p:nvPr/>
        </p:nvSpPr>
        <p:spPr>
          <a:xfrm>
            <a:off x="15769012" y="4142367"/>
            <a:ext cx="7458829" cy="7458828"/>
          </a:xfrm>
          <a:prstGeom prst="ellipse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6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95732" y="4983042"/>
            <a:ext cx="5805390" cy="5777478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64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5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8" name="Potassium"/>
          <p:cNvSpPr txBox="1"/>
          <p:nvPr/>
        </p:nvSpPr>
        <p:spPr>
          <a:xfrm>
            <a:off x="850014" y="3425451"/>
            <a:ext cx="565259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Potassium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69" name="•  Controls blood pressure and nerves      and muscle function"/>
          <p:cNvSpPr txBox="1"/>
          <p:nvPr/>
        </p:nvSpPr>
        <p:spPr>
          <a:xfrm>
            <a:off x="2575907" y="5857008"/>
            <a:ext cx="12315700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Controls blood pressure and nerves </a:t>
            </a:r>
            <a:br/>
            <a:r>
              <a:t>    and muscle function</a:t>
            </a:r>
          </a:p>
        </p:txBody>
      </p:sp>
      <p:sp>
        <p:nvSpPr>
          <p:cNvPr id="270" name="Circle"/>
          <p:cNvSpPr/>
          <p:nvPr/>
        </p:nvSpPr>
        <p:spPr>
          <a:xfrm>
            <a:off x="15769012" y="4142367"/>
            <a:ext cx="7458829" cy="7458828"/>
          </a:xfrm>
          <a:prstGeom prst="ellipse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72131" y="5226129"/>
            <a:ext cx="5652592" cy="5652593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7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Niacin"/>
          <p:cNvSpPr txBox="1"/>
          <p:nvPr/>
        </p:nvSpPr>
        <p:spPr>
          <a:xfrm>
            <a:off x="850014" y="3425451"/>
            <a:ext cx="3521870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Niacin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78" name="• Helps maintain healthy    red blood cells"/>
          <p:cNvSpPr txBox="1"/>
          <p:nvPr/>
        </p:nvSpPr>
        <p:spPr>
          <a:xfrm>
            <a:off x="2372919" y="5317258"/>
            <a:ext cx="12315699" cy="226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Helps maintain healthy </a:t>
            </a:r>
            <a:br/>
            <a:r>
              <a:t>  red blood cells</a:t>
            </a:r>
            <a:endParaRPr sz="1200"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sz="1200"/>
          </a:p>
        </p:txBody>
      </p:sp>
      <p:sp>
        <p:nvSpPr>
          <p:cNvPr id="279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80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1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28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8421" t="0" r="26522" b="0"/>
          <a:stretch>
            <a:fillRect/>
          </a:stretch>
        </p:blipFill>
        <p:spPr>
          <a:xfrm>
            <a:off x="12545873" y="2881085"/>
            <a:ext cx="11463448" cy="99333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5" name="Copper"/>
          <p:cNvSpPr txBox="1"/>
          <p:nvPr/>
        </p:nvSpPr>
        <p:spPr>
          <a:xfrm>
            <a:off x="850014" y="3425451"/>
            <a:ext cx="383252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Copper</a:t>
            </a:r>
          </a:p>
        </p:txBody>
      </p:sp>
      <p:sp>
        <p:nvSpPr>
          <p:cNvPr id="286" name="• Used by the body to make energy, connective tissues and blood vessels.…"/>
          <p:cNvSpPr txBox="1"/>
          <p:nvPr/>
        </p:nvSpPr>
        <p:spPr>
          <a:xfrm>
            <a:off x="2372919" y="6083884"/>
            <a:ext cx="21497656" cy="2657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Used by the body to make energy, connective tissues and blood vessels.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Helps maintain the nervous and immune systems.</a:t>
            </a:r>
            <a:endParaRPr sz="1200"/>
          </a:p>
        </p:txBody>
      </p:sp>
      <p:sp>
        <p:nvSpPr>
          <p:cNvPr id="287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88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9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2" name="Vitamin D"/>
          <p:cNvSpPr txBox="1"/>
          <p:nvPr/>
        </p:nvSpPr>
        <p:spPr>
          <a:xfrm>
            <a:off x="850014" y="3425451"/>
            <a:ext cx="532467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Vitamin D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93" name="• Maintains and supports strong bones by    helping the body absorb calcium.…"/>
          <p:cNvSpPr txBox="1"/>
          <p:nvPr/>
        </p:nvSpPr>
        <p:spPr>
          <a:xfrm>
            <a:off x="2093307" y="5477494"/>
            <a:ext cx="12315700" cy="474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Maintains and supports strong bones by </a:t>
            </a:r>
            <a:br/>
            <a:r>
              <a:t>  helping the body absorb calcium.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304800" indent="-73659" algn="l" defTabSz="457200">
              <a:defRPr sz="50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Move to growing slide show and talk </a:t>
            </a:r>
            <a:br/>
            <a:r>
              <a:t>  about UV light adding Vitamin D – decline </a:t>
            </a:r>
            <a:br/>
            <a:r>
              <a:t>  in doing the UV light</a:t>
            </a:r>
            <a:r>
              <a:rPr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94" name="Circle"/>
          <p:cNvSpPr/>
          <p:nvPr/>
        </p:nvSpPr>
        <p:spPr>
          <a:xfrm>
            <a:off x="15769012" y="4142367"/>
            <a:ext cx="7458829" cy="7458828"/>
          </a:xfrm>
          <a:prstGeom prst="ellipse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54984" y="4828339"/>
            <a:ext cx="6086886" cy="6086885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9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9" name="Mushroom Benefits &amp; Nutrients | Mushroom Nutrition (mushroomcouncil.com)"/>
          <p:cNvSpPr txBox="1"/>
          <p:nvPr/>
        </p:nvSpPr>
        <p:spPr>
          <a:xfrm>
            <a:off x="2255266" y="11219366"/>
            <a:ext cx="1057706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Helvetica"/>
                <a:ea typeface="Helvetica"/>
                <a:cs typeface="Helvetica"/>
                <a:sym typeface="Helvetica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Mushroom Benefits &amp; Nutrients | Mushroom Nutrition (mushroomcouncil.com)</a:t>
            </a:r>
            <a:endParaRPr sz="1200" u="none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" name="What is a mushroom?"/>
          <p:cNvSpPr txBox="1"/>
          <p:nvPr/>
        </p:nvSpPr>
        <p:spPr>
          <a:xfrm>
            <a:off x="850014" y="3425451"/>
            <a:ext cx="1171098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What is a mushroom? </a:t>
            </a:r>
          </a:p>
        </p:txBody>
      </p:sp>
      <p:sp>
        <p:nvSpPr>
          <p:cNvPr id="164" name="• A mushroom is a fungi and most closely resembles benefits…"/>
          <p:cNvSpPr txBox="1"/>
          <p:nvPr/>
        </p:nvSpPr>
        <p:spPr>
          <a:xfrm>
            <a:off x="2326277" y="5857008"/>
            <a:ext cx="19020246" cy="5786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A mushroom is a fungi and most closely resembles benefits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of vegetables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Mushrooms are a superfood 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•They are fat free, low calorie, nutrient dense, low in sodium  </a:t>
            </a:r>
            <a:br/>
            <a:r>
              <a:t>  and contain natural antioxidants </a:t>
            </a:r>
          </a:p>
        </p:txBody>
      </p:sp>
      <p:sp>
        <p:nvSpPr>
          <p:cNvPr id="165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66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2" name="Vitamin D"/>
          <p:cNvSpPr txBox="1"/>
          <p:nvPr/>
        </p:nvSpPr>
        <p:spPr>
          <a:xfrm>
            <a:off x="850014" y="3425451"/>
            <a:ext cx="532467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Vitamin D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03" name="Maintains and supports strong bones      by helping the body absorb calcium"/>
          <p:cNvSpPr txBox="1"/>
          <p:nvPr/>
        </p:nvSpPr>
        <p:spPr>
          <a:xfrm>
            <a:off x="2575907" y="5984008"/>
            <a:ext cx="12315700" cy="200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35000" indent="-635000" algn="l" defTabSz="457200">
              <a:buSzPct val="123000"/>
              <a:buChar char="•"/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 Maintains and supports strong bones    </a:t>
            </a:r>
            <a:br/>
            <a:r>
              <a:t> by helping the body absorb calcium</a:t>
            </a:r>
          </a:p>
          <a:p>
            <a:pPr marL="152400" indent="-152400" algn="l" defTabSz="457200">
              <a:buSzPct val="123000"/>
              <a:buChar char="•"/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04" name="Circle"/>
          <p:cNvSpPr/>
          <p:nvPr/>
        </p:nvSpPr>
        <p:spPr>
          <a:xfrm>
            <a:off x="15769012" y="4142367"/>
            <a:ext cx="7458829" cy="7458828"/>
          </a:xfrm>
          <a:prstGeom prst="ellipse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30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54984" y="4828339"/>
            <a:ext cx="6086886" cy="6086885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0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Rectangle"/>
          <p:cNvSpPr/>
          <p:nvPr/>
        </p:nvSpPr>
        <p:spPr>
          <a:xfrm>
            <a:off x="-30340" y="-8166"/>
            <a:ext cx="24568210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1" name="Nutrition Fact Labels"/>
          <p:cNvSpPr txBox="1"/>
          <p:nvPr/>
        </p:nvSpPr>
        <p:spPr>
          <a:xfrm>
            <a:off x="850014" y="3425451"/>
            <a:ext cx="1118006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Nutrition Fact Labels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12" name="Understanding the Nutrition Fact Label…"/>
          <p:cNvSpPr txBox="1"/>
          <p:nvPr/>
        </p:nvSpPr>
        <p:spPr>
          <a:xfrm>
            <a:off x="2321907" y="5857008"/>
            <a:ext cx="21161274" cy="4549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Understanding the Nutrition Fact Label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20000"/>
              </a:lnSpc>
              <a:defRPr sz="5000"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hlinkClick r:id="rId2" invalidUrl="" action="" tgtFrame="" tooltip="" history="1" highlightClick="0" endSnd="0"/>
              </a:rPr>
              <a:t>InteractiveNFL_UnderstandingTheNFL_October2021.pdf (fda.gov)</a:t>
            </a:r>
            <a:endParaRPr u="none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20000"/>
              </a:lnSpc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20000"/>
              </a:lnSpc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Nutrition Fact Label Quiz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20000"/>
              </a:lnSpc>
              <a:defRPr sz="5000"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hlinkClick r:id="rId3" invalidUrl="" action="" tgtFrame="" tooltip="" history="1" highlightClick="0" endSnd="0"/>
              </a:rPr>
              <a:t>Interactive Nutrition Facts Label (fda.gov)</a:t>
            </a:r>
            <a:r>
              <a:rPr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13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14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15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Rectangle"/>
          <p:cNvSpPr/>
          <p:nvPr/>
        </p:nvSpPr>
        <p:spPr>
          <a:xfrm>
            <a:off x="-30340" y="-8166"/>
            <a:ext cx="24664804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8" name="White Button"/>
          <p:cNvSpPr txBox="1"/>
          <p:nvPr/>
        </p:nvSpPr>
        <p:spPr>
          <a:xfrm>
            <a:off x="850014" y="3425451"/>
            <a:ext cx="716825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White Button</a:t>
            </a:r>
          </a:p>
        </p:txBody>
      </p:sp>
      <p:sp>
        <p:nvSpPr>
          <p:cNvPr id="319" name="•  5 medium mushrooms"/>
          <p:cNvSpPr txBox="1"/>
          <p:nvPr/>
        </p:nvSpPr>
        <p:spPr>
          <a:xfrm>
            <a:off x="2676911" y="5857008"/>
            <a:ext cx="1702178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5 medium mushrooms</a:t>
            </a:r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3715"/>
          <a:stretch>
            <a:fillRect/>
          </a:stretch>
        </p:blipFill>
        <p:spPr>
          <a:xfrm>
            <a:off x="12401491" y="2945376"/>
            <a:ext cx="6828358" cy="9804845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22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3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24649" y="2709867"/>
            <a:ext cx="4659378" cy="102758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Rectangle"/>
          <p:cNvSpPr/>
          <p:nvPr/>
        </p:nvSpPr>
        <p:spPr>
          <a:xfrm>
            <a:off x="-30340" y="-8166"/>
            <a:ext cx="24688865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7" name="Crimini"/>
          <p:cNvSpPr txBox="1"/>
          <p:nvPr/>
        </p:nvSpPr>
        <p:spPr>
          <a:xfrm>
            <a:off x="850014" y="3425451"/>
            <a:ext cx="397629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Crimini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28" name="•  4 mushrooms"/>
          <p:cNvSpPr txBox="1"/>
          <p:nvPr/>
        </p:nvSpPr>
        <p:spPr>
          <a:xfrm>
            <a:off x="2336277" y="5857008"/>
            <a:ext cx="479122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4 mushrooms</a:t>
            </a:r>
          </a:p>
        </p:txBody>
      </p:sp>
      <p:pic>
        <p:nvPicPr>
          <p:cNvPr id="32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2810" r="0" b="2810"/>
          <a:stretch>
            <a:fillRect/>
          </a:stretch>
        </p:blipFill>
        <p:spPr>
          <a:xfrm>
            <a:off x="11804815" y="2859056"/>
            <a:ext cx="7396958" cy="9977262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3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11950" y="2674448"/>
            <a:ext cx="4730565" cy="103466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6" name="Portabella"/>
          <p:cNvSpPr txBox="1"/>
          <p:nvPr/>
        </p:nvSpPr>
        <p:spPr>
          <a:xfrm>
            <a:off x="850014" y="3425451"/>
            <a:ext cx="559008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Portabella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3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73142" y="6209771"/>
            <a:ext cx="12255273" cy="7269059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•  One piece whole mushroom"/>
          <p:cNvSpPr txBox="1"/>
          <p:nvPr/>
        </p:nvSpPr>
        <p:spPr>
          <a:xfrm>
            <a:off x="2336277" y="5857008"/>
            <a:ext cx="9044299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One piece whole mushroom</a:t>
            </a:r>
          </a:p>
        </p:txBody>
      </p:sp>
      <p:sp>
        <p:nvSpPr>
          <p:cNvPr id="339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40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41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48449" y="2587100"/>
            <a:ext cx="4780133" cy="105213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5" name="Oyster"/>
          <p:cNvSpPr txBox="1"/>
          <p:nvPr/>
        </p:nvSpPr>
        <p:spPr>
          <a:xfrm>
            <a:off x="850014" y="3425451"/>
            <a:ext cx="3695503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Oyster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83565" y="6996731"/>
            <a:ext cx="10846622" cy="6389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251" t="1813" r="12987" b="1813"/>
          <a:stretch>
            <a:fillRect/>
          </a:stretch>
        </p:blipFill>
        <p:spPr>
          <a:xfrm>
            <a:off x="12633627" y="2946765"/>
            <a:ext cx="6861475" cy="9801928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•  Six small oyster mushrooms"/>
          <p:cNvSpPr txBox="1"/>
          <p:nvPr/>
        </p:nvSpPr>
        <p:spPr>
          <a:xfrm>
            <a:off x="2327181" y="5795213"/>
            <a:ext cx="900120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Six small oyster mushrooms</a:t>
            </a:r>
          </a:p>
        </p:txBody>
      </p:sp>
      <p:sp>
        <p:nvSpPr>
          <p:cNvPr id="349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50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51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5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558000" y="2677668"/>
            <a:ext cx="4585661" cy="103402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50633" y="6108039"/>
            <a:ext cx="12362210" cy="7332487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Rectangle"/>
          <p:cNvSpPr/>
          <p:nvPr/>
        </p:nvSpPr>
        <p:spPr>
          <a:xfrm>
            <a:off x="-30340" y="-8166"/>
            <a:ext cx="24777755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56" name="Shiitake"/>
          <p:cNvSpPr txBox="1"/>
          <p:nvPr/>
        </p:nvSpPr>
        <p:spPr>
          <a:xfrm>
            <a:off x="850014" y="3425451"/>
            <a:ext cx="4457999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Shiitake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357" name="•  Four whole mushrooms"/>
          <p:cNvSpPr txBox="1"/>
          <p:nvPr/>
        </p:nvSpPr>
        <p:spPr>
          <a:xfrm>
            <a:off x="2234783" y="5857008"/>
            <a:ext cx="773740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Four whole mushrooms</a:t>
            </a:r>
          </a:p>
        </p:txBody>
      </p:sp>
      <p:sp>
        <p:nvSpPr>
          <p:cNvPr id="358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359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60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94500" y="2672271"/>
            <a:ext cx="4720752" cy="10351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" name="Mushrooms"/>
          <p:cNvSpPr txBox="1"/>
          <p:nvPr/>
        </p:nvSpPr>
        <p:spPr>
          <a:xfrm>
            <a:off x="850014" y="3425451"/>
            <a:ext cx="6572450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Mushrooms </a:t>
            </a:r>
          </a:p>
        </p:txBody>
      </p:sp>
      <p:sp>
        <p:nvSpPr>
          <p:cNvPr id="171" name="• Mushrooms are nature’s hidden treasure…"/>
          <p:cNvSpPr txBox="1"/>
          <p:nvPr/>
        </p:nvSpPr>
        <p:spPr>
          <a:xfrm>
            <a:off x="2499137" y="5818087"/>
            <a:ext cx="14138242" cy="4059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Mushrooms are nature’s hidden treasure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Always in season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Grown year round</a:t>
            </a:r>
          </a:p>
        </p:txBody>
      </p:sp>
      <p:sp>
        <p:nvSpPr>
          <p:cNvPr id="17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7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" name="Mushrooms"/>
          <p:cNvSpPr txBox="1"/>
          <p:nvPr/>
        </p:nvSpPr>
        <p:spPr>
          <a:xfrm>
            <a:off x="850014" y="3425451"/>
            <a:ext cx="6572450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Mushrooms </a:t>
            </a:r>
          </a:p>
        </p:txBody>
      </p:sp>
      <p:sp>
        <p:nvSpPr>
          <p:cNvPr id="178" name="• There are many types of mushrooms…"/>
          <p:cNvSpPr txBox="1"/>
          <p:nvPr/>
        </p:nvSpPr>
        <p:spPr>
          <a:xfrm>
            <a:off x="1838737" y="5054717"/>
            <a:ext cx="14138242" cy="7516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There are many types of mushrooms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The types of mushrooms have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lvl="2"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Different uses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lvl="2"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lvl="2"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Different tastes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lvl="2"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lvl="2"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Different textures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Explore more about mushrooms to learn which variety </a:t>
            </a:r>
            <a:br/>
            <a:r>
              <a:t>  is right for you</a:t>
            </a:r>
          </a:p>
        </p:txBody>
      </p:sp>
      <p:pic>
        <p:nvPicPr>
          <p:cNvPr id="17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3487"/>
          <a:stretch>
            <a:fillRect/>
          </a:stretch>
        </p:blipFill>
        <p:spPr>
          <a:xfrm>
            <a:off x="17121263" y="3012879"/>
            <a:ext cx="6758896" cy="9813348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" name="Information about Mushrooms"/>
          <p:cNvSpPr txBox="1"/>
          <p:nvPr/>
        </p:nvSpPr>
        <p:spPr>
          <a:xfrm>
            <a:off x="850014" y="3425451"/>
            <a:ext cx="1630918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Information about Mushrooms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86" name="• Texture…"/>
          <p:cNvSpPr txBox="1"/>
          <p:nvPr/>
        </p:nvSpPr>
        <p:spPr>
          <a:xfrm>
            <a:off x="2676911" y="5857008"/>
            <a:ext cx="17021781" cy="561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Texture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Flavor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Serving Size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Nutritional Content</a:t>
            </a:r>
          </a:p>
        </p:txBody>
      </p:sp>
      <p:sp>
        <p:nvSpPr>
          <p:cNvPr id="187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8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9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2" name="White Button"/>
          <p:cNvSpPr txBox="1"/>
          <p:nvPr/>
        </p:nvSpPr>
        <p:spPr>
          <a:xfrm>
            <a:off x="850014" y="3425451"/>
            <a:ext cx="716825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White Button</a:t>
            </a:r>
          </a:p>
        </p:txBody>
      </p:sp>
      <p:sp>
        <p:nvSpPr>
          <p:cNvPr id="193" name="• Mild…"/>
          <p:cNvSpPr txBox="1"/>
          <p:nvPr/>
        </p:nvSpPr>
        <p:spPr>
          <a:xfrm>
            <a:off x="2336277" y="6171389"/>
            <a:ext cx="10559555" cy="271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Mild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Blends well with other ingredients</a:t>
            </a:r>
          </a:p>
        </p:txBody>
      </p:sp>
      <p:sp>
        <p:nvSpPr>
          <p:cNvPr id="194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95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6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9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6689" r="0" b="18012"/>
          <a:stretch>
            <a:fillRect/>
          </a:stretch>
        </p:blipFill>
        <p:spPr>
          <a:xfrm>
            <a:off x="13881822" y="3129546"/>
            <a:ext cx="9492260" cy="92490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0" name="Portabella"/>
          <p:cNvSpPr txBox="1"/>
          <p:nvPr/>
        </p:nvSpPr>
        <p:spPr>
          <a:xfrm>
            <a:off x="850014" y="3425451"/>
            <a:ext cx="559008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Portabella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2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60942" y="5828771"/>
            <a:ext cx="12255273" cy="7269059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• Deep, meat like texture…"/>
          <p:cNvSpPr txBox="1"/>
          <p:nvPr/>
        </p:nvSpPr>
        <p:spPr>
          <a:xfrm>
            <a:off x="2336277" y="5885639"/>
            <a:ext cx="8913454" cy="3284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Deep, meat like texture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• </a:t>
            </a:r>
            <a:r>
              <a:t>Used as a meat alternative in </a:t>
            </a:r>
            <a:br/>
            <a:r>
              <a:t>  vegetarian dishes</a:t>
            </a:r>
          </a:p>
        </p:txBody>
      </p:sp>
      <p:sp>
        <p:nvSpPr>
          <p:cNvPr id="203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04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5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" name="Oyster"/>
          <p:cNvSpPr txBox="1"/>
          <p:nvPr/>
        </p:nvSpPr>
        <p:spPr>
          <a:xfrm>
            <a:off x="850014" y="3425451"/>
            <a:ext cx="3695503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Oyster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9565" y="6793531"/>
            <a:ext cx="10846622" cy="6389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3717" r="0" b="157"/>
          <a:stretch>
            <a:fillRect/>
          </a:stretch>
        </p:blipFill>
        <p:spPr>
          <a:xfrm>
            <a:off x="15489347" y="2910285"/>
            <a:ext cx="8455514" cy="9850587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•  Delicate Flavor"/>
          <p:cNvSpPr txBox="1"/>
          <p:nvPr/>
        </p:nvSpPr>
        <p:spPr>
          <a:xfrm>
            <a:off x="2327181" y="5795213"/>
            <a:ext cx="5026560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•  Delicate Flavor</a:t>
            </a:r>
          </a:p>
        </p:txBody>
      </p:sp>
      <p:sp>
        <p:nvSpPr>
          <p:cNvPr id="21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1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E98A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E98A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7" name="Beech"/>
          <p:cNvSpPr txBox="1"/>
          <p:nvPr/>
        </p:nvSpPr>
        <p:spPr>
          <a:xfrm>
            <a:off x="850014" y="3425451"/>
            <a:ext cx="332144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E98A7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Beech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18" name="•  Mild…"/>
          <p:cNvSpPr txBox="1"/>
          <p:nvPr/>
        </p:nvSpPr>
        <p:spPr>
          <a:xfrm>
            <a:off x="2336277" y="5749976"/>
            <a:ext cx="5471803" cy="355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Mild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Sweet and nutty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Crunch texture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810" t="15290" r="810" b="9011"/>
          <a:stretch>
            <a:fillRect/>
          </a:stretch>
        </p:blipFill>
        <p:spPr>
          <a:xfrm>
            <a:off x="15543544" y="2918327"/>
            <a:ext cx="8450802" cy="9782087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E98A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2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E98A7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