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8178" y="-2842117"/>
            <a:ext cx="25320356" cy="8224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6695" y="606062"/>
            <a:ext cx="5149958" cy="5340663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Parts of a Mushroom  and"/>
          <p:cNvSpPr txBox="1"/>
          <p:nvPr/>
        </p:nvSpPr>
        <p:spPr>
          <a:xfrm>
            <a:off x="286480" y="5548572"/>
            <a:ext cx="14594918" cy="4643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defTabSz="457200">
              <a:defRPr sz="7000">
                <a:solidFill>
                  <a:srgbClr val="493E6B"/>
                </a:solidFill>
                <a:latin typeface="Luna"/>
                <a:ea typeface="Luna"/>
                <a:cs typeface="Luna"/>
                <a:sym typeface="Luna"/>
              </a:defRPr>
            </a:pPr>
            <a:r>
              <a:t>Parts of a Mushroom </a:t>
            </a:r>
            <a:br/>
            <a:r>
              <a:rPr sz="5800"/>
              <a:t>and</a:t>
            </a:r>
          </a:p>
        </p:txBody>
      </p:sp>
      <p:pic>
        <p:nvPicPr>
          <p:cNvPr id="154" name="Mushrooms-In-Schools.png" descr="Mushrooms-In-Schools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13498" y="13862311"/>
            <a:ext cx="2673850" cy="116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7" name="Group"/>
          <p:cNvGrpSpPr/>
          <p:nvPr/>
        </p:nvGrpSpPr>
        <p:grpSpPr>
          <a:xfrm>
            <a:off x="1032077" y="12808211"/>
            <a:ext cx="4819195" cy="590691"/>
            <a:chOff x="0" y="0"/>
            <a:chExt cx="4819194" cy="590690"/>
          </a:xfrm>
        </p:grpSpPr>
        <p:pic>
          <p:nvPicPr>
            <p:cNvPr id="155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64662"/>
              <a:ext cx="461366" cy="4613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6" name="@MushroomsInSchools"/>
            <p:cNvSpPr txBox="1"/>
            <p:nvPr/>
          </p:nvSpPr>
          <p:spPr>
            <a:xfrm>
              <a:off x="511666" y="0"/>
              <a:ext cx="4307529" cy="590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b">
              <a:normAutofit fontScale="100000" lnSpcReduction="0"/>
            </a:bodyPr>
            <a:lstStyle>
              <a:lvl1pPr algn="l" defTabSz="448055">
                <a:defRPr b="1" sz="2842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@MushroomsInSchools</a:t>
              </a:r>
            </a:p>
          </p:txBody>
        </p:sp>
      </p:grpSp>
      <p:pic>
        <p:nvPicPr>
          <p:cNvPr id="15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34774" y="5421722"/>
            <a:ext cx="10139934" cy="77482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8776822" y="1262253"/>
            <a:ext cx="4122909" cy="1795802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Caring for a Mushroom"/>
          <p:cNvSpPr txBox="1"/>
          <p:nvPr/>
        </p:nvSpPr>
        <p:spPr>
          <a:xfrm>
            <a:off x="946193" y="9816742"/>
            <a:ext cx="14327920" cy="2173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sz="7000">
                <a:solidFill>
                  <a:srgbClr val="493E6B"/>
                </a:solidFill>
                <a:latin typeface="Luna"/>
                <a:ea typeface="Luna"/>
                <a:cs typeface="Luna"/>
                <a:sym typeface="Luna"/>
              </a:defRPr>
            </a:lvl1pPr>
          </a:lstStyle>
          <a:p>
            <a:pPr/>
            <a:r>
              <a:t>Caring for a Mushroom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3" name="Parts of a Mushroom"/>
          <p:cNvSpPr txBox="1"/>
          <p:nvPr/>
        </p:nvSpPr>
        <p:spPr>
          <a:xfrm>
            <a:off x="850014" y="3425451"/>
            <a:ext cx="11057534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Parts of a Mushroom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64" name="•  Cap - top of mushroom, function is to protect the     spore producing surface.  Also called a pileus.…"/>
          <p:cNvSpPr txBox="1"/>
          <p:nvPr/>
        </p:nvSpPr>
        <p:spPr>
          <a:xfrm>
            <a:off x="2189848" y="5557633"/>
            <a:ext cx="11540618" cy="593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</a:t>
            </a:r>
            <a:r>
              <a:rPr b="1"/>
              <a:t>Cap</a:t>
            </a:r>
            <a:r>
              <a:t> - top of mushroom, function is to protect the </a:t>
            </a:r>
            <a:br/>
            <a:r>
              <a:t>   spore producing surface.  Also called a pileus.  </a:t>
            </a:r>
          </a:p>
          <a:p>
            <a:pPr algn="l" defTabSz="457200">
              <a:defRPr sz="3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3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</a:t>
            </a:r>
            <a:r>
              <a:rPr b="1"/>
              <a:t>Gills</a:t>
            </a:r>
            <a:r>
              <a:t> - think, paper-like structures layered that </a:t>
            </a:r>
            <a:br/>
            <a:r>
              <a:t>   often hang from the underside of the cap.  The </a:t>
            </a:r>
            <a:br/>
            <a:r>
              <a:t>   produce and distribute billions of spores</a:t>
            </a:r>
          </a:p>
          <a:p>
            <a:pPr algn="l" defTabSz="457200">
              <a:defRPr sz="3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37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</a:t>
            </a:r>
            <a:r>
              <a:rPr b="1"/>
              <a:t>Spores </a:t>
            </a:r>
            <a:r>
              <a:t>- similar to a seed, contains the genetic </a:t>
            </a:r>
            <a:br/>
            <a:r>
              <a:t>   material to grow new mushrooms</a:t>
            </a:r>
          </a:p>
        </p:txBody>
      </p:sp>
      <p:sp>
        <p:nvSpPr>
          <p:cNvPr id="165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66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7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26282" y="2831815"/>
            <a:ext cx="9388161" cy="100319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" name="Parts of a Mushroom"/>
          <p:cNvSpPr txBox="1"/>
          <p:nvPr/>
        </p:nvSpPr>
        <p:spPr>
          <a:xfrm>
            <a:off x="850014" y="3425451"/>
            <a:ext cx="11057534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Parts of a Mushroom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72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73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4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5" name="Knowing the parts of a mushroom help you……"/>
          <p:cNvSpPr txBox="1"/>
          <p:nvPr/>
        </p:nvSpPr>
        <p:spPr>
          <a:xfrm>
            <a:off x="2189848" y="5824901"/>
            <a:ext cx="20174828" cy="5396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Knowing the parts of a mushroom help you</a:t>
            </a:r>
            <a:r>
              <a:rPr>
                <a:latin typeface="Times Roman"/>
                <a:ea typeface="Times Roman"/>
                <a:cs typeface="Times Roman"/>
                <a:sym typeface="Times Roman"/>
              </a:rPr>
              <a:t>…</a:t>
            </a:r>
            <a:r>
              <a:t>  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identify mushrooms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know what mushrooms are safe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have a better understanding of the life cycle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produce mushrooms more effectively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8" name="Parts of a Mushroom"/>
          <p:cNvSpPr txBox="1"/>
          <p:nvPr/>
        </p:nvSpPr>
        <p:spPr>
          <a:xfrm>
            <a:off x="850014" y="3425451"/>
            <a:ext cx="11057534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Parts of a Mushroom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79" name="Ring/Skirt - a ring of tissue found on the mushroom stem.  Used to identify and classify mushrooms.…"/>
          <p:cNvSpPr txBox="1"/>
          <p:nvPr/>
        </p:nvSpPr>
        <p:spPr>
          <a:xfrm>
            <a:off x="1878512" y="5654019"/>
            <a:ext cx="11921278" cy="594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 </a:t>
            </a:r>
            <a:r>
              <a:rPr b="1"/>
              <a:t>Ring/Skirt</a:t>
            </a:r>
            <a:r>
              <a:t> - a ring of tissue found on the mushroom stem.  Used to identify and classify mushrooms.  </a:t>
            </a:r>
          </a:p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Stem</a:t>
            </a:r>
            <a:r>
              <a:t> - supports the cap and elevates it.  Helps distribute spores</a:t>
            </a:r>
          </a:p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Volva</a:t>
            </a:r>
            <a:r>
              <a:t> - universal veil and is a layer of tissue that protects the mushroom as it grows out of the ground</a:t>
            </a:r>
          </a:p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marL="469900" indent="-469900" algn="l" defTabSz="457200">
              <a:buSzPct val="123000"/>
              <a:buChar char="•"/>
              <a:defRPr sz="3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Mycelium</a:t>
            </a:r>
            <a:r>
              <a:t> - underground part of the fungus, like roots</a:t>
            </a:r>
          </a:p>
        </p:txBody>
      </p:sp>
      <p:sp>
        <p:nvSpPr>
          <p:cNvPr id="18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26283" y="2831815"/>
            <a:ext cx="9388161" cy="100319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" name="Why is care important for mushrooms?"/>
          <p:cNvSpPr txBox="1"/>
          <p:nvPr/>
        </p:nvSpPr>
        <p:spPr>
          <a:xfrm>
            <a:off x="850014" y="3425451"/>
            <a:ext cx="20622221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Why is care important for mushrooms?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87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8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9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0" name="•  A mushroom will last longer if cared for and stored properly.…"/>
          <p:cNvSpPr txBox="1"/>
          <p:nvPr/>
        </p:nvSpPr>
        <p:spPr>
          <a:xfrm>
            <a:off x="2104586" y="5927761"/>
            <a:ext cx="20174828" cy="3840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A mushroom will last longer if cared for and stored properly.   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A mushroom will keep its taste and texture.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algn="l" defTabSz="457200">
              <a:defRPr sz="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 The mushroom will be ready to use.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hoosing Mushrooms at the Grocery"/>
          <p:cNvSpPr txBox="1"/>
          <p:nvPr/>
        </p:nvSpPr>
        <p:spPr>
          <a:xfrm>
            <a:off x="875388" y="3088531"/>
            <a:ext cx="13620408" cy="287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Choosing Mushrooms at the Grocery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93" name="•  There are many types of mushrooms…"/>
          <p:cNvSpPr txBox="1"/>
          <p:nvPr/>
        </p:nvSpPr>
        <p:spPr>
          <a:xfrm>
            <a:off x="2240595" y="6567468"/>
            <a:ext cx="19080925" cy="614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There are many types of mushrooms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Select mushrooms that are firm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They should appear smooth.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The surface should be dry, but not dried out.</a:t>
            </a:r>
          </a:p>
          <a:p>
            <a:pPr algn="l" defTabSz="457200">
              <a:lnSpc>
                <a:spcPct val="150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The surface should be plump</a:t>
            </a:r>
          </a:p>
        </p:txBody>
      </p:sp>
      <p:pic>
        <p:nvPicPr>
          <p:cNvPr id="194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4712"/>
          <a:stretch>
            <a:fillRect/>
          </a:stretch>
        </p:blipFill>
        <p:spPr>
          <a:xfrm>
            <a:off x="17129481" y="3056003"/>
            <a:ext cx="6856956" cy="9701707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9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tore Mushrooms"/>
          <p:cNvSpPr txBox="1"/>
          <p:nvPr/>
        </p:nvSpPr>
        <p:spPr>
          <a:xfrm>
            <a:off x="875388" y="3197089"/>
            <a:ext cx="13620408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Store Mushrooms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01" name="•  Store in original packaging…"/>
          <p:cNvSpPr txBox="1"/>
          <p:nvPr/>
        </p:nvSpPr>
        <p:spPr>
          <a:xfrm>
            <a:off x="2041496" y="4986972"/>
            <a:ext cx="12362435" cy="792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Store in original packaging</a:t>
            </a: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Mushrooms can be stored in a paper bag</a:t>
            </a: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Storage can increase the life of the </a:t>
            </a:r>
            <a:br/>
            <a:r>
              <a:t>   mushroom</a:t>
            </a: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Some mushrooms will keep for a week in </a:t>
            </a:r>
            <a:br/>
            <a:r>
              <a:t>   the refrigerator</a:t>
            </a: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4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Never freeze fresh mushrooms</a:t>
            </a:r>
          </a:p>
        </p:txBody>
      </p:sp>
      <p:pic>
        <p:nvPicPr>
          <p:cNvPr id="20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4905" t="0" r="15449" b="0"/>
          <a:stretch>
            <a:fillRect/>
          </a:stretch>
        </p:blipFill>
        <p:spPr>
          <a:xfrm>
            <a:off x="14467730" y="2941184"/>
            <a:ext cx="9551303" cy="1005984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4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05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6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leaning Mushrooms"/>
          <p:cNvSpPr txBox="1"/>
          <p:nvPr/>
        </p:nvSpPr>
        <p:spPr>
          <a:xfrm>
            <a:off x="875388" y="3349330"/>
            <a:ext cx="13620408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Cleaning Mushrooms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09" name="•  Brush off any debris from mushroom      with fingers or a damp paper towel…"/>
          <p:cNvSpPr txBox="1"/>
          <p:nvPr/>
        </p:nvSpPr>
        <p:spPr>
          <a:xfrm>
            <a:off x="2088353" y="5411751"/>
            <a:ext cx="12118652" cy="528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Brush off any debris from mushroom </a:t>
            </a:r>
            <a:br/>
            <a:r>
              <a:t>    with fingers or a damp paper towel</a:t>
            </a: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Can rinse briefly under running water</a:t>
            </a: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Pat dry with a paper towel.</a:t>
            </a:r>
          </a:p>
        </p:txBody>
      </p:sp>
      <p:pic>
        <p:nvPicPr>
          <p:cNvPr id="21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1096" t="0" r="35803" b="0"/>
          <a:stretch>
            <a:fillRect/>
          </a:stretch>
        </p:blipFill>
        <p:spPr>
          <a:xfrm>
            <a:off x="15029849" y="3001278"/>
            <a:ext cx="8970059" cy="9698184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13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4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82147" y="8622196"/>
            <a:ext cx="7736046" cy="4593278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rimming Mushrooms"/>
          <p:cNvSpPr txBox="1"/>
          <p:nvPr/>
        </p:nvSpPr>
        <p:spPr>
          <a:xfrm>
            <a:off x="875388" y="3349330"/>
            <a:ext cx="13620408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8000">
                <a:solidFill>
                  <a:srgbClr val="493E6B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pPr>
            <a:r>
              <a:t>Trimming Mushrooms</a:t>
            </a:r>
            <a:r>
              <a:rPr b="1" sz="1200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218" name="•  If the mushroom stem is tough, trim it…"/>
          <p:cNvSpPr txBox="1"/>
          <p:nvPr/>
        </p:nvSpPr>
        <p:spPr>
          <a:xfrm>
            <a:off x="1885365" y="5514144"/>
            <a:ext cx="12118652" cy="355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If the mushroom stem is tough, trim it</a:t>
            </a: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 For Shitakes, stems should be </a:t>
            </a:r>
            <a:br/>
            <a:r>
              <a:t>    removed before use</a:t>
            </a:r>
          </a:p>
        </p:txBody>
      </p:sp>
      <p:pic>
        <p:nvPicPr>
          <p:cNvPr id="21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9090" t="0" r="30098" b="0"/>
          <a:stretch>
            <a:fillRect/>
          </a:stretch>
        </p:blipFill>
        <p:spPr>
          <a:xfrm>
            <a:off x="15238528" y="3084562"/>
            <a:ext cx="8666685" cy="9526358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493E6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493E6B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1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493E6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22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3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493E6B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